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8" r:id="rId5"/>
    <p:sldMasterId id="2147483720" r:id="rId6"/>
    <p:sldMasterId id="2147483732" r:id="rId7"/>
    <p:sldMasterId id="2147483770" r:id="rId8"/>
    <p:sldMasterId id="2147483782" r:id="rId9"/>
  </p:sldMasterIdLst>
  <p:handoutMasterIdLst>
    <p:handoutMasterId r:id="rId99"/>
  </p:handoutMasterIdLst>
  <p:sldIdLst>
    <p:sldId id="256" r:id="rId10"/>
    <p:sldId id="328" r:id="rId11"/>
    <p:sldId id="329" r:id="rId12"/>
    <p:sldId id="330" r:id="rId13"/>
    <p:sldId id="331" r:id="rId14"/>
    <p:sldId id="257" r:id="rId15"/>
    <p:sldId id="258" r:id="rId16"/>
    <p:sldId id="278" r:id="rId17"/>
    <p:sldId id="259" r:id="rId18"/>
    <p:sldId id="260" r:id="rId19"/>
    <p:sldId id="261" r:id="rId20"/>
    <p:sldId id="262" r:id="rId21"/>
    <p:sldId id="263" r:id="rId22"/>
    <p:sldId id="265" r:id="rId23"/>
    <p:sldId id="266" r:id="rId24"/>
    <p:sldId id="267" r:id="rId25"/>
    <p:sldId id="268" r:id="rId26"/>
    <p:sldId id="264" r:id="rId27"/>
    <p:sldId id="269" r:id="rId28"/>
    <p:sldId id="270" r:id="rId29"/>
    <p:sldId id="271" r:id="rId30"/>
    <p:sldId id="276" r:id="rId31"/>
    <p:sldId id="272" r:id="rId32"/>
    <p:sldId id="277" r:id="rId33"/>
    <p:sldId id="279" r:id="rId34"/>
    <p:sldId id="280" r:id="rId35"/>
    <p:sldId id="346" r:id="rId36"/>
    <p:sldId id="281" r:id="rId37"/>
    <p:sldId id="282" r:id="rId38"/>
    <p:sldId id="283" r:id="rId39"/>
    <p:sldId id="284" r:id="rId40"/>
    <p:sldId id="296" r:id="rId41"/>
    <p:sldId id="297" r:id="rId42"/>
    <p:sldId id="273" r:id="rId43"/>
    <p:sldId id="274" r:id="rId44"/>
    <p:sldId id="275" r:id="rId45"/>
    <p:sldId id="294" r:id="rId46"/>
    <p:sldId id="288" r:id="rId47"/>
    <p:sldId id="347" r:id="rId48"/>
    <p:sldId id="348" r:id="rId49"/>
    <p:sldId id="285" r:id="rId50"/>
    <p:sldId id="292" r:id="rId51"/>
    <p:sldId id="293" r:id="rId52"/>
    <p:sldId id="349" r:id="rId53"/>
    <p:sldId id="286" r:id="rId54"/>
    <p:sldId id="287" r:id="rId55"/>
    <p:sldId id="295" r:id="rId56"/>
    <p:sldId id="298" r:id="rId57"/>
    <p:sldId id="350" r:id="rId58"/>
    <p:sldId id="351" r:id="rId59"/>
    <p:sldId id="352" r:id="rId60"/>
    <p:sldId id="353" r:id="rId61"/>
    <p:sldId id="354" r:id="rId62"/>
    <p:sldId id="355" r:id="rId63"/>
    <p:sldId id="356" r:id="rId64"/>
    <p:sldId id="357" r:id="rId65"/>
    <p:sldId id="358" r:id="rId66"/>
    <p:sldId id="305" r:id="rId67"/>
    <p:sldId id="306" r:id="rId68"/>
    <p:sldId id="307" r:id="rId69"/>
    <p:sldId id="308" r:id="rId70"/>
    <p:sldId id="309"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14" r:id="rId85"/>
    <p:sldId id="317" r:id="rId86"/>
    <p:sldId id="361" r:id="rId87"/>
    <p:sldId id="365" r:id="rId88"/>
    <p:sldId id="362" r:id="rId89"/>
    <p:sldId id="366" r:id="rId90"/>
    <p:sldId id="363" r:id="rId91"/>
    <p:sldId id="364" r:id="rId92"/>
    <p:sldId id="316" r:id="rId93"/>
    <p:sldId id="359" r:id="rId94"/>
    <p:sldId id="318" r:id="rId95"/>
    <p:sldId id="319" r:id="rId96"/>
    <p:sldId id="320" r:id="rId97"/>
    <p:sldId id="345"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60"/>
  </p:normalViewPr>
  <p:slideViewPr>
    <p:cSldViewPr>
      <p:cViewPr>
        <p:scale>
          <a:sx n="76" d="100"/>
          <a:sy n="76" d="100"/>
        </p:scale>
        <p:origin x="-1272"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E953634-B01C-4B84-9606-E47AE37AC63E}" type="datetimeFigureOut">
              <a:rPr lang="en-US" smtClean="0"/>
              <a:pPr/>
              <a:t>9/9/2014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64FEB3-19E4-4132-9910-0C661CF30A58}" type="slidenum">
              <a:rPr lang="en-US" smtClean="0"/>
              <a:pPr/>
              <a:t>‹#›</a:t>
            </a:fld>
            <a:endParaRPr lang="en-US" dirty="0"/>
          </a:p>
        </p:txBody>
      </p:sp>
    </p:spTree>
    <p:extLst>
      <p:ext uri="{BB962C8B-B14F-4D97-AF65-F5344CB8AC3E}">
        <p14:creationId xmlns:p14="http://schemas.microsoft.com/office/powerpoint/2010/main" val="15037539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37D3102-AD23-4BFF-87AE-61567A0BE8E3}" type="datetime1">
              <a:rPr lang="en-US" smtClean="0"/>
              <a:pPr/>
              <a:t>9/9/2014</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3FABC42-E576-4B96-A2BC-C9DCC9DAE463}" type="datetime1">
              <a:rPr lang="en-US" smtClean="0"/>
              <a:pPr/>
              <a:t>9/9/2014</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6B9B64A-A574-4632-8FB6-30501D3E1ACB}" type="datetime1">
              <a:rPr lang="en-US" smtClean="0"/>
              <a:pPr/>
              <a:t>9/9/2014</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1228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229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76BB6C90-0DDC-466F-97E5-31EC8C0BB2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799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72ED2F0-128A-439D-B7F3-150B8C0ED0E4}"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37264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6D83798-D37B-4637-A6D0-A3AD2CA6B0D1}"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9080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747CFBE-4356-454F-B3E9-5179F1CAF770}"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3300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73E1FAB-6D3C-4747-B0DD-B6E1C7A0C12B}" type="slidenum">
              <a:rPr lang="en-US">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400759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641099B-3576-4E1B-99E8-DC90399BBD3C}" type="slidenum">
              <a:rPr lang="en-US">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6550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A92EE22C-7E15-473D-938A-DF6287C3A1CE}" type="slidenum">
              <a:rPr lang="en-US">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69980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548688A-5F13-4C62-BD1F-1B148BF72798}"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08344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B55F5725-E820-4B2A-A81C-15E6A453397F}" type="datetime1">
              <a:rPr lang="en-US" smtClean="0"/>
              <a:pPr/>
              <a:t>9/9/2014</a:t>
            </a:fld>
            <a:endParaRPr lang="en-US" dirty="0"/>
          </a:p>
        </p:txBody>
      </p:sp>
      <p:sp>
        <p:nvSpPr>
          <p:cNvPr id="11" name="Slide Number Placeholder 10"/>
          <p:cNvSpPr>
            <a:spLocks noGrp="1"/>
          </p:cNvSpPr>
          <p:nvPr>
            <p:ph type="sldNum" sz="quarter" idx="11"/>
          </p:nvPr>
        </p:nvSpPr>
        <p:spPr/>
        <p:txBody>
          <a:bodyPr/>
          <a:lstStyle/>
          <a:p>
            <a:fld id="{2B19053D-4B37-4D7B-8ABF-990319F02EEF}"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2C45D9-F4C3-4240-BB47-D3D654152A96}"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406341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7C18EA0-78FA-4E8C-8B0B-DC2D09B5D906}"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870578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9AC6BFD-B2BA-46EF-8CF3-4C4672DF9AAE}"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6025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12289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2290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DD79EA16-F660-4B5A-A8BD-0405E913FA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0638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970505A-79AF-4AD4-9039-9F4CFF7D376E}"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13939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7167E44-325B-458B-A740-0A4D8952D8BF}"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44459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01B2D88-CBC7-4AA7-93AD-3F842CFB8877}"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975660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9E0E499-2AA4-4ABC-BCB8-64703560F88F}" type="slidenum">
              <a:rPr lang="en-US">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89537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77A3F255-EA0B-462A-AEB0-0172328E489E}" type="slidenum">
              <a:rPr lang="en-US">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415434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54B3CCA6-2B0B-4E53-961B-5DA86DBC041C}" type="slidenum">
              <a:rPr lang="en-US">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4273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68DB90A-5AB2-4BF4-8147-F4CADCC03FE3}" type="datetime1">
              <a:rPr lang="en-US" smtClean="0"/>
              <a:pPr/>
              <a:t>9/9/2014</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2B19053D-4B37-4D7B-8ABF-990319F02EEF}" type="slidenum">
              <a:rPr lang="en-US" smtClean="0"/>
              <a:pPr/>
              <a:t>‹#›</a:t>
            </a:fld>
            <a:endParaRPr lang="en-US" dirty="0"/>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C4891CB-F596-43F6-8BB1-F3D953F3A0FC}"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002427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F19766F-2381-4BA1-870C-60D2B8344B53}" type="slidenum">
              <a:rPr lang="en-US">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8777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4C6C651-49BA-4685-9E0B-806C2D6E2941}"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697295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25B589E-A6D1-441B-BDEB-D7E0293AB45B}" type="slidenum">
              <a:rPr lang="en-US">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9406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37D3102-AD23-4BFF-87AE-61567A0BE8E3}"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US" dirty="0">
              <a:solidFill>
                <a:prstClr val="black"/>
              </a:solidFill>
            </a:endParaRPr>
          </a:p>
        </p:txBody>
      </p:sp>
    </p:spTree>
    <p:extLst>
      <p:ext uri="{BB962C8B-B14F-4D97-AF65-F5344CB8AC3E}">
        <p14:creationId xmlns:p14="http://schemas.microsoft.com/office/powerpoint/2010/main" val="28673457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B55F5725-E820-4B2A-A81C-15E6A453397F}"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4176183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68DB90A-5AB2-4BF4-8147-F4CADCC03FE3}"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US" dirty="0">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351839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C7ECF7D-CB0D-4FDB-902B-9E5CD56B2F3F}"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0123285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C1155614-9033-4786-9235-17DD4EEE6651}"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6653532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3DFD299-E27D-455F-9667-E019E6CEA2DD}"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2178851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C7ECF7D-CB0D-4FDB-902B-9E5CD56B2F3F}" type="datetime1">
              <a:rPr lang="en-US" smtClean="0"/>
              <a:pPr/>
              <a:t>9/9/2014</a:t>
            </a:fld>
            <a:endParaRPr lang="en-US" dirty="0"/>
          </a:p>
        </p:txBody>
      </p:sp>
      <p:sp>
        <p:nvSpPr>
          <p:cNvPr id="13" name="Slide Number Placeholder 12"/>
          <p:cNvSpPr>
            <a:spLocks noGrp="1"/>
          </p:cNvSpPr>
          <p:nvPr>
            <p:ph type="sldNum" sz="quarter" idx="11"/>
          </p:nvPr>
        </p:nvSpPr>
        <p:spPr/>
        <p:txBody>
          <a:bodyPr/>
          <a:lstStyle/>
          <a:p>
            <a:fld id="{2B19053D-4B37-4D7B-8ABF-990319F02EE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CAA9CB-1752-48C5-8105-E376DCE212C0}"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3630000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01F1C62-8F5A-4581-84EA-8C88B3391AE6}"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6456207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5A98DDE-8CD0-4E97-98D0-8F413940748F}"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10642450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3FABC42-E576-4B96-A2BC-C9DCC9DAE463}"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23134219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6B9B64A-A574-4632-8FB6-30501D3E1ACB}"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24505886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7026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0044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2319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994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861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C1155614-9033-4786-9235-17DD4EEE6651}" type="datetime1">
              <a:rPr lang="en-US" smtClean="0"/>
              <a:pPr/>
              <a:t>9/9/2014</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3510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139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7185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510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9921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17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9825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188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2585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69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3DFD299-E27D-455F-9667-E019E6CEA2DD}" type="datetime1">
              <a:rPr lang="en-US" smtClean="0"/>
              <a:pPr/>
              <a:t>9/9/2014</a:t>
            </a:fld>
            <a:endParaRPr lang="en-US" dirty="0"/>
          </a:p>
        </p:txBody>
      </p:sp>
      <p:sp>
        <p:nvSpPr>
          <p:cNvPr id="10" name="Slide Number Placeholder 9"/>
          <p:cNvSpPr>
            <a:spLocks noGrp="1"/>
          </p:cNvSpPr>
          <p:nvPr>
            <p:ph type="sldNum" sz="quarter" idx="11"/>
          </p:nvPr>
        </p:nvSpPr>
        <p:spPr/>
        <p:txBody>
          <a:bodyPr/>
          <a:lstStyle/>
          <a:p>
            <a:fld id="{2B19053D-4B37-4D7B-8ABF-990319F02EE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8259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3547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198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500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00504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840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63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CAA9CB-1752-48C5-8105-E376DCE212C0}" type="datetime1">
              <a:rPr lang="en-US" smtClean="0"/>
              <a:pPr/>
              <a:t>9/9/2014</a:t>
            </a:fld>
            <a:endParaRPr lang="en-US" dirty="0"/>
          </a:p>
        </p:txBody>
      </p:sp>
      <p:sp>
        <p:nvSpPr>
          <p:cNvPr id="9" name="Slide Number Placeholder 8"/>
          <p:cNvSpPr>
            <a:spLocks noGrp="1"/>
          </p:cNvSpPr>
          <p:nvPr>
            <p:ph type="sldNum" sz="quarter" idx="11"/>
          </p:nvPr>
        </p:nvSpPr>
        <p:spPr/>
        <p:txBody>
          <a:bodyPr/>
          <a:lstStyle/>
          <a:p>
            <a:fld id="{2B19053D-4B37-4D7B-8ABF-990319F02EE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01F1C62-8F5A-4581-84EA-8C88B3391AE6}" type="datetime1">
              <a:rPr lang="en-US" smtClean="0"/>
              <a:pPr/>
              <a:t>9/9/2014</a:t>
            </a:fld>
            <a:endParaRPr lang="en-US" dirty="0"/>
          </a:p>
        </p:txBody>
      </p:sp>
      <p:sp>
        <p:nvSpPr>
          <p:cNvPr id="16" name="Slide Number Placeholder 15"/>
          <p:cNvSpPr>
            <a:spLocks noGrp="1"/>
          </p:cNvSpPr>
          <p:nvPr>
            <p:ph type="sldNum" sz="quarter" idx="11"/>
          </p:nvPr>
        </p:nvSpPr>
        <p:spPr/>
        <p:txBody>
          <a:bodyPr/>
          <a:lstStyle/>
          <a:p>
            <a:fld id="{2B19053D-4B37-4D7B-8ABF-990319F02EE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5A98DDE-8CD0-4E97-98D0-8F413940748F}" type="datetime1">
              <a:rPr lang="en-US" smtClean="0"/>
              <a:pPr/>
              <a:t>9/9/2014</a:t>
            </a:fld>
            <a:endParaRPr lang="en-US" dirty="0"/>
          </a:p>
        </p:txBody>
      </p:sp>
      <p:sp>
        <p:nvSpPr>
          <p:cNvPr id="17" name="Slide Number Placeholder 16"/>
          <p:cNvSpPr>
            <a:spLocks noGrp="1"/>
          </p:cNvSpPr>
          <p:nvPr>
            <p:ph type="sldNum" sz="quarter" idx="11"/>
          </p:nvPr>
        </p:nvSpPr>
        <p:spPr/>
        <p:txBody>
          <a:bodyPr/>
          <a:lstStyle/>
          <a:p>
            <a:fld id="{2B19053D-4B37-4D7B-8ABF-990319F02EEF}"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pPr/>
              <a:t>9/9/2014</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dirty="0">
              <a:solidFill>
                <a:srgbClr val="000000"/>
              </a:solidFill>
            </a:endParaRPr>
          </a:p>
        </p:txBody>
      </p:sp>
      <p:sp>
        <p:nvSpPr>
          <p:cNvPr id="121859"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defRPr/>
            </a:pPr>
            <a:fld id="{CFDE5F6F-68FD-46BC-B7D8-4F49C32924B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dirty="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dirty="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dirty="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dirty="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dirty="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dirty="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72"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20661476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dirty="0">
              <a:solidFill>
                <a:srgbClr val="000000"/>
              </a:solidFill>
            </a:endParaRPr>
          </a:p>
        </p:txBody>
      </p:sp>
      <p:sp>
        <p:nvSpPr>
          <p:cNvPr id="121859"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defRPr/>
            </a:pPr>
            <a:fld id="{4F24EB03-FB7D-4DAF-A3A4-847A43564CED}"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dirty="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dirty="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dirty="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dirty="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dirty="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dirty="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1872"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val="2675127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solidFill>
                  <a:prstClr val="black">
                    <a:lumMod val="50000"/>
                    <a:lumOff val="50000"/>
                  </a:prstClr>
                </a:solidFill>
              </a:rPr>
              <a:pPr/>
              <a:t>9/9/2014</a:t>
            </a:fld>
            <a:endParaRPr lang="en-US" dirty="0">
              <a:solidFill>
                <a:prstClr val="black">
                  <a:lumMod val="50000"/>
                  <a:lumOff val="50000"/>
                </a:prstClr>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solidFill>
                <a:prstClr val="black"/>
              </a:solidFill>
            </a:endParaRPr>
          </a:p>
        </p:txBody>
      </p:sp>
    </p:spTree>
    <p:extLst>
      <p:ext uri="{BB962C8B-B14F-4D97-AF65-F5344CB8AC3E}">
        <p14:creationId xmlns:p14="http://schemas.microsoft.com/office/powerpoint/2010/main" val="8937742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38E8-F2BF-473B-BF63-11EBE5ACC295}"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2EFCE-AD70-48D6-A63E-0A0922F08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89302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20D68-945F-482B-A29D-97A7AA202B69}" type="datetimeFigureOut">
              <a:rPr lang="en-US" smtClean="0">
                <a:solidFill>
                  <a:prstClr val="black">
                    <a:tint val="75000"/>
                  </a:prstClr>
                </a:solidFill>
              </a:rPr>
              <a:pPr/>
              <a:t>9/9/2014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2BEC3-39ED-4279-B3B0-F5EC7370EBB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130512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wDOSD2_cQu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onetonline.org/link/summary/51-4081.00" TargetMode="External"/><Relationship Id="rId13" Type="http://schemas.openxmlformats.org/officeDocument/2006/relationships/hyperlink" Target="http://www.onetonline.org/link/summary/43-3061.00" TargetMode="External"/><Relationship Id="rId18" Type="http://schemas.openxmlformats.org/officeDocument/2006/relationships/hyperlink" Target="http://www.onetonline.org/link/summary/43-5061.00" TargetMode="External"/><Relationship Id="rId3" Type="http://schemas.openxmlformats.org/officeDocument/2006/relationships/hyperlink" Target="http://www.onetonline.org/link/summary/11-3051.00" TargetMode="External"/><Relationship Id="rId21" Type="http://schemas.openxmlformats.org/officeDocument/2006/relationships/hyperlink" Target="http://www.onetonline.org/link/summary/51-9061.00" TargetMode="External"/><Relationship Id="rId7" Type="http://schemas.openxmlformats.org/officeDocument/2006/relationships/hyperlink" Target="http://www.onetonline.org/link/summary/43-4051.00" TargetMode="External"/><Relationship Id="rId12" Type="http://schemas.openxmlformats.org/officeDocument/2006/relationships/hyperlink" Target="http://www.onetonline.org/link/summary/51-4012.00" TargetMode="External"/><Relationship Id="rId17" Type="http://schemas.openxmlformats.org/officeDocument/2006/relationships/hyperlink" Target="http://www.onetonline.org/link/summary/53-7062.00" TargetMode="External"/><Relationship Id="rId2" Type="http://schemas.openxmlformats.org/officeDocument/2006/relationships/hyperlink" Target="http://www.onetonline.org/link/summary/11-1011.00" TargetMode="External"/><Relationship Id="rId16" Type="http://schemas.openxmlformats.org/officeDocument/2006/relationships/hyperlink" Target="http://www.onetonline.org/link/summary/51-4011.00" TargetMode="External"/><Relationship Id="rId20" Type="http://schemas.openxmlformats.org/officeDocument/2006/relationships/hyperlink" Target="http://www.onetonline.org/link/summary/51-2092.00" TargetMode="External"/><Relationship Id="rId1" Type="http://schemas.openxmlformats.org/officeDocument/2006/relationships/slideLayout" Target="../slideLayouts/slideLayout2.xml"/><Relationship Id="rId6" Type="http://schemas.openxmlformats.org/officeDocument/2006/relationships/hyperlink" Target="http://www.onetonline.org/link/summary/11-2022.00" TargetMode="External"/><Relationship Id="rId11" Type="http://schemas.openxmlformats.org/officeDocument/2006/relationships/hyperlink" Target="http://www.onetonline.org/link/summary/51-1011.00" TargetMode="External"/><Relationship Id="rId5" Type="http://schemas.openxmlformats.org/officeDocument/2006/relationships/hyperlink" Target="http://www.onetonline.org/link/summary/13-1111.00" TargetMode="External"/><Relationship Id="rId15" Type="http://schemas.openxmlformats.org/officeDocument/2006/relationships/hyperlink" Target="http://www.onetonline.org/link/summary/51-4121.06" TargetMode="External"/><Relationship Id="rId10" Type="http://schemas.openxmlformats.org/officeDocument/2006/relationships/hyperlink" Target="http://www.onetonline.org/link/summary/17-3023.01" TargetMode="External"/><Relationship Id="rId19" Type="http://schemas.openxmlformats.org/officeDocument/2006/relationships/hyperlink" Target="http://www.onetonline.org/link/summary/51-9198.00" TargetMode="External"/><Relationship Id="rId4" Type="http://schemas.openxmlformats.org/officeDocument/2006/relationships/hyperlink" Target="http://www.onetonline.org/link/summary/17-2112.00" TargetMode="External"/><Relationship Id="rId9" Type="http://schemas.openxmlformats.org/officeDocument/2006/relationships/hyperlink" Target="http://www.onetonline.org/link/summary/17-3013.00" TargetMode="External"/><Relationship Id="rId14" Type="http://schemas.openxmlformats.org/officeDocument/2006/relationships/hyperlink" Target="http://www.onetonline.org/link/summary/51-2041.00" TargetMode="External"/><Relationship Id="rId22" Type="http://schemas.openxmlformats.org/officeDocument/2006/relationships/hyperlink" Target="http://www.onetonline.org/link/summary/43-9061.00"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kirkwood.edu/pdf/uploaded/1228/career_welding_certificate.pdf" TargetMode="External"/><Relationship Id="rId3" Type="http://schemas.openxmlformats.org/officeDocument/2006/relationships/hyperlink" Target="http://www.kirkwood.edu/pdf/uploaded/1228/pipe_welding_certificate.pdf" TargetMode="External"/><Relationship Id="rId7" Type="http://schemas.openxmlformats.org/officeDocument/2006/relationships/hyperlink" Target="http://www.kirkwood.edu/pdf/uploaded/1228/cnc_machining_technology_diploma.pdf" TargetMode="External"/><Relationship Id="rId12" Type="http://schemas.openxmlformats.org/officeDocument/2006/relationships/hyperlink" Target="http://www.kirkwood.edu/pdf/uploaded/1228/national_career_readiness_certificate.pdf" TargetMode="External"/><Relationship Id="rId2" Type="http://schemas.openxmlformats.org/officeDocument/2006/relationships/hyperlink" Target="http://www.kirkwood.edu/pdf/uploaded/1228/credit_welding.pdf" TargetMode="External"/><Relationship Id="rId1" Type="http://schemas.openxmlformats.org/officeDocument/2006/relationships/slideLayout" Target="../slideLayouts/slideLayout17.xml"/><Relationship Id="rId6" Type="http://schemas.openxmlformats.org/officeDocument/2006/relationships/hyperlink" Target="http://www.kirkwood.edu/pdf/uploaded/1228/Adv%20Manufacturing%20Engineering%20Technology.pdf" TargetMode="External"/><Relationship Id="rId11" Type="http://schemas.openxmlformats.org/officeDocument/2006/relationships/hyperlink" Target="http://www.kirkwood.edu/pdf/uploaded/1228/business_computing_professional_certificate.pdf" TargetMode="External"/><Relationship Id="rId5" Type="http://schemas.openxmlformats.org/officeDocument/2006/relationships/hyperlink" Target="http://www.kirkwood.edu/pdf/uploaded/1228/shielded_metal_arc_welding_certificate.pdf" TargetMode="External"/><Relationship Id="rId10" Type="http://schemas.openxmlformats.org/officeDocument/2006/relationships/hyperlink" Target="http://www.kirkwood.edu/pdf/uploaded/1228/intro_to_manufacturing_certificate.pdf" TargetMode="External"/><Relationship Id="rId4" Type="http://schemas.openxmlformats.org/officeDocument/2006/relationships/hyperlink" Target="http://www.kirkwood.edu/pdf/uploaded/1228/combination_welding_certificate.pdf" TargetMode="External"/><Relationship Id="rId9" Type="http://schemas.openxmlformats.org/officeDocument/2006/relationships/hyperlink" Target="http://www.kirkwood.edu/pdf/uploaded/1228/Forklift%20Certificate.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kirkwood.edu/pdf/uploaded/1228/Electronics%20Engineering%20Technology.pdf" TargetMode="External"/><Relationship Id="rId3" Type="http://schemas.openxmlformats.org/officeDocument/2006/relationships/hyperlink" Target="http://www.kirkwood.edu/pdf/uploaded/1228/PreEngineering.pdf" TargetMode="External"/><Relationship Id="rId7" Type="http://schemas.openxmlformats.org/officeDocument/2006/relationships/hyperlink" Target="http://www.kirkwood.edu/pdf/uploaded/1228/CNC%20Machining%20Technology%20AAS.pdf" TargetMode="External"/><Relationship Id="rId2" Type="http://schemas.openxmlformats.org/officeDocument/2006/relationships/hyperlink" Target="http://www.kirkwood.edu/pdf/uploaded/1228/PreBusiness.pdf" TargetMode="External"/><Relationship Id="rId1" Type="http://schemas.openxmlformats.org/officeDocument/2006/relationships/slideLayout" Target="../slideLayouts/slideLayout17.xml"/><Relationship Id="rId6" Type="http://schemas.openxmlformats.org/officeDocument/2006/relationships/hyperlink" Target="http://www.kirkwood.edu/pdf/uploaded/1228/Industrial%20Maintenance%20HVAC%20Technology.pdf" TargetMode="External"/><Relationship Id="rId5" Type="http://schemas.openxmlformats.org/officeDocument/2006/relationships/hyperlink" Target="http://www.kirkwood.edu/pdf/uploaded/1228/Marketing%20Management.pdf" TargetMode="External"/><Relationship Id="rId10" Type="http://schemas.openxmlformats.org/officeDocument/2006/relationships/hyperlink" Target="http://www.kirkwood.edu/pdf/uploaded/1228/APICS.pdf" TargetMode="External"/><Relationship Id="rId4" Type="http://schemas.openxmlformats.org/officeDocument/2006/relationships/hyperlink" Target="http://www.kirkwood.edu/pdf/uploaded/1228/Lean%20Certificate.pdf" TargetMode="External"/><Relationship Id="rId9" Type="http://schemas.openxmlformats.org/officeDocument/2006/relationships/hyperlink" Target="http://www.kirkwood.edu/pdf/uploaded/1228/CAD%20Mechanical%20Engineering.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kirkwood.edu/site/index.php?p=32612"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openxmlformats.org/officeDocument/2006/relationships/hyperlink" Target="http://www.kirkwood.edu/site/index.php?p=34949" TargetMode="External"/><Relationship Id="rId7" Type="http://schemas.openxmlformats.org/officeDocument/2006/relationships/hyperlink" Target="http://www.kirkwood.edu/" TargetMode="External"/><Relationship Id="rId2" Type="http://schemas.openxmlformats.org/officeDocument/2006/relationships/hyperlink" Target="mailto:kim.becicka@kirkwood.edu" TargetMode="External"/><Relationship Id="rId1" Type="http://schemas.openxmlformats.org/officeDocument/2006/relationships/slideLayout" Target="../slideLayouts/slideLayout35.xml"/><Relationship Id="rId6" Type="http://schemas.openxmlformats.org/officeDocument/2006/relationships/hyperlink" Target="http://www.kirkwood.edu/ce" TargetMode="External"/><Relationship Id="rId5" Type="http://schemas.openxmlformats.org/officeDocument/2006/relationships/hyperlink" Target="http://www.elevateiowa.com/" TargetMode="External"/><Relationship Id="rId4" Type="http://schemas.openxmlformats.org/officeDocument/2006/relationships/hyperlink" Target="http://www.kirkwood.edu/ceorwi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7800" y="3581400"/>
            <a:ext cx="4953000" cy="2133600"/>
          </a:xfrm>
        </p:spPr>
        <p:txBody>
          <a:bodyPr/>
          <a:lstStyle/>
          <a:p>
            <a:r>
              <a:rPr lang="en-US" dirty="0" smtClean="0"/>
              <a:t>Presented by:</a:t>
            </a:r>
          </a:p>
          <a:p>
            <a:r>
              <a:rPr lang="en-US" dirty="0" smtClean="0"/>
              <a:t>Centers of Excellence of Construction and Careers in Education</a:t>
            </a:r>
          </a:p>
          <a:p>
            <a:r>
              <a:rPr lang="en-US" dirty="0" smtClean="0"/>
              <a:t>Featuring:</a:t>
            </a:r>
          </a:p>
          <a:p>
            <a:r>
              <a:rPr lang="en-US" dirty="0" smtClean="0"/>
              <a:t>Kim Becicka, Ph.D.</a:t>
            </a:r>
          </a:p>
          <a:p>
            <a:r>
              <a:rPr lang="en-US" dirty="0" smtClean="0"/>
              <a:t>Vice President, Continuing Education and Training Services</a:t>
            </a:r>
          </a:p>
          <a:p>
            <a:r>
              <a:rPr lang="en-US" dirty="0" smtClean="0"/>
              <a:t>Kirkwood Community College</a:t>
            </a:r>
            <a:endParaRPr lang="en-US" dirty="0"/>
          </a:p>
        </p:txBody>
      </p:sp>
      <p:sp>
        <p:nvSpPr>
          <p:cNvPr id="3" name="Title 2"/>
          <p:cNvSpPr>
            <a:spLocks noGrp="1"/>
          </p:cNvSpPr>
          <p:nvPr>
            <p:ph type="title"/>
          </p:nvPr>
        </p:nvSpPr>
        <p:spPr>
          <a:xfrm>
            <a:off x="1600200" y="1447800"/>
            <a:ext cx="4800600" cy="2133600"/>
          </a:xfrm>
        </p:spPr>
        <p:txBody>
          <a:bodyPr/>
          <a:lstStyle/>
          <a:p>
            <a:r>
              <a:rPr lang="en-US" dirty="0" smtClean="0"/>
              <a:t>Advisory Board</a:t>
            </a:r>
            <a:br>
              <a:rPr lang="en-US" dirty="0" smtClean="0"/>
            </a:br>
            <a:r>
              <a:rPr lang="en-US" dirty="0" smtClean="0"/>
              <a:t>Employer Engagement Seminar</a:t>
            </a:r>
            <a:endParaRPr lang="en-US" dirty="0"/>
          </a:p>
        </p:txBody>
      </p:sp>
    </p:spTree>
    <p:extLst>
      <p:ext uri="{BB962C8B-B14F-4D97-AF65-F5344CB8AC3E}">
        <p14:creationId xmlns:p14="http://schemas.microsoft.com/office/powerpoint/2010/main" val="23666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4000"/>
            <a:ext cx="8229600" cy="4724400"/>
          </a:xfrm>
          <a:prstGeom prst="rect">
            <a:avLst/>
          </a:prstGeom>
          <a:noFill/>
          <a:ln w="9525">
            <a:noFill/>
            <a:miter lim="800000"/>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342900" indent="-342900" eaLnBrk="1" hangingPunct="1">
              <a:spcBef>
                <a:spcPct val="20000"/>
              </a:spcBef>
              <a:buClr>
                <a:schemeClr val="accent4">
                  <a:lumMod val="10000"/>
                </a:schemeClr>
              </a:buClr>
              <a:buSzPct val="100000"/>
              <a:buFontTx/>
              <a:buChar char="•"/>
              <a:defRPr/>
            </a:pPr>
            <a:r>
              <a:rPr lang="en-US" sz="2400" b="1" kern="0" dirty="0">
                <a:solidFill>
                  <a:schemeClr val="accent4">
                    <a:lumMod val="10000"/>
                  </a:schemeClr>
                </a:solidFill>
                <a:latin typeface="Calibri" pitchFamily="34" charset="0"/>
              </a:rPr>
              <a:t>Workforce Development</a:t>
            </a:r>
          </a:p>
          <a:p>
            <a:pPr marL="800100" lvl="1" indent="-342900" eaLnBrk="1" hangingPunct="1">
              <a:spcBef>
                <a:spcPct val="20000"/>
              </a:spcBef>
              <a:buClr>
                <a:schemeClr val="accent4">
                  <a:lumMod val="10000"/>
                </a:schemeClr>
              </a:buClr>
              <a:buSzPct val="100000"/>
              <a:buFontTx/>
              <a:buChar char="•"/>
              <a:defRPr/>
            </a:pPr>
            <a:r>
              <a:rPr lang="en-US" sz="2000" dirty="0">
                <a:latin typeface="+mj-lt"/>
              </a:rPr>
              <a:t>Proactive in their approach to develop </a:t>
            </a:r>
            <a:r>
              <a:rPr lang="en-US" sz="2000" dirty="0" smtClean="0">
                <a:latin typeface="+mj-lt"/>
              </a:rPr>
              <a:t>education and training </a:t>
            </a:r>
            <a:r>
              <a:rPr lang="en-US" sz="2000" dirty="0">
                <a:latin typeface="+mj-lt"/>
              </a:rPr>
              <a:t>programs that meet the workforce development needs of </a:t>
            </a:r>
            <a:r>
              <a:rPr lang="en-US" sz="2000" dirty="0" smtClean="0">
                <a:latin typeface="+mj-lt"/>
              </a:rPr>
              <a:t>regional and local </a:t>
            </a:r>
            <a:r>
              <a:rPr lang="en-US" sz="2000" dirty="0">
                <a:latin typeface="+mj-lt"/>
              </a:rPr>
              <a:t>employers and workers within the state.</a:t>
            </a:r>
          </a:p>
          <a:p>
            <a:pPr marL="800100" lvl="1" indent="-342900" eaLnBrk="1" hangingPunct="1">
              <a:spcBef>
                <a:spcPct val="20000"/>
              </a:spcBef>
              <a:buClr>
                <a:schemeClr val="accent4">
                  <a:lumMod val="10000"/>
                </a:schemeClr>
              </a:buClr>
              <a:buSzPct val="100000"/>
              <a:buFontTx/>
              <a:buChar char="•"/>
              <a:defRPr/>
            </a:pPr>
            <a:r>
              <a:rPr lang="en-US" sz="2000" dirty="0">
                <a:latin typeface="+mj-lt"/>
              </a:rPr>
              <a:t>Strong partnerships with </a:t>
            </a:r>
            <a:r>
              <a:rPr lang="en-US" sz="2000" dirty="0" smtClean="0">
                <a:latin typeface="+mj-lt"/>
              </a:rPr>
              <a:t>business, labor </a:t>
            </a:r>
            <a:r>
              <a:rPr lang="en-US" sz="2000" dirty="0">
                <a:latin typeface="+mj-lt"/>
              </a:rPr>
              <a:t>and industry are essential.</a:t>
            </a:r>
          </a:p>
          <a:p>
            <a:pPr marL="800100" lvl="1" indent="-342900" eaLnBrk="1" hangingPunct="1">
              <a:spcBef>
                <a:spcPct val="20000"/>
              </a:spcBef>
              <a:buClr>
                <a:schemeClr val="accent4">
                  <a:lumMod val="10000"/>
                </a:schemeClr>
              </a:buClr>
              <a:buSzPct val="100000"/>
              <a:buFontTx/>
              <a:buChar char="•"/>
              <a:defRPr/>
            </a:pPr>
            <a:r>
              <a:rPr lang="en-US" sz="2000" dirty="0">
                <a:latin typeface="+mj-lt"/>
              </a:rPr>
              <a:t>Workforce training programs provide employers with a skilled workforce and participants with the skills necessary to compete in the regional and state job </a:t>
            </a:r>
            <a:r>
              <a:rPr lang="en-US" sz="2000" dirty="0" smtClean="0">
                <a:latin typeface="+mj-lt"/>
              </a:rPr>
              <a:t>market.</a:t>
            </a:r>
            <a:endParaRPr lang="en-US" sz="2000" dirty="0">
              <a:latin typeface="+mj-lt"/>
            </a:endParaRPr>
          </a:p>
          <a:p>
            <a:pPr marL="800100" lvl="1" indent="-342900" eaLnBrk="1" hangingPunct="1">
              <a:spcBef>
                <a:spcPct val="20000"/>
              </a:spcBef>
              <a:buClr>
                <a:schemeClr val="accent4">
                  <a:lumMod val="10000"/>
                </a:schemeClr>
              </a:buClr>
              <a:buSzPct val="100000"/>
              <a:buFontTx/>
              <a:buChar char="•"/>
              <a:defRPr/>
            </a:pPr>
            <a:r>
              <a:rPr lang="en-US" sz="2000" kern="0" dirty="0">
                <a:latin typeface="+mj-lt"/>
              </a:rPr>
              <a:t>Administer </a:t>
            </a:r>
            <a:r>
              <a:rPr lang="en-US" sz="2000" kern="0" dirty="0" smtClean="0">
                <a:latin typeface="+mj-lt"/>
              </a:rPr>
              <a:t>numerous career and technical educational programs, </a:t>
            </a:r>
            <a:r>
              <a:rPr lang="en-US" sz="2000" kern="0" dirty="0">
                <a:latin typeface="+mj-lt"/>
              </a:rPr>
              <a:t>job training and workforce investment federal and state </a:t>
            </a:r>
            <a:r>
              <a:rPr lang="en-US" sz="2000" kern="0" dirty="0" smtClean="0">
                <a:latin typeface="+mj-lt"/>
              </a:rPr>
              <a:t>programs.</a:t>
            </a:r>
          </a:p>
          <a:p>
            <a:pPr marL="800100" lvl="1" indent="-342900" eaLnBrk="1" hangingPunct="1">
              <a:spcBef>
                <a:spcPct val="20000"/>
              </a:spcBef>
              <a:buClr>
                <a:schemeClr val="accent4">
                  <a:lumMod val="10000"/>
                </a:schemeClr>
              </a:buClr>
              <a:buSzPct val="100000"/>
              <a:buFontTx/>
              <a:buChar char="•"/>
              <a:defRPr/>
            </a:pPr>
            <a:r>
              <a:rPr lang="en-US" sz="2000" kern="0" dirty="0" smtClean="0">
                <a:latin typeface="+mj-lt"/>
              </a:rPr>
              <a:t>Workforce is important to the labor-market responsive community college.</a:t>
            </a:r>
            <a:endParaRPr lang="en-US" sz="2000" kern="0" dirty="0">
              <a:latin typeface="+mj-lt"/>
            </a:endParaRPr>
          </a:p>
          <a:p>
            <a:pPr marL="342900" indent="-342900" eaLnBrk="1" hangingPunct="1">
              <a:spcBef>
                <a:spcPct val="20000"/>
              </a:spcBef>
              <a:buClr>
                <a:schemeClr val="accent4">
                  <a:lumMod val="10000"/>
                </a:schemeClr>
              </a:buClr>
              <a:buSzPct val="120000"/>
              <a:defRPr/>
            </a:pPr>
            <a:endParaRPr lang="en-US" sz="2000" kern="0" dirty="0">
              <a:solidFill>
                <a:schemeClr val="accent4">
                  <a:lumMod val="10000"/>
                </a:schemeClr>
              </a:solidFill>
              <a:latin typeface="Calibri" pitchFamily="34" charset="0"/>
            </a:endParaRPr>
          </a:p>
          <a:p>
            <a:pPr marL="342900" indent="-342900" eaLnBrk="1" hangingPunct="1">
              <a:spcBef>
                <a:spcPct val="20000"/>
              </a:spcBef>
              <a:buClr>
                <a:schemeClr val="accent4">
                  <a:lumMod val="10000"/>
                </a:schemeClr>
              </a:buClr>
              <a:buSzPct val="120000"/>
              <a:defRPr/>
            </a:pPr>
            <a:endParaRPr lang="en-US" sz="1000" kern="0" dirty="0">
              <a:solidFill>
                <a:schemeClr val="accent4">
                  <a:lumMod val="10000"/>
                </a:schemeClr>
              </a:solidFill>
              <a:latin typeface="Calibri" pitchFamily="34" charset="0"/>
            </a:endParaRPr>
          </a:p>
        </p:txBody>
      </p:sp>
      <p:sp>
        <p:nvSpPr>
          <p:cNvPr id="3" name="Rectangle 2"/>
          <p:cNvSpPr/>
          <p:nvPr/>
        </p:nvSpPr>
        <p:spPr>
          <a:xfrm>
            <a:off x="381000" y="861332"/>
            <a:ext cx="8305800" cy="523220"/>
          </a:xfrm>
          <a:prstGeom prst="rect">
            <a:avLst/>
          </a:prstGeom>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2800" dirty="0" smtClean="0">
                <a:latin typeface="Calibri" pitchFamily="34" charset="0"/>
              </a:rPr>
              <a:t>Comprehensive </a:t>
            </a:r>
            <a:r>
              <a:rPr lang="en-US" sz="2800" dirty="0">
                <a:latin typeface="Calibri" pitchFamily="34" charset="0"/>
              </a:rPr>
              <a:t>Community Colleges Multiple Missions</a:t>
            </a:r>
          </a:p>
        </p:txBody>
      </p:sp>
    </p:spTree>
    <p:extLst>
      <p:ext uri="{BB962C8B-B14F-4D97-AF65-F5344CB8AC3E}">
        <p14:creationId xmlns:p14="http://schemas.microsoft.com/office/powerpoint/2010/main" val="1392897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676400"/>
            <a:ext cx="8229600" cy="3810000"/>
          </a:xfrm>
          <a:prstGeom prst="rect">
            <a:avLst/>
          </a:prstGeom>
          <a:noFill/>
          <a:ln w="9525">
            <a:noFill/>
            <a:miter lim="800000"/>
            <a:headEnd/>
            <a:tailEnd/>
          </a:ln>
          <a:effectLst/>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342900" indent="-342900" eaLnBrk="1" hangingPunct="1">
              <a:spcBef>
                <a:spcPct val="20000"/>
              </a:spcBef>
              <a:buClr>
                <a:schemeClr val="accent4">
                  <a:lumMod val="10000"/>
                </a:schemeClr>
              </a:buClr>
              <a:buSzPct val="100000"/>
              <a:buFontTx/>
              <a:buChar char="•"/>
              <a:defRPr/>
            </a:pPr>
            <a:r>
              <a:rPr lang="en-US" sz="2400" b="1" kern="0" dirty="0">
                <a:solidFill>
                  <a:schemeClr val="accent4">
                    <a:lumMod val="10000"/>
                  </a:schemeClr>
                </a:solidFill>
                <a:latin typeface="+mj-lt"/>
              </a:rPr>
              <a:t>Economic Development</a:t>
            </a:r>
          </a:p>
          <a:p>
            <a:pPr marL="800100" lvl="1" indent="-342900" eaLnBrk="1" hangingPunct="1">
              <a:spcBef>
                <a:spcPct val="20000"/>
              </a:spcBef>
              <a:buClr>
                <a:schemeClr val="accent4">
                  <a:lumMod val="10000"/>
                </a:schemeClr>
              </a:buClr>
              <a:buSzPct val="100000"/>
              <a:buFontTx/>
              <a:buChar char="•"/>
              <a:defRPr/>
            </a:pPr>
            <a:r>
              <a:rPr lang="en-US" sz="2000" kern="0" dirty="0">
                <a:latin typeface="+mj-lt"/>
              </a:rPr>
              <a:t>Workforce development is an economic strategy.</a:t>
            </a:r>
          </a:p>
          <a:p>
            <a:pPr marL="800100" lvl="1" indent="-342900" eaLnBrk="1" hangingPunct="1">
              <a:spcBef>
                <a:spcPct val="20000"/>
              </a:spcBef>
              <a:buClr>
                <a:schemeClr val="accent4">
                  <a:lumMod val="10000"/>
                </a:schemeClr>
              </a:buClr>
              <a:buSzPct val="100000"/>
              <a:buFontTx/>
              <a:buChar char="•"/>
              <a:defRPr/>
            </a:pPr>
            <a:r>
              <a:rPr lang="en-US" sz="2000" dirty="0">
                <a:latin typeface="+mj-lt"/>
              </a:rPr>
              <a:t>The </a:t>
            </a:r>
            <a:r>
              <a:rPr lang="en-US" sz="2000" dirty="0" smtClean="0">
                <a:latin typeface="+mj-lt"/>
              </a:rPr>
              <a:t>affordability</a:t>
            </a:r>
            <a:r>
              <a:rPr lang="en-US" sz="2000" dirty="0">
                <a:latin typeface="+mj-lt"/>
              </a:rPr>
              <a:t>, availability and capability of a region’s workforce is critical for economic growth. </a:t>
            </a:r>
          </a:p>
          <a:p>
            <a:pPr marL="800100" lvl="1" indent="-342900" eaLnBrk="1" hangingPunct="1">
              <a:spcBef>
                <a:spcPct val="20000"/>
              </a:spcBef>
              <a:buClr>
                <a:schemeClr val="accent4">
                  <a:lumMod val="10000"/>
                </a:schemeClr>
              </a:buClr>
              <a:buSzPct val="100000"/>
              <a:buFontTx/>
              <a:buChar char="•"/>
              <a:defRPr/>
            </a:pPr>
            <a:r>
              <a:rPr lang="en-US" sz="2000" dirty="0">
                <a:latin typeface="+mj-lt"/>
              </a:rPr>
              <a:t>Business attraction, business expansion, quality of life, industry alliances, and community development are all influenced by workforce development programs.</a:t>
            </a:r>
            <a:endParaRPr lang="en-US" sz="2000" kern="0" dirty="0">
              <a:latin typeface="+mj-lt"/>
            </a:endParaRPr>
          </a:p>
          <a:p>
            <a:pPr marL="800100" lvl="1" indent="-342900" eaLnBrk="1" hangingPunct="1">
              <a:spcBef>
                <a:spcPct val="20000"/>
              </a:spcBef>
              <a:buClr>
                <a:schemeClr val="accent4">
                  <a:lumMod val="10000"/>
                </a:schemeClr>
              </a:buClr>
              <a:buSzPct val="100000"/>
              <a:buFontTx/>
              <a:buChar char="•"/>
              <a:defRPr/>
            </a:pPr>
            <a:r>
              <a:rPr lang="en-US" sz="2000" kern="0" dirty="0">
                <a:latin typeface="+mj-lt"/>
              </a:rPr>
              <a:t>A strong workforce pipeline that supports the regional economy builds regional economic </a:t>
            </a:r>
            <a:r>
              <a:rPr lang="en-US" sz="2000" kern="0" dirty="0" smtClean="0">
                <a:latin typeface="+mj-lt"/>
              </a:rPr>
              <a:t>competitiveness.</a:t>
            </a:r>
          </a:p>
          <a:p>
            <a:pPr marL="800100" lvl="1" indent="-342900" eaLnBrk="1" hangingPunct="1">
              <a:spcBef>
                <a:spcPct val="20000"/>
              </a:spcBef>
              <a:buClr>
                <a:schemeClr val="accent4">
                  <a:lumMod val="10000"/>
                </a:schemeClr>
              </a:buClr>
              <a:buSzPct val="100000"/>
              <a:buFontTx/>
              <a:buChar char="•"/>
              <a:defRPr/>
            </a:pPr>
            <a:r>
              <a:rPr lang="en-US" sz="2000" kern="0" dirty="0" smtClean="0">
                <a:latin typeface="+mj-lt"/>
              </a:rPr>
              <a:t>The college is the ‘community’s’</a:t>
            </a:r>
            <a:r>
              <a:rPr lang="en-US" sz="2000" kern="0" dirty="0">
                <a:latin typeface="+mj-lt"/>
              </a:rPr>
              <a:t> </a:t>
            </a:r>
            <a:r>
              <a:rPr lang="en-US" sz="2000" kern="0" dirty="0" smtClean="0">
                <a:latin typeface="+mj-lt"/>
              </a:rPr>
              <a:t>college</a:t>
            </a:r>
          </a:p>
        </p:txBody>
      </p:sp>
      <p:sp>
        <p:nvSpPr>
          <p:cNvPr id="3" name="Rectangle 2"/>
          <p:cNvSpPr/>
          <p:nvPr/>
        </p:nvSpPr>
        <p:spPr>
          <a:xfrm>
            <a:off x="304800" y="838200"/>
            <a:ext cx="8153400" cy="523220"/>
          </a:xfrm>
          <a:prstGeom prst="rect">
            <a:avLst/>
          </a:prstGeom>
        </p:spPr>
        <p:txBody>
          <a:bodyPr wrap="square">
            <a:spAutoFit/>
          </a:bodyPr>
          <a:lstStyle/>
          <a:p>
            <a:pPr>
              <a:defRPr/>
            </a:pPr>
            <a:r>
              <a:rPr lang="en-US" sz="2800" dirty="0" smtClean="0">
                <a:latin typeface="Calibri" pitchFamily="34" charset="0"/>
              </a:rPr>
              <a:t>Comprehensive </a:t>
            </a:r>
            <a:r>
              <a:rPr lang="en-US" sz="2800" dirty="0">
                <a:latin typeface="Calibri" pitchFamily="34" charset="0"/>
              </a:rPr>
              <a:t>Community Colleges Multiple Missions</a:t>
            </a:r>
          </a:p>
        </p:txBody>
      </p:sp>
    </p:spTree>
    <p:extLst>
      <p:ext uri="{BB962C8B-B14F-4D97-AF65-F5344CB8AC3E}">
        <p14:creationId xmlns:p14="http://schemas.microsoft.com/office/powerpoint/2010/main" val="206551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581400"/>
            <a:ext cx="5486400" cy="3276600"/>
          </a:xfrm>
        </p:spPr>
        <p:txBody>
          <a:bodyPr anchor="t" anchorCtr="0">
            <a:normAutofit fontScale="85000" lnSpcReduction="20000"/>
          </a:bodyPr>
          <a:lstStyle/>
          <a:p>
            <a:r>
              <a:rPr lang="en-US" sz="3000" b="1" dirty="0" smtClean="0"/>
              <a:t>Along the Continuum</a:t>
            </a:r>
          </a:p>
          <a:p>
            <a:pPr lvl="1"/>
            <a:r>
              <a:rPr lang="en-US" sz="1900" dirty="0" smtClean="0"/>
              <a:t>Engaging Industry Partners</a:t>
            </a:r>
          </a:p>
          <a:p>
            <a:pPr lvl="2"/>
            <a:r>
              <a:rPr lang="en-US" sz="1900" dirty="0" smtClean="0"/>
              <a:t>At what level do you want to engage employer partners?</a:t>
            </a:r>
          </a:p>
          <a:p>
            <a:pPr lvl="2"/>
            <a:r>
              <a:rPr lang="en-US" sz="1900" dirty="0" smtClean="0"/>
              <a:t>What board strategy best supports the college’s goals and the employer goals</a:t>
            </a:r>
          </a:p>
          <a:p>
            <a:pPr lvl="1"/>
            <a:r>
              <a:rPr lang="en-US" sz="1900" dirty="0" smtClean="0"/>
              <a:t>Building Industry Partnerships</a:t>
            </a:r>
          </a:p>
          <a:p>
            <a:pPr lvl="2"/>
            <a:r>
              <a:rPr lang="en-US" sz="1900" dirty="0" smtClean="0"/>
              <a:t>What level of resources are available </a:t>
            </a:r>
          </a:p>
          <a:p>
            <a:pPr lvl="2"/>
            <a:r>
              <a:rPr lang="en-US" sz="1900" dirty="0" smtClean="0"/>
              <a:t>what opportunity exists to leverage additional </a:t>
            </a:r>
            <a:r>
              <a:rPr lang="en-US" sz="1900" dirty="0" err="1" smtClean="0"/>
              <a:t>Wresources</a:t>
            </a:r>
            <a:r>
              <a:rPr lang="en-US" sz="1900" dirty="0" smtClean="0"/>
              <a:t>?</a:t>
            </a:r>
          </a:p>
          <a:p>
            <a:pPr lvl="2"/>
            <a:r>
              <a:rPr lang="en-US" sz="1900" dirty="0" smtClean="0"/>
              <a:t>Does the potential to grow and deepen the partnership exist?</a:t>
            </a:r>
          </a:p>
          <a:p>
            <a:pPr lvl="3"/>
            <a:r>
              <a:rPr lang="en-US" sz="1900" dirty="0" smtClean="0"/>
              <a:t>Assess potential</a:t>
            </a:r>
          </a:p>
          <a:p>
            <a:pPr lvl="3"/>
            <a:r>
              <a:rPr lang="en-US" sz="1900" dirty="0" smtClean="0"/>
              <a:t>Assess market niche and attractiveness</a:t>
            </a:r>
          </a:p>
          <a:p>
            <a:pPr lvl="2"/>
            <a:endParaRPr lang="en-US" dirty="0"/>
          </a:p>
        </p:txBody>
      </p:sp>
      <p:sp>
        <p:nvSpPr>
          <p:cNvPr id="3" name="Content Placeholder 2"/>
          <p:cNvSpPr>
            <a:spLocks noGrp="1"/>
          </p:cNvSpPr>
          <p:nvPr>
            <p:ph sz="half" idx="2"/>
          </p:nvPr>
        </p:nvSpPr>
        <p:spPr>
          <a:xfrm>
            <a:off x="457200" y="457200"/>
            <a:ext cx="5410200" cy="3124200"/>
          </a:xfrm>
        </p:spPr>
        <p:txBody>
          <a:bodyPr anchor="t" anchorCtr="0">
            <a:normAutofit fontScale="85000" lnSpcReduction="20000"/>
          </a:bodyPr>
          <a:lstStyle/>
          <a:p>
            <a:r>
              <a:rPr lang="en-US" sz="2800" b="1" dirty="0" smtClean="0"/>
              <a:t>What It Takes</a:t>
            </a:r>
          </a:p>
          <a:p>
            <a:pPr lvl="1"/>
            <a:r>
              <a:rPr lang="en-US" sz="1900" dirty="0" smtClean="0"/>
              <a:t>Organizational Standing</a:t>
            </a:r>
          </a:p>
          <a:p>
            <a:pPr lvl="2"/>
            <a:r>
              <a:rPr lang="en-US" sz="1900" dirty="0" smtClean="0"/>
              <a:t>Is the organization ready?</a:t>
            </a:r>
          </a:p>
          <a:p>
            <a:pPr lvl="2"/>
            <a:r>
              <a:rPr lang="en-US" sz="1900" dirty="0" smtClean="0"/>
              <a:t>Con long-term employer partnerships be supported?</a:t>
            </a:r>
          </a:p>
          <a:p>
            <a:pPr lvl="1"/>
            <a:r>
              <a:rPr lang="en-US" sz="1900" dirty="0" smtClean="0"/>
              <a:t>Aligning Missions</a:t>
            </a:r>
          </a:p>
          <a:p>
            <a:pPr lvl="2"/>
            <a:r>
              <a:rPr lang="en-US" sz="1900" dirty="0" smtClean="0"/>
              <a:t>Is there a commitment to align missions with employer partners?</a:t>
            </a:r>
          </a:p>
          <a:p>
            <a:pPr lvl="1"/>
            <a:r>
              <a:rPr lang="en-US" sz="1900" dirty="0" smtClean="0"/>
              <a:t>Readiness and Fit</a:t>
            </a:r>
          </a:p>
          <a:p>
            <a:pPr lvl="2"/>
            <a:r>
              <a:rPr lang="en-US" sz="1900" dirty="0" smtClean="0"/>
              <a:t>Are there economies of scale that support the partnership?</a:t>
            </a:r>
          </a:p>
          <a:p>
            <a:pPr lvl="2"/>
            <a:r>
              <a:rPr lang="en-US" sz="1900" dirty="0" smtClean="0"/>
              <a:t>Will the institution support the resources necessary to manage the employer partnerships? Labor partnerships?</a:t>
            </a:r>
            <a:endParaRPr lang="en-US" sz="1900" dirty="0"/>
          </a:p>
        </p:txBody>
      </p:sp>
      <p:sp>
        <p:nvSpPr>
          <p:cNvPr id="4" name="Title 3"/>
          <p:cNvSpPr>
            <a:spLocks noGrp="1"/>
          </p:cNvSpPr>
          <p:nvPr>
            <p:ph type="title"/>
          </p:nvPr>
        </p:nvSpPr>
        <p:spPr>
          <a:xfrm>
            <a:off x="5867400" y="381000"/>
            <a:ext cx="2819400" cy="5714999"/>
          </a:xfrm>
        </p:spPr>
        <p:txBody>
          <a:bodyPr anchor="t" anchorCtr="0"/>
          <a:lstStyle/>
          <a:p>
            <a:r>
              <a:rPr lang="en-US" dirty="0" smtClean="0"/>
              <a:t/>
            </a:r>
            <a:br>
              <a:rPr lang="en-US" dirty="0" smtClean="0"/>
            </a:br>
            <a:r>
              <a:rPr lang="en-US" dirty="0" smtClean="0"/>
              <a:t/>
            </a:r>
            <a:br>
              <a:rPr lang="en-US" dirty="0" smtClean="0"/>
            </a:br>
            <a:r>
              <a:rPr lang="en-US" dirty="0" smtClean="0"/>
              <a:t>Employer Partnerships</a:t>
            </a:r>
            <a:br>
              <a:rPr lang="en-US" dirty="0" smtClean="0"/>
            </a:br>
            <a:r>
              <a:rPr lang="en-US" dirty="0"/>
              <a:t/>
            </a:r>
            <a:br>
              <a:rPr lang="en-US" dirty="0"/>
            </a:br>
            <a:r>
              <a:rPr lang="en-US" dirty="0" smtClean="0"/>
              <a:t>Assessing:</a:t>
            </a:r>
            <a:br>
              <a:rPr lang="en-US" dirty="0" smtClean="0"/>
            </a:br>
            <a:r>
              <a:rPr lang="en-US" dirty="0" smtClean="0"/>
              <a:t>&gt;</a:t>
            </a:r>
            <a:r>
              <a:rPr lang="en-US" sz="2000" dirty="0" smtClean="0"/>
              <a:t>What It Takes  </a:t>
            </a:r>
            <a:br>
              <a:rPr lang="en-US" sz="2000" dirty="0" smtClean="0"/>
            </a:br>
            <a:r>
              <a:rPr lang="en-US" sz="2000" dirty="0" smtClean="0"/>
              <a:t/>
            </a:r>
            <a:br>
              <a:rPr lang="en-US" sz="2000" dirty="0" smtClean="0"/>
            </a:br>
            <a:r>
              <a:rPr lang="en-US" dirty="0" smtClean="0"/>
              <a:t>&gt;</a:t>
            </a:r>
            <a:r>
              <a:rPr lang="en-US" sz="2000" dirty="0" smtClean="0"/>
              <a:t>Where Your College, Division, Department, or Program(s) is at on the continuum</a:t>
            </a:r>
            <a:endParaRPr lang="en-US" sz="2000" dirty="0"/>
          </a:p>
        </p:txBody>
      </p:sp>
    </p:spTree>
    <p:extLst>
      <p:ext uri="{BB962C8B-B14F-4D97-AF65-F5344CB8AC3E}">
        <p14:creationId xmlns:p14="http://schemas.microsoft.com/office/powerpoint/2010/main" val="422402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219200"/>
            <a:ext cx="3581400" cy="411162"/>
          </a:xfrm>
        </p:spPr>
        <p:txBody>
          <a:bodyPr/>
          <a:lstStyle/>
          <a:p>
            <a:r>
              <a:rPr lang="en-US" sz="2800" dirty="0" smtClean="0">
                <a:solidFill>
                  <a:schemeClr val="tx1"/>
                </a:solidFill>
              </a:rPr>
              <a:t>Introduction</a:t>
            </a:r>
            <a:endParaRPr lang="en-US" sz="2800" dirty="0">
              <a:solidFill>
                <a:schemeClr val="tx1"/>
              </a:solidFill>
            </a:endParaRPr>
          </a:p>
        </p:txBody>
      </p:sp>
      <p:sp>
        <p:nvSpPr>
          <p:cNvPr id="3" name="Content Placeholder 2"/>
          <p:cNvSpPr>
            <a:spLocks noGrp="1"/>
          </p:cNvSpPr>
          <p:nvPr>
            <p:ph sz="half" idx="2"/>
          </p:nvPr>
        </p:nvSpPr>
        <p:spPr>
          <a:xfrm>
            <a:off x="457200" y="1905000"/>
            <a:ext cx="4191000" cy="3962400"/>
          </a:xfrm>
        </p:spPr>
        <p:txBody>
          <a:bodyPr>
            <a:noAutofit/>
          </a:bodyPr>
          <a:lstStyle/>
          <a:p>
            <a:r>
              <a:rPr lang="en-US" sz="2400" dirty="0" smtClean="0"/>
              <a:t>Name, Job Title, Organization</a:t>
            </a:r>
          </a:p>
          <a:p>
            <a:r>
              <a:rPr lang="en-US" sz="2400" dirty="0" smtClean="0"/>
              <a:t>Experience with Employer Engagement and Partnerships</a:t>
            </a:r>
          </a:p>
          <a:p>
            <a:r>
              <a:rPr lang="en-US" sz="2400" dirty="0" smtClean="0"/>
              <a:t>What are your questions about designing and implementing effective and engaged advisory board strategies and/or sector board strategies</a:t>
            </a:r>
            <a:endParaRPr lang="en-US" sz="2400" dirty="0"/>
          </a:p>
        </p:txBody>
      </p:sp>
      <p:sp>
        <p:nvSpPr>
          <p:cNvPr id="6" name="Title 5"/>
          <p:cNvSpPr>
            <a:spLocks noGrp="1"/>
          </p:cNvSpPr>
          <p:nvPr>
            <p:ph type="title"/>
          </p:nvPr>
        </p:nvSpPr>
        <p:spPr>
          <a:xfrm>
            <a:off x="5562600" y="457200"/>
            <a:ext cx="2819400" cy="5714999"/>
          </a:xfrm>
        </p:spPr>
        <p:txBody>
          <a:bodyPr>
            <a:normAutofit/>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Networking</a:t>
            </a:r>
            <a:br>
              <a:rPr lang="en-US" sz="3600" dirty="0" smtClean="0"/>
            </a:br>
            <a:r>
              <a:rPr lang="en-US" sz="3600" dirty="0" smtClean="0"/>
              <a:t>10 – 15 Minutes</a:t>
            </a:r>
            <a:br>
              <a:rPr lang="en-US" sz="3600" dirty="0" smtClean="0"/>
            </a:br>
            <a:r>
              <a:rPr lang="en-US" dirty="0" smtClean="0"/>
              <a:t>Select Recorder</a:t>
            </a:r>
            <a:br>
              <a:rPr lang="en-US" dirty="0" smtClean="0"/>
            </a:br>
            <a:r>
              <a:rPr lang="en-US" dirty="0" smtClean="0"/>
              <a:t>Select Presenter</a:t>
            </a:r>
            <a:r>
              <a:rPr lang="en-US" sz="3600" dirty="0"/>
              <a:t/>
            </a:r>
            <a:br>
              <a:rPr lang="en-US" sz="3600" dirty="0"/>
            </a:br>
            <a:endParaRPr lang="en-US"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27285"/>
          <a:stretch>
            <a:fillRect/>
          </a:stretch>
        </p:blipFill>
        <p:spPr>
          <a:xfrm>
            <a:off x="5867400" y="228600"/>
            <a:ext cx="2436912" cy="2514600"/>
          </a:xfrm>
          <a:prstGeom prst="rect">
            <a:avLst/>
          </a:prstGeom>
        </p:spPr>
      </p:pic>
    </p:spTree>
    <p:extLst>
      <p:ext uri="{BB962C8B-B14F-4D97-AF65-F5344CB8AC3E}">
        <p14:creationId xmlns:p14="http://schemas.microsoft.com/office/powerpoint/2010/main" val="19240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200400" cy="3048000"/>
          </a:xfrm>
        </p:spPr>
        <p:txBody>
          <a:bodyPr>
            <a:noAutofit/>
          </a:bodyPr>
          <a:lstStyle/>
          <a:p>
            <a:r>
              <a:rPr lang="en-US" sz="4000" dirty="0" smtClean="0"/>
              <a:t>Overview</a:t>
            </a:r>
            <a:br>
              <a:rPr lang="en-US" sz="4000" dirty="0" smtClean="0"/>
            </a:br>
            <a:r>
              <a:rPr lang="en-US" sz="4000" dirty="0" smtClean="0"/>
              <a:t>Sector Partnerships</a:t>
            </a:r>
            <a:br>
              <a:rPr lang="en-US" sz="4000" dirty="0" smtClean="0"/>
            </a:br>
            <a:r>
              <a:rPr lang="en-US" sz="4000" dirty="0" smtClean="0"/>
              <a:t>Employer Engagement</a:t>
            </a:r>
            <a:endParaRPr lang="en-US" sz="4000" dirty="0"/>
          </a:p>
        </p:txBody>
      </p:sp>
      <p:sp>
        <p:nvSpPr>
          <p:cNvPr id="3" name="Text Placeholder 2"/>
          <p:cNvSpPr>
            <a:spLocks noGrp="1"/>
          </p:cNvSpPr>
          <p:nvPr>
            <p:ph type="body" sz="quarter" idx="13"/>
          </p:nvPr>
        </p:nvSpPr>
        <p:spPr>
          <a:xfrm>
            <a:off x="457200" y="4038600"/>
            <a:ext cx="3200645" cy="1459767"/>
          </a:xfrm>
        </p:spPr>
        <p:txBody>
          <a:bodyPr/>
          <a:lstStyle/>
          <a:p>
            <a:pPr marL="285750" indent="-285750">
              <a:buFont typeface="Arial" panose="020B0604020202020204" pitchFamily="34" charset="0"/>
              <a:buChar char="•"/>
            </a:pPr>
            <a:r>
              <a:rPr lang="en-US" sz="1800" dirty="0" smtClean="0"/>
              <a:t>Systems Approaches</a:t>
            </a:r>
          </a:p>
          <a:p>
            <a:pPr marL="285750" indent="-285750">
              <a:buFont typeface="Arial" panose="020B0604020202020204" pitchFamily="34" charset="0"/>
              <a:buChar char="•"/>
            </a:pPr>
            <a:r>
              <a:rPr lang="en-US" sz="1800" dirty="0" smtClean="0"/>
              <a:t>Strategy Approaches</a:t>
            </a:r>
          </a:p>
          <a:p>
            <a:pPr marL="285750" indent="-285750">
              <a:buFont typeface="Arial" panose="020B0604020202020204" pitchFamily="34" charset="0"/>
              <a:buChar char="•"/>
            </a:pPr>
            <a:r>
              <a:rPr lang="en-US" sz="1800" dirty="0" smtClean="0"/>
              <a:t>Advisory or Sector Boards</a:t>
            </a:r>
          </a:p>
          <a:p>
            <a:endParaRPr lang="en-US" dirty="0"/>
          </a:p>
        </p:txBody>
      </p:sp>
    </p:spTree>
    <p:extLst>
      <p:ext uri="{BB962C8B-B14F-4D97-AF65-F5344CB8AC3E}">
        <p14:creationId xmlns:p14="http://schemas.microsoft.com/office/powerpoint/2010/main" val="2781960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0" y="2057400"/>
            <a:ext cx="7772400" cy="480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fontAlgn="auto">
              <a:spcBef>
                <a:spcPts val="0"/>
              </a:spcBef>
              <a:spcAft>
                <a:spcPts val="600"/>
              </a:spcAft>
              <a:defRPr/>
            </a:pPr>
            <a:r>
              <a:rPr lang="en-US" dirty="0" smtClean="0">
                <a:ea typeface="ＭＳ Ｐゴシック" pitchFamily="-111" charset="-128"/>
              </a:rPr>
              <a:t>A </a:t>
            </a:r>
            <a:r>
              <a:rPr lang="en-US" b="1" dirty="0" smtClean="0">
                <a:ea typeface="ＭＳ Ｐゴシック" pitchFamily="-111" charset="-128"/>
              </a:rPr>
              <a:t>regional industry sector partnership is </a:t>
            </a:r>
            <a:r>
              <a:rPr lang="en-US" dirty="0" smtClean="0">
                <a:ea typeface="ＭＳ Ｐゴシック" pitchFamily="-111" charset="-128"/>
              </a:rPr>
              <a:t>focused on growing the skills of the workforce to meet employer demand.</a:t>
            </a:r>
          </a:p>
          <a:p>
            <a:pPr marL="914400" lvl="1" indent="-514350" fontAlgn="auto">
              <a:spcBef>
                <a:spcPts val="0"/>
              </a:spcBef>
              <a:spcAft>
                <a:spcPts val="600"/>
              </a:spcAft>
              <a:defRPr/>
            </a:pPr>
            <a:r>
              <a:rPr lang="en-US" b="1" dirty="0" smtClean="0"/>
              <a:t>Sector boards </a:t>
            </a:r>
            <a:r>
              <a:rPr lang="en-US" dirty="0" smtClean="0"/>
              <a:t>include businesses, workforce investment boards, chambers, educational institutions, labor, service providers and philanthropic funders.</a:t>
            </a:r>
          </a:p>
          <a:p>
            <a:pPr marL="914400" lvl="1" indent="-514350" fontAlgn="auto">
              <a:spcBef>
                <a:spcPts val="0"/>
              </a:spcBef>
              <a:spcAft>
                <a:spcPts val="600"/>
              </a:spcAft>
              <a:defRPr/>
            </a:pPr>
            <a:r>
              <a:rPr lang="en-US" dirty="0" smtClean="0"/>
              <a:t>Key strategy: building </a:t>
            </a:r>
            <a:r>
              <a:rPr lang="en-US" b="1" dirty="0" smtClean="0"/>
              <a:t>career pathways </a:t>
            </a:r>
            <a:r>
              <a:rPr lang="en-US" dirty="0" smtClean="0"/>
              <a:t>that align education with employer needs in priority industries.</a:t>
            </a:r>
          </a:p>
          <a:p>
            <a:pPr marL="1314450" lvl="2" indent="-168275" fontAlgn="auto">
              <a:spcBef>
                <a:spcPts val="0"/>
              </a:spcBef>
              <a:spcAft>
                <a:spcPts val="600"/>
              </a:spcAft>
              <a:defRPr/>
            </a:pPr>
            <a:r>
              <a:rPr lang="en-US" sz="2800" dirty="0" smtClean="0"/>
              <a:t>Current sectors: health care, manufacturing, information technology, call center/customer service</a:t>
            </a:r>
          </a:p>
          <a:p>
            <a:pPr marL="1314450" lvl="2" indent="-168275" fontAlgn="auto">
              <a:spcBef>
                <a:spcPts val="0"/>
              </a:spcBef>
              <a:spcAft>
                <a:spcPts val="600"/>
              </a:spcAft>
              <a:defRPr/>
            </a:pPr>
            <a:r>
              <a:rPr lang="en-US" sz="2800" dirty="0" smtClean="0"/>
              <a:t>New sectors: transportation/logistics</a:t>
            </a:r>
          </a:p>
          <a:p>
            <a:pPr marL="1314450" lvl="2" indent="-514350" fontAlgn="auto">
              <a:spcBef>
                <a:spcPts val="0"/>
              </a:spcBef>
              <a:spcAft>
                <a:spcPts val="600"/>
              </a:spcAft>
              <a:buFontTx/>
              <a:buNone/>
              <a:defRPr/>
            </a:pPr>
            <a:endParaRPr lang="en-US" dirty="0" smtClean="0"/>
          </a:p>
          <a:p>
            <a:pPr marL="914400" lvl="1" indent="-514350" fontAlgn="auto">
              <a:spcBef>
                <a:spcPts val="0"/>
              </a:spcBef>
              <a:spcAft>
                <a:spcPts val="0"/>
              </a:spcAft>
              <a:defRPr/>
            </a:pPr>
            <a:endParaRPr lang="en-US" sz="2000" dirty="0" smtClean="0">
              <a:ea typeface="ＭＳ Ｐゴシック" pitchFamily="-111" charset="-128"/>
            </a:endParaRPr>
          </a:p>
          <a:p>
            <a:pPr marL="514350" indent="-514350" fontAlgn="auto">
              <a:spcBef>
                <a:spcPts val="0"/>
              </a:spcBef>
              <a:spcAft>
                <a:spcPts val="0"/>
              </a:spcAft>
              <a:buFont typeface="+mj-lt"/>
              <a:buAutoNum type="arabicPeriod"/>
              <a:defRPr/>
            </a:pPr>
            <a:endParaRPr lang="en-US" sz="2800" dirty="0">
              <a:ea typeface="ＭＳ Ｐゴシック" pitchFamily="-111" charset="-128"/>
            </a:endParaRPr>
          </a:p>
          <a:p>
            <a:pPr fontAlgn="auto">
              <a:spcBef>
                <a:spcPts val="0"/>
              </a:spcBef>
              <a:spcAft>
                <a:spcPts val="0"/>
              </a:spcAft>
              <a:defRPr/>
            </a:pPr>
            <a:endParaRPr lang="en-US" dirty="0" smtClean="0">
              <a:latin typeface="ITC Franklin Gothic Demi"/>
              <a:ea typeface="ＭＳ Ｐゴシック" pitchFamily="34" charset="-128"/>
              <a:cs typeface="Arial" pitchFamily="34" charset="0"/>
            </a:endParaRPr>
          </a:p>
        </p:txBody>
      </p:sp>
      <p:sp>
        <p:nvSpPr>
          <p:cNvPr id="3" name="Title 1"/>
          <p:cNvSpPr txBox="1">
            <a:spLocks/>
          </p:cNvSpPr>
          <p:nvPr/>
        </p:nvSpPr>
        <p:spPr bwMode="auto">
          <a:xfrm>
            <a:off x="533400" y="457200"/>
            <a:ext cx="5410200" cy="1371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45000" lnSpcReduction="20000"/>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Times" pitchFamily="18" charset="0"/>
              </a:rPr>
              <a:t/>
            </a:r>
            <a:br>
              <a:rPr kumimoji="0" lang="en-US" sz="2800" b="1" i="0" u="none" strike="noStrike" kern="1200" cap="none" spc="0" normalizeH="0" baseline="0" noProof="0" dirty="0" smtClean="0">
                <a:ln>
                  <a:noFill/>
                </a:ln>
                <a:effectLst/>
                <a:uLnTx/>
                <a:uFillTx/>
                <a:latin typeface="+mj-lt"/>
                <a:ea typeface="+mj-ea"/>
                <a:cs typeface="Times" pitchFamily="18" charset="0"/>
              </a:rPr>
            </a:br>
            <a:r>
              <a:rPr kumimoji="0" lang="en-US" sz="7500" u="none" strike="noStrike" kern="1200" cap="none" spc="0" normalizeH="0" baseline="0" noProof="0" dirty="0" smtClean="0">
                <a:ln>
                  <a:noFill/>
                </a:ln>
                <a:effectLst/>
                <a:uLnTx/>
                <a:uFillTx/>
                <a:latin typeface="+mj-lt"/>
                <a:ea typeface="ＭＳ Ｐゴシック" pitchFamily="-111" charset="-128"/>
                <a:cs typeface="+mj-cs"/>
              </a:rPr>
              <a:t>Partners for a Competitive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7500" u="none" strike="noStrike" kern="1200" cap="none" spc="0" normalizeH="0" baseline="0" noProof="0" dirty="0" smtClean="0">
                <a:ln>
                  <a:noFill/>
                </a:ln>
                <a:effectLst/>
                <a:uLnTx/>
                <a:uFillTx/>
                <a:latin typeface="+mj-lt"/>
                <a:ea typeface="ＭＳ Ｐゴシック" pitchFamily="-111" charset="-128"/>
                <a:cs typeface="+mj-cs"/>
              </a:rPr>
              <a:t>Workforce</a:t>
            </a:r>
            <a:r>
              <a:rPr kumimoji="0" lang="en-US" sz="5300" u="none" strike="noStrike" kern="1200" cap="none" spc="0" normalizeH="0" baseline="0" noProof="0" dirty="0" smtClean="0">
                <a:ln>
                  <a:noFill/>
                </a:ln>
                <a:effectLst/>
                <a:uLnTx/>
                <a:uFillTx/>
                <a:latin typeface="+mj-lt"/>
                <a:ea typeface="ＭＳ Ｐゴシック" pitchFamily="-111" charset="-128"/>
                <a:cs typeface="+mj-cs"/>
              </a:rPr>
              <a:t/>
            </a:r>
            <a:br>
              <a:rPr kumimoji="0" lang="en-US" sz="5300" u="none" strike="noStrike" kern="1200" cap="none" spc="0" normalizeH="0" baseline="0" noProof="0" dirty="0" smtClean="0">
                <a:ln>
                  <a:noFill/>
                </a:ln>
                <a:effectLst/>
                <a:uLnTx/>
                <a:uFillTx/>
                <a:latin typeface="+mj-lt"/>
                <a:ea typeface="ＭＳ Ｐゴシック" pitchFamily="-111" charset="-128"/>
                <a:cs typeface="+mj-cs"/>
              </a:rPr>
            </a:br>
            <a:endParaRPr kumimoji="0" lang="en-US" sz="5300" u="none" strike="noStrike" kern="1200" cap="none" spc="0" normalizeH="0" baseline="0" noProof="0" dirty="0" smtClean="0">
              <a:ln>
                <a:noFill/>
              </a:ln>
              <a:effectLst/>
              <a:uLnTx/>
              <a:uFillTx/>
              <a:latin typeface="ITC Franklin Gothic Demi"/>
              <a:ea typeface="+mj-ea"/>
              <a:cs typeface="Times" pitchFamily="18" charset="0"/>
            </a:endParaRPr>
          </a:p>
        </p:txBody>
      </p:sp>
      <p:pic>
        <p:nvPicPr>
          <p:cNvPr id="4" name="Picture 3" descr="start-1.jpg"/>
          <p:cNvPicPr>
            <a:picLocks noChangeAspect="1"/>
          </p:cNvPicPr>
          <p:nvPr/>
        </p:nvPicPr>
        <p:blipFill>
          <a:blip r:embed="rId2" cstate="print"/>
          <a:stretch>
            <a:fillRect/>
          </a:stretch>
        </p:blipFill>
        <p:spPr>
          <a:xfrm>
            <a:off x="6019800" y="0"/>
            <a:ext cx="2743200" cy="2057400"/>
          </a:xfrm>
          <a:prstGeom prst="rect">
            <a:avLst/>
          </a:prstGeom>
        </p:spPr>
      </p:pic>
    </p:spTree>
    <p:extLst>
      <p:ext uri="{BB962C8B-B14F-4D97-AF65-F5344CB8AC3E}">
        <p14:creationId xmlns:p14="http://schemas.microsoft.com/office/powerpoint/2010/main" val="23246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a:spLocks noGrp="1"/>
          </p:cNvSpPr>
          <p:nvPr/>
        </p:nvSpPr>
        <p:spPr bwMode="auto">
          <a:xfrm>
            <a:off x="228600" y="1066800"/>
            <a:ext cx="8683625"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Targets </a:t>
            </a:r>
            <a:r>
              <a:rPr lang="en-US" sz="2000" b="1" dirty="0" smtClean="0"/>
              <a:t>a specific industry </a:t>
            </a:r>
            <a:r>
              <a:rPr lang="en-US" sz="2000" dirty="0" smtClean="0"/>
              <a:t>or cluster of occupations;</a:t>
            </a:r>
          </a:p>
          <a:p>
            <a:r>
              <a:rPr lang="en-US" sz="2000" dirty="0" smtClean="0"/>
              <a:t>Intervenes through a </a:t>
            </a:r>
            <a:r>
              <a:rPr lang="en-US" sz="2000" b="1" dirty="0" smtClean="0"/>
              <a:t>credible organization, </a:t>
            </a:r>
            <a:r>
              <a:rPr lang="en-US" sz="2000" dirty="0" smtClean="0"/>
              <a:t>or set of organizations, crafting workforce solutions tailored to that industry and its region;</a:t>
            </a:r>
          </a:p>
          <a:p>
            <a:r>
              <a:rPr lang="en-US" sz="2000" b="1" dirty="0" smtClean="0"/>
              <a:t>Supports workers </a:t>
            </a:r>
            <a:r>
              <a:rPr lang="en-US" sz="2000" dirty="0" smtClean="0"/>
              <a:t>in improving their range of employment-related skills and ability to compete for work opportunities of higher quality;</a:t>
            </a:r>
          </a:p>
          <a:p>
            <a:r>
              <a:rPr lang="en-US" sz="2000" dirty="0" smtClean="0"/>
              <a:t>Meets the </a:t>
            </a:r>
            <a:r>
              <a:rPr lang="en-US" sz="2000" b="1" dirty="0" smtClean="0"/>
              <a:t>needs of employers; </a:t>
            </a:r>
            <a:r>
              <a:rPr lang="en-US" sz="2000" dirty="0" smtClean="0"/>
              <a:t>and</a:t>
            </a:r>
          </a:p>
          <a:p>
            <a:r>
              <a:rPr lang="en-US" sz="2000" dirty="0" smtClean="0"/>
              <a:t>Creates lasting </a:t>
            </a:r>
            <a:r>
              <a:rPr lang="en-US" sz="2000" b="1" dirty="0" smtClean="0"/>
              <a:t>CHANGE </a:t>
            </a:r>
            <a:r>
              <a:rPr lang="en-US" sz="2000" dirty="0" smtClean="0"/>
              <a:t>in the </a:t>
            </a:r>
            <a:r>
              <a:rPr lang="en-US" sz="2000" b="1" dirty="0" smtClean="0"/>
              <a:t>labor market SYSTEM</a:t>
            </a:r>
          </a:p>
          <a:p>
            <a:r>
              <a:rPr lang="en-US" sz="2000" b="1" dirty="0" smtClean="0"/>
              <a:t>Why</a:t>
            </a:r>
            <a:r>
              <a:rPr lang="en-US" sz="2000" dirty="0" smtClean="0"/>
              <a:t> – to stop running into the same barrier time after time</a:t>
            </a:r>
          </a:p>
          <a:p>
            <a:r>
              <a:rPr lang="en-US" sz="2000" b="1" dirty="0" smtClean="0"/>
              <a:t>What</a:t>
            </a:r>
            <a:r>
              <a:rPr lang="en-US" sz="2000" dirty="0" smtClean="0"/>
              <a:t> – changing institutional factors that affect how workers connect to jobs:</a:t>
            </a:r>
          </a:p>
          <a:p>
            <a:pPr lvl="1"/>
            <a:r>
              <a:rPr lang="en-US" sz="2000" b="1" dirty="0" smtClean="0"/>
              <a:t>Business practices </a:t>
            </a:r>
            <a:r>
              <a:rPr lang="en-US" sz="2000" dirty="0" smtClean="0"/>
              <a:t>(hiring, promotion, work organization)</a:t>
            </a:r>
          </a:p>
          <a:p>
            <a:pPr lvl="1"/>
            <a:r>
              <a:rPr lang="en-US" sz="2000" b="1" dirty="0" smtClean="0"/>
              <a:t>Education practices </a:t>
            </a:r>
            <a:r>
              <a:rPr lang="en-US" sz="2000" dirty="0" smtClean="0"/>
              <a:t>(available/accessibility of key certificates, degrees, credentials)</a:t>
            </a:r>
          </a:p>
          <a:p>
            <a:pPr lvl="1"/>
            <a:r>
              <a:rPr lang="en-US" sz="2000" b="1" dirty="0" smtClean="0"/>
              <a:t>Policy barriers </a:t>
            </a:r>
            <a:r>
              <a:rPr lang="en-US" sz="2000" dirty="0" smtClean="0"/>
              <a:t>(funding, regulation of education and business)</a:t>
            </a:r>
          </a:p>
        </p:txBody>
      </p:sp>
      <p:sp>
        <p:nvSpPr>
          <p:cNvPr id="4" name="Title 1"/>
          <p:cNvSpPr txBox="1">
            <a:spLocks/>
          </p:cNvSpPr>
          <p:nvPr/>
        </p:nvSpPr>
        <p:spPr bwMode="auto">
          <a:xfrm>
            <a:off x="228600" y="381000"/>
            <a:ext cx="8681357"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mj-lt"/>
                <a:ea typeface="+mj-ea"/>
                <a:cs typeface="Times" pitchFamily="18" charset="0"/>
              </a:rPr>
              <a:t/>
            </a:r>
            <a:br>
              <a:rPr kumimoji="0" lang="en-US" sz="2800" b="1" i="0" u="none" strike="noStrike" kern="1200" cap="none" spc="0" normalizeH="0" baseline="0" noProof="0" dirty="0" smtClean="0">
                <a:ln>
                  <a:noFill/>
                </a:ln>
                <a:effectLst/>
                <a:uLnTx/>
                <a:uFillTx/>
                <a:latin typeface="+mj-lt"/>
                <a:ea typeface="+mj-ea"/>
                <a:cs typeface="Times" pitchFamily="18" charset="0"/>
              </a:rPr>
            </a:br>
            <a:r>
              <a:rPr kumimoji="0" lang="en-US" sz="4700" u="none" strike="noStrike" kern="1200" cap="none" spc="0" normalizeH="0" baseline="0" noProof="0" dirty="0" smtClean="0">
                <a:ln>
                  <a:noFill/>
                </a:ln>
                <a:effectLst/>
                <a:uLnTx/>
                <a:uFillTx/>
                <a:latin typeface="+mj-lt"/>
                <a:ea typeface="ＭＳ Ｐゴシック" pitchFamily="-111" charset="-128"/>
                <a:cs typeface="+mj-cs"/>
              </a:rPr>
              <a:t>A Systems Approach to Workforce </a:t>
            </a:r>
            <a:r>
              <a:rPr kumimoji="0" lang="en-US" sz="4700" u="none" strike="noStrike" kern="1200" cap="none" spc="0" normalizeH="0" baseline="0" noProof="0" dirty="0" smtClean="0">
                <a:ln>
                  <a:noFill/>
                </a:ln>
                <a:solidFill>
                  <a:schemeClr val="bg1"/>
                </a:solidFill>
                <a:effectLst/>
                <a:uLnTx/>
                <a:uFillTx/>
                <a:latin typeface="+mj-lt"/>
                <a:ea typeface="ＭＳ Ｐゴシック" pitchFamily="-111" charset="-128"/>
                <a:cs typeface="+mj-cs"/>
              </a:rPr>
              <a:t>Development</a:t>
            </a:r>
            <a:endParaRPr kumimoji="0" lang="en-US" sz="4700" u="none" strike="noStrike" kern="1200" cap="none" spc="0" normalizeH="0" baseline="0" noProof="0" dirty="0" smtClean="0">
              <a:ln>
                <a:noFill/>
              </a:ln>
              <a:solidFill>
                <a:schemeClr val="bg1"/>
              </a:solidFill>
              <a:effectLst/>
              <a:uLnTx/>
              <a:uFillTx/>
              <a:latin typeface="ITC Franklin Gothic Demi"/>
              <a:ea typeface="+mj-ea"/>
              <a:cs typeface="Times" pitchFamily="18" charset="0"/>
            </a:endParaRPr>
          </a:p>
        </p:txBody>
      </p:sp>
    </p:spTree>
    <p:extLst>
      <p:ext uri="{BB962C8B-B14F-4D97-AF65-F5344CB8AC3E}">
        <p14:creationId xmlns:p14="http://schemas.microsoft.com/office/powerpoint/2010/main" val="3462303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534987" y="1524000"/>
            <a:ext cx="8302625" cy="449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Bef>
                <a:spcPts val="600"/>
              </a:spcBef>
              <a:spcAft>
                <a:spcPts val="600"/>
              </a:spcAft>
              <a:buFont typeface="Wingdings" pitchFamily="2" charset="2"/>
              <a:buNone/>
              <a:defRPr/>
            </a:pPr>
            <a:r>
              <a:rPr lang="en-US" sz="2400" b="1" dirty="0" smtClean="0"/>
              <a:t>Key Principles of Sector-Based Approaches</a:t>
            </a:r>
          </a:p>
          <a:p>
            <a:pPr marL="457200" indent="-457200" fontAlgn="auto">
              <a:spcAft>
                <a:spcPts val="0"/>
              </a:spcAft>
              <a:buFont typeface="+mj-lt"/>
              <a:buAutoNum type="arabicPeriod"/>
              <a:defRPr/>
            </a:pPr>
            <a:r>
              <a:rPr lang="en-US" sz="2400" dirty="0" smtClean="0"/>
              <a:t>One strategy to engage employers and partners</a:t>
            </a:r>
          </a:p>
          <a:p>
            <a:pPr marL="457200" indent="-457200" fontAlgn="auto">
              <a:spcAft>
                <a:spcPts val="0"/>
              </a:spcAft>
              <a:buFont typeface="+mj-lt"/>
              <a:buAutoNum type="arabicPeriod"/>
              <a:defRPr/>
            </a:pPr>
            <a:r>
              <a:rPr lang="en-US" sz="2400" dirty="0" smtClean="0"/>
              <a:t>Employer leadership; demand-driven</a:t>
            </a:r>
          </a:p>
          <a:p>
            <a:pPr marL="457200" indent="-457200" fontAlgn="auto">
              <a:spcAft>
                <a:spcPts val="0"/>
              </a:spcAft>
              <a:buFont typeface="+mj-lt"/>
              <a:buAutoNum type="arabicPeriod"/>
              <a:defRPr/>
            </a:pPr>
            <a:r>
              <a:rPr lang="en-US" sz="2400" dirty="0" smtClean="0"/>
              <a:t>Target priority sectors and in-demand occupations</a:t>
            </a:r>
          </a:p>
          <a:p>
            <a:pPr marL="457200" indent="-457200" fontAlgn="auto">
              <a:spcAft>
                <a:spcPts val="0"/>
              </a:spcAft>
              <a:buFont typeface="+mj-lt"/>
              <a:buAutoNum type="arabicPeriod"/>
              <a:defRPr/>
            </a:pPr>
            <a:r>
              <a:rPr lang="en-US" sz="2400" dirty="0" smtClean="0"/>
              <a:t>Regional collaborative partnership</a:t>
            </a:r>
          </a:p>
          <a:p>
            <a:pPr marL="457200" indent="-457200" fontAlgn="auto">
              <a:spcAft>
                <a:spcPts val="0"/>
              </a:spcAft>
              <a:buFont typeface="+mj-lt"/>
              <a:buAutoNum type="arabicPeriod"/>
              <a:defRPr/>
            </a:pPr>
            <a:r>
              <a:rPr lang="en-US" sz="2400" dirty="0" smtClean="0"/>
              <a:t>Career pathways and industry-recognized credentials</a:t>
            </a:r>
          </a:p>
          <a:p>
            <a:pPr marL="457200" indent="-457200" fontAlgn="auto">
              <a:spcAft>
                <a:spcPts val="0"/>
              </a:spcAft>
              <a:buFont typeface="+mj-lt"/>
              <a:buAutoNum type="arabicPeriod"/>
              <a:defRPr/>
            </a:pPr>
            <a:r>
              <a:rPr lang="en-US" sz="2400" dirty="0" smtClean="0"/>
              <a:t>Education and </a:t>
            </a:r>
            <a:r>
              <a:rPr lang="en-US" sz="2400" dirty="0"/>
              <a:t>t</a:t>
            </a:r>
            <a:r>
              <a:rPr lang="en-US" sz="2400" dirty="0" smtClean="0"/>
              <a:t>raining program review, enhancement, and development</a:t>
            </a:r>
          </a:p>
          <a:p>
            <a:pPr marL="457200" indent="-457200" fontAlgn="auto">
              <a:spcAft>
                <a:spcPts val="0"/>
              </a:spcAft>
              <a:buFont typeface="+mj-lt"/>
              <a:buAutoNum type="arabicPeriod"/>
              <a:defRPr/>
            </a:pPr>
            <a:r>
              <a:rPr lang="en-US" sz="2400" dirty="0" smtClean="0"/>
              <a:t>Focus on multiple skill levels; job seekers and incumbents</a:t>
            </a:r>
          </a:p>
          <a:p>
            <a:pPr marL="457200" indent="-457200" fontAlgn="auto">
              <a:spcAft>
                <a:spcPts val="0"/>
              </a:spcAft>
              <a:buFont typeface="+mj-lt"/>
              <a:buAutoNum type="arabicPeriod"/>
              <a:defRPr/>
            </a:pPr>
            <a:r>
              <a:rPr lang="en-US" sz="2400" dirty="0" smtClean="0"/>
              <a:t>Dedicated intermediary staffing</a:t>
            </a:r>
          </a:p>
          <a:p>
            <a:pPr marL="457200" indent="-457200" fontAlgn="auto">
              <a:spcAft>
                <a:spcPts val="0"/>
              </a:spcAft>
              <a:buFont typeface="+mj-lt"/>
              <a:buAutoNum type="arabicPeriod"/>
              <a:defRPr/>
            </a:pPr>
            <a:r>
              <a:rPr lang="en-US" sz="2400" dirty="0" smtClean="0"/>
              <a:t>Focus on workforce pipeline challenges</a:t>
            </a:r>
          </a:p>
          <a:p>
            <a:pPr fontAlgn="auto">
              <a:spcAft>
                <a:spcPts val="0"/>
              </a:spcAft>
              <a:defRPr/>
            </a:pPr>
            <a:endParaRPr lang="en-US" sz="2400" dirty="0" smtClean="0"/>
          </a:p>
        </p:txBody>
      </p:sp>
      <p:sp>
        <p:nvSpPr>
          <p:cNvPr id="3" name="TextBox 2"/>
          <p:cNvSpPr txBox="1">
            <a:spLocks noChangeArrowheads="1"/>
          </p:cNvSpPr>
          <p:nvPr/>
        </p:nvSpPr>
        <p:spPr bwMode="auto">
          <a:xfrm>
            <a:off x="306387" y="838200"/>
            <a:ext cx="8153400" cy="609600"/>
          </a:xfrm>
          <a:prstGeom prst="rect">
            <a:avLst/>
          </a:prstGeom>
          <a:noFill/>
          <a:ln w="9525">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3600" dirty="0" smtClean="0">
                <a:latin typeface="+mj-lt"/>
                <a:ea typeface="+mj-ea"/>
                <a:cs typeface="+mj-cs"/>
              </a:rPr>
              <a:t>Strategy </a:t>
            </a:r>
            <a:r>
              <a:rPr lang="en-US" sz="3600" dirty="0">
                <a:latin typeface="+mj-lt"/>
                <a:ea typeface="+mj-ea"/>
                <a:cs typeface="+mj-cs"/>
              </a:rPr>
              <a:t>Approaches</a:t>
            </a:r>
          </a:p>
        </p:txBody>
      </p:sp>
    </p:spTree>
    <p:extLst>
      <p:ext uri="{BB962C8B-B14F-4D97-AF65-F5344CB8AC3E}">
        <p14:creationId xmlns:p14="http://schemas.microsoft.com/office/powerpoint/2010/main" val="181659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533400" y="1828800"/>
            <a:ext cx="8302625" cy="4572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Bef>
                <a:spcPts val="600"/>
              </a:spcBef>
              <a:spcAft>
                <a:spcPts val="600"/>
              </a:spcAft>
              <a:buFont typeface="Wingdings" pitchFamily="2" charset="2"/>
              <a:buNone/>
              <a:defRPr/>
            </a:pPr>
            <a:r>
              <a:rPr lang="en-US" sz="2400" b="1" dirty="0" smtClean="0"/>
              <a:t>Elements Necessary for Sector Strategies to Succeed</a:t>
            </a:r>
          </a:p>
          <a:p>
            <a:pPr marL="457200" indent="-457200" fontAlgn="auto">
              <a:spcAft>
                <a:spcPts val="0"/>
              </a:spcAft>
              <a:buFont typeface="+mj-lt"/>
              <a:buAutoNum type="arabicPeriod"/>
              <a:defRPr/>
            </a:pPr>
            <a:r>
              <a:rPr lang="en-US" sz="2400" b="1" dirty="0" smtClean="0"/>
              <a:t>Collaborative Leadership</a:t>
            </a:r>
          </a:p>
          <a:p>
            <a:pPr marL="777875" lvl="1" indent="-314325" fontAlgn="auto">
              <a:spcAft>
                <a:spcPts val="0"/>
              </a:spcAft>
              <a:defRPr/>
            </a:pPr>
            <a:r>
              <a:rPr lang="en-US" sz="2000" dirty="0" smtClean="0"/>
              <a:t>The process of facilitation and operating in multi-organizational arrangements to solve problems that cannot be easily solved by a single organization</a:t>
            </a:r>
          </a:p>
          <a:p>
            <a:pPr marL="777875" lvl="1" indent="-314325" fontAlgn="auto">
              <a:spcAft>
                <a:spcPts val="0"/>
              </a:spcAft>
              <a:defRPr/>
            </a:pPr>
            <a:r>
              <a:rPr lang="en-US" sz="2000" dirty="0" smtClean="0"/>
              <a:t>Focus on pulling stakeholders together</a:t>
            </a:r>
          </a:p>
          <a:p>
            <a:pPr marL="457200" indent="-457200" fontAlgn="auto">
              <a:spcAft>
                <a:spcPts val="0"/>
              </a:spcAft>
              <a:buFont typeface="+mj-lt"/>
              <a:buAutoNum type="arabicPeriod"/>
              <a:defRPr/>
            </a:pPr>
            <a:r>
              <a:rPr lang="en-US" sz="2400" b="1" dirty="0" smtClean="0"/>
              <a:t>Collaborative Mindset</a:t>
            </a:r>
          </a:p>
          <a:p>
            <a:pPr marL="777875" lvl="1" indent="-314325" fontAlgn="auto">
              <a:spcAft>
                <a:spcPts val="0"/>
              </a:spcAft>
              <a:defRPr/>
            </a:pPr>
            <a:r>
              <a:rPr lang="en-US" sz="2000" dirty="0" smtClean="0"/>
              <a:t>Able to see across boundaries, seeing connections and possibilities where others might see barriers and limitations, with a vision of what collaboration can accomplish</a:t>
            </a:r>
          </a:p>
          <a:p>
            <a:pPr marL="777875" lvl="1" indent="-314325" fontAlgn="auto">
              <a:spcAft>
                <a:spcPts val="0"/>
              </a:spcAft>
              <a:defRPr/>
            </a:pPr>
            <a:r>
              <a:rPr lang="en-US" sz="2000" dirty="0" smtClean="0"/>
              <a:t>Understanding the need to be inclusive and interactive</a:t>
            </a:r>
          </a:p>
          <a:p>
            <a:pPr marL="777875" lvl="1" indent="-314325" fontAlgn="auto">
              <a:spcAft>
                <a:spcPts val="0"/>
              </a:spcAft>
              <a:defRPr/>
            </a:pPr>
            <a:r>
              <a:rPr lang="en-US" sz="2000" dirty="0" smtClean="0"/>
              <a:t>Build synergy</a:t>
            </a:r>
          </a:p>
        </p:txBody>
      </p:sp>
      <p:sp>
        <p:nvSpPr>
          <p:cNvPr id="4" name="TextBox 3"/>
          <p:cNvSpPr txBox="1">
            <a:spLocks noChangeArrowheads="1"/>
          </p:cNvSpPr>
          <p:nvPr/>
        </p:nvSpPr>
        <p:spPr bwMode="auto">
          <a:xfrm>
            <a:off x="517070" y="408214"/>
            <a:ext cx="8153400" cy="990600"/>
          </a:xfrm>
          <a:prstGeom prst="rect">
            <a:avLst/>
          </a:prstGeom>
          <a:noFill/>
          <a:ln w="9525">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defRPr/>
            </a:pPr>
            <a:r>
              <a:rPr lang="en-US" sz="4000" b="1" dirty="0">
                <a:latin typeface="+mj-lt"/>
                <a:ea typeface="+mj-ea"/>
                <a:cs typeface="+mj-cs"/>
              </a:rPr>
              <a:t>SECTOR </a:t>
            </a:r>
            <a:r>
              <a:rPr lang="en-US" sz="4000" b="1" dirty="0" smtClean="0">
                <a:latin typeface="+mj-lt"/>
                <a:ea typeface="+mj-ea"/>
                <a:cs typeface="+mj-cs"/>
              </a:rPr>
              <a:t>WORK</a:t>
            </a:r>
            <a:endParaRPr lang="en-US" sz="4000" b="1" dirty="0">
              <a:latin typeface="+mj-lt"/>
              <a:ea typeface="+mj-ea"/>
              <a:cs typeface="+mj-cs"/>
            </a:endParaRPr>
          </a:p>
        </p:txBody>
      </p:sp>
      <p:sp>
        <p:nvSpPr>
          <p:cNvPr id="5" name="TextBox 4"/>
          <p:cNvSpPr txBox="1">
            <a:spLocks noChangeArrowheads="1"/>
          </p:cNvSpPr>
          <p:nvPr/>
        </p:nvSpPr>
        <p:spPr bwMode="auto">
          <a:xfrm>
            <a:off x="457200" y="1143000"/>
            <a:ext cx="8153400" cy="838200"/>
          </a:xfrm>
          <a:prstGeom prst="rect">
            <a:avLst/>
          </a:prstGeom>
          <a:noFill/>
          <a:ln w="9525">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3600" dirty="0" smtClean="0">
                <a:latin typeface="+mj-lt"/>
                <a:ea typeface="+mj-ea"/>
                <a:cs typeface="+mj-cs"/>
              </a:rPr>
              <a:t>Strategy </a:t>
            </a:r>
            <a:r>
              <a:rPr lang="en-US" sz="3600" dirty="0">
                <a:latin typeface="+mj-lt"/>
                <a:ea typeface="+mj-ea"/>
                <a:cs typeface="+mj-cs"/>
              </a:rPr>
              <a:t>Approaches</a:t>
            </a:r>
          </a:p>
        </p:txBody>
      </p:sp>
    </p:spTree>
    <p:extLst>
      <p:ext uri="{BB962C8B-B14F-4D97-AF65-F5344CB8AC3E}">
        <p14:creationId xmlns:p14="http://schemas.microsoft.com/office/powerpoint/2010/main" val="387292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496887" y="1524000"/>
            <a:ext cx="8302625" cy="449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Bef>
                <a:spcPts val="600"/>
              </a:spcBef>
              <a:spcAft>
                <a:spcPts val="600"/>
              </a:spcAft>
              <a:buFont typeface="Wingdings" pitchFamily="2" charset="2"/>
              <a:buNone/>
              <a:defRPr/>
            </a:pPr>
            <a:r>
              <a:rPr lang="en-US" sz="2400" b="1" dirty="0" smtClean="0"/>
              <a:t>Elements Necessary for Sector Strategies to Succeed</a:t>
            </a:r>
          </a:p>
          <a:p>
            <a:pPr marL="457200" indent="-457200" fontAlgn="auto">
              <a:spcAft>
                <a:spcPts val="0"/>
              </a:spcAft>
              <a:buFont typeface="+mj-lt"/>
              <a:buAutoNum type="arabicPeriod" startAt="3"/>
              <a:defRPr/>
            </a:pPr>
            <a:r>
              <a:rPr lang="en-US" sz="2400" b="1" dirty="0" smtClean="0"/>
              <a:t>Systems Thinking</a:t>
            </a:r>
          </a:p>
          <a:p>
            <a:pPr marL="777875" lvl="1" indent="-314325" fontAlgn="auto">
              <a:spcAft>
                <a:spcPts val="0"/>
              </a:spcAft>
              <a:defRPr/>
            </a:pPr>
            <a:r>
              <a:rPr lang="en-US" sz="2100" dirty="0" smtClean="0"/>
              <a:t>Discipline for seeing the interaction between the whole and its parts</a:t>
            </a:r>
          </a:p>
          <a:p>
            <a:pPr marL="777875" lvl="1" indent="-314325" fontAlgn="auto">
              <a:spcAft>
                <a:spcPts val="0"/>
              </a:spcAft>
              <a:defRPr/>
            </a:pPr>
            <a:r>
              <a:rPr lang="en-US" sz="2100" dirty="0" smtClean="0"/>
              <a:t>Habits of thinking</a:t>
            </a:r>
          </a:p>
          <a:p>
            <a:pPr marL="1050925" lvl="2" indent="-136525" fontAlgn="auto">
              <a:spcAft>
                <a:spcPts val="0"/>
              </a:spcAft>
              <a:defRPr/>
            </a:pPr>
            <a:r>
              <a:rPr lang="en-US" sz="1800" dirty="0" smtClean="0"/>
              <a:t>Impacts on the future</a:t>
            </a:r>
          </a:p>
          <a:p>
            <a:pPr marL="1050925" lvl="2" indent="-136525" fontAlgn="auto">
              <a:spcAft>
                <a:spcPts val="0"/>
              </a:spcAft>
              <a:defRPr/>
            </a:pPr>
            <a:r>
              <a:rPr lang="en-US" sz="1800" dirty="0" smtClean="0"/>
              <a:t>Ripple effects or consequences beyond the immediate concern/challenge</a:t>
            </a:r>
          </a:p>
          <a:p>
            <a:pPr marL="457200" indent="-457200" fontAlgn="auto">
              <a:spcAft>
                <a:spcPts val="0"/>
              </a:spcAft>
              <a:buFont typeface="+mj-lt"/>
              <a:buAutoNum type="arabicPeriod" startAt="4"/>
              <a:defRPr/>
            </a:pPr>
            <a:r>
              <a:rPr lang="en-US" sz="2400" b="1" dirty="0" smtClean="0"/>
              <a:t>Strategic Thinking</a:t>
            </a:r>
          </a:p>
          <a:p>
            <a:pPr marL="777875" lvl="1" indent="-314325" fontAlgn="auto">
              <a:spcAft>
                <a:spcPts val="0"/>
              </a:spcAft>
              <a:defRPr/>
            </a:pPr>
            <a:r>
              <a:rPr lang="en-US" sz="2100" dirty="0" smtClean="0"/>
              <a:t>Defining problems in ways that focus attention and stimulate urgency</a:t>
            </a:r>
          </a:p>
          <a:p>
            <a:pPr marL="777875" lvl="1" indent="-314325" fontAlgn="auto">
              <a:spcAft>
                <a:spcPts val="0"/>
              </a:spcAft>
              <a:defRPr/>
            </a:pPr>
            <a:r>
              <a:rPr lang="en-US" sz="2100" dirty="0" smtClean="0"/>
              <a:t>Identifying and defining end-outcomes or desired results</a:t>
            </a:r>
          </a:p>
          <a:p>
            <a:pPr marL="777875" lvl="1" indent="-314325" fontAlgn="auto">
              <a:spcAft>
                <a:spcPts val="0"/>
              </a:spcAft>
              <a:defRPr/>
            </a:pPr>
            <a:r>
              <a:rPr lang="en-US" sz="2100" dirty="0" smtClean="0"/>
              <a:t>Identifying stakeholders and determining their goals</a:t>
            </a:r>
          </a:p>
        </p:txBody>
      </p:sp>
      <p:sp>
        <p:nvSpPr>
          <p:cNvPr id="3" name="TextBox 2"/>
          <p:cNvSpPr txBox="1">
            <a:spLocks noChangeArrowheads="1"/>
          </p:cNvSpPr>
          <p:nvPr/>
        </p:nvSpPr>
        <p:spPr bwMode="auto">
          <a:xfrm>
            <a:off x="304800" y="609600"/>
            <a:ext cx="8153400" cy="838200"/>
          </a:xfrm>
          <a:prstGeom prst="rect">
            <a:avLst/>
          </a:prstGeom>
          <a:noFill/>
          <a:ln w="9525">
            <a:no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3600" dirty="0" smtClean="0">
                <a:latin typeface="+mj-lt"/>
                <a:ea typeface="+mj-ea"/>
                <a:cs typeface="+mj-cs"/>
              </a:rPr>
              <a:t>Strategy </a:t>
            </a:r>
            <a:r>
              <a:rPr lang="en-US" sz="3600" dirty="0">
                <a:latin typeface="+mj-lt"/>
                <a:ea typeface="+mj-ea"/>
                <a:cs typeface="+mj-cs"/>
              </a:rPr>
              <a:t>Approaches</a:t>
            </a:r>
          </a:p>
        </p:txBody>
      </p:sp>
    </p:spTree>
    <p:extLst>
      <p:ext uri="{BB962C8B-B14F-4D97-AF65-F5344CB8AC3E}">
        <p14:creationId xmlns:p14="http://schemas.microsoft.com/office/powerpoint/2010/main" val="2788195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5410200" cy="5943600"/>
          </a:xfrm>
          <a:noFill/>
        </p:spPr>
        <p:txBody>
          <a:bodyPr anchor="t" anchorCtr="0">
            <a:noAutofit/>
          </a:bodyPr>
          <a:lstStyle/>
          <a:p>
            <a:r>
              <a:rPr lang="en-US" sz="2200" dirty="0"/>
              <a:t>E</a:t>
            </a:r>
            <a:r>
              <a:rPr lang="en-US" sz="2200" dirty="0" smtClean="0"/>
              <a:t>mployer liaison for federal contracting</a:t>
            </a:r>
          </a:p>
          <a:p>
            <a:r>
              <a:rPr lang="en-US" sz="2200" dirty="0"/>
              <a:t>A</a:t>
            </a:r>
            <a:r>
              <a:rPr lang="en-US" sz="2200" dirty="0" smtClean="0"/>
              <a:t>cademic support program coordinator</a:t>
            </a:r>
          </a:p>
          <a:p>
            <a:r>
              <a:rPr lang="en-US" sz="2200" dirty="0" smtClean="0"/>
              <a:t>Community college operations</a:t>
            </a:r>
          </a:p>
          <a:p>
            <a:r>
              <a:rPr lang="en-US" sz="2200" dirty="0"/>
              <a:t>C</a:t>
            </a:r>
            <a:r>
              <a:rPr lang="en-US" sz="2200" dirty="0" smtClean="0"/>
              <a:t>ommunity college contracted employer/corporate training; state job training incentive programs; and apprenticeship training</a:t>
            </a:r>
          </a:p>
          <a:p>
            <a:r>
              <a:rPr lang="en-US" sz="2200" dirty="0"/>
              <a:t>E</a:t>
            </a:r>
            <a:r>
              <a:rPr lang="en-US" sz="2200" dirty="0" smtClean="0"/>
              <a:t>conomic and workforce development; grant management; advisory/sector board formation and facilitation; and entrepreneurial development center</a:t>
            </a:r>
          </a:p>
          <a:p>
            <a:r>
              <a:rPr lang="en-US" sz="2200" dirty="0" smtClean="0"/>
              <a:t>Workforce Investment Act administration/delivery; Temporary Assistance to Needy Families; and Workforce One-Stop</a:t>
            </a:r>
          </a:p>
          <a:p>
            <a:r>
              <a:rPr lang="en-US" sz="2200" dirty="0" smtClean="0"/>
              <a:t>Workforce public policy development</a:t>
            </a:r>
            <a:endParaRPr lang="en-US" sz="2200" dirty="0"/>
          </a:p>
        </p:txBody>
      </p:sp>
      <p:sp>
        <p:nvSpPr>
          <p:cNvPr id="3" name="Title 2"/>
          <p:cNvSpPr>
            <a:spLocks noGrp="1"/>
          </p:cNvSpPr>
          <p:nvPr>
            <p:ph type="title"/>
          </p:nvPr>
        </p:nvSpPr>
        <p:spPr>
          <a:xfrm>
            <a:off x="5486400" y="457200"/>
            <a:ext cx="2971800" cy="5715000"/>
          </a:xfrm>
        </p:spPr>
        <p:txBody>
          <a:bodyPr/>
          <a:lstStyle/>
          <a:p>
            <a:r>
              <a:rPr lang="en-US" dirty="0" smtClean="0"/>
              <a:t>About Me</a:t>
            </a:r>
            <a:br>
              <a:rPr lang="en-US" dirty="0" smtClean="0"/>
            </a:br>
            <a:r>
              <a:rPr lang="en-US" dirty="0" smtClean="0"/>
              <a:t/>
            </a:r>
            <a:br>
              <a:rPr lang="en-US" dirty="0" smtClean="0"/>
            </a:br>
            <a:r>
              <a:rPr lang="en-US" dirty="0" smtClean="0"/>
              <a:t>Presenter Background:</a:t>
            </a:r>
            <a:br>
              <a:rPr lang="en-US" dirty="0" smtClean="0"/>
            </a:br>
            <a:r>
              <a:rPr lang="en-US" dirty="0"/>
              <a:t/>
            </a:r>
            <a:br>
              <a:rPr lang="en-US" dirty="0"/>
            </a:br>
            <a:r>
              <a:rPr lang="en-US" dirty="0" smtClean="0"/>
              <a:t>Dr. Kim Becicka</a:t>
            </a:r>
            <a:br>
              <a:rPr lang="en-US" dirty="0" smtClean="0"/>
            </a:br>
            <a:r>
              <a:rPr lang="en-US" dirty="0" smtClean="0"/>
              <a:t>Vice President</a:t>
            </a:r>
            <a:br>
              <a:rPr lang="en-US" dirty="0" smtClean="0"/>
            </a:br>
            <a:r>
              <a:rPr lang="en-US" dirty="0" smtClean="0"/>
              <a:t>Kirkwood Community College</a:t>
            </a:r>
            <a:endParaRPr lang="en-US" dirty="0"/>
          </a:p>
        </p:txBody>
      </p:sp>
    </p:spTree>
    <p:extLst>
      <p:ext uri="{BB962C8B-B14F-4D97-AF65-F5344CB8AC3E}">
        <p14:creationId xmlns:p14="http://schemas.microsoft.com/office/powerpoint/2010/main" val="3926751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447800"/>
            <a:ext cx="2514600" cy="1219200"/>
          </a:xfrm>
        </p:spPr>
        <p:txBody>
          <a:bodyPr>
            <a:normAutofit fontScale="90000"/>
          </a:bodyPr>
          <a:lstStyle/>
          <a:p>
            <a:r>
              <a:rPr lang="en-US" sz="2800" dirty="0" smtClean="0"/>
              <a:t>What is a Sector Strategy</a:t>
            </a:r>
            <a:br>
              <a:rPr lang="en-US" sz="2800" dirty="0" smtClean="0"/>
            </a:br>
            <a:endParaRPr lang="en-US" sz="2800" dirty="0"/>
          </a:p>
        </p:txBody>
      </p:sp>
      <p:sp>
        <p:nvSpPr>
          <p:cNvPr id="3" name="Content Placeholder 2"/>
          <p:cNvSpPr>
            <a:spLocks noGrp="1"/>
          </p:cNvSpPr>
          <p:nvPr>
            <p:ph idx="1"/>
          </p:nvPr>
        </p:nvSpPr>
        <p:spPr>
          <a:xfrm>
            <a:off x="304800" y="533400"/>
            <a:ext cx="5638800" cy="6324600"/>
          </a:xfrm>
        </p:spPr>
        <p:txBody>
          <a:bodyPr anchor="t" anchorCtr="0">
            <a:noAutofit/>
          </a:bodyPr>
          <a:lstStyle/>
          <a:p>
            <a:r>
              <a:rPr lang="en-US" sz="2000" dirty="0" smtClean="0"/>
              <a:t>Organizations or </a:t>
            </a:r>
            <a:r>
              <a:rPr lang="en-US" sz="2000" u="sng" dirty="0" smtClean="0"/>
              <a:t>stakeholders connected to an industry for the purposes of developing plans for building new skilled workforce pipelines</a:t>
            </a:r>
            <a:r>
              <a:rPr lang="en-US" sz="2000" dirty="0" smtClean="0"/>
              <a:t> where shortages exist and providing ongoing relevancy in enhancing current skill delivery</a:t>
            </a:r>
          </a:p>
          <a:p>
            <a:r>
              <a:rPr lang="en-US" sz="2000" dirty="0" smtClean="0"/>
              <a:t>Provides a means to </a:t>
            </a:r>
            <a:r>
              <a:rPr lang="en-US" sz="2000" u="sng" dirty="0" smtClean="0"/>
              <a:t>engage directly </a:t>
            </a:r>
            <a:r>
              <a:rPr lang="en-US" sz="2000" dirty="0" smtClean="0"/>
              <a:t>with business and industry </a:t>
            </a:r>
            <a:r>
              <a:rPr lang="en-US" sz="2000" u="sng" dirty="0" smtClean="0"/>
              <a:t>across traditional boundaries</a:t>
            </a:r>
          </a:p>
          <a:p>
            <a:r>
              <a:rPr lang="en-US" sz="2000" dirty="0" smtClean="0"/>
              <a:t>Identifies strategies </a:t>
            </a:r>
            <a:r>
              <a:rPr lang="en-US" sz="2000" u="sng" dirty="0" smtClean="0"/>
              <a:t>to align state programs</a:t>
            </a:r>
            <a:r>
              <a:rPr lang="en-US" sz="2000" dirty="0" smtClean="0"/>
              <a:t>, supportive services, </a:t>
            </a:r>
            <a:r>
              <a:rPr lang="en-US" sz="2000" u="sng" dirty="0" smtClean="0"/>
              <a:t>education/training curriculum </a:t>
            </a:r>
            <a:r>
              <a:rPr lang="en-US" sz="2000" dirty="0" smtClean="0"/>
              <a:t>and other resources serving “businesses” and “career seekers”</a:t>
            </a:r>
          </a:p>
          <a:p>
            <a:r>
              <a:rPr lang="en-US" sz="2000" dirty="0" smtClean="0"/>
              <a:t>Can impact the </a:t>
            </a:r>
            <a:r>
              <a:rPr lang="en-US" sz="2000" u="sng" dirty="0" smtClean="0"/>
              <a:t>increase in per capita income</a:t>
            </a:r>
            <a:r>
              <a:rPr lang="en-US" sz="2000" dirty="0"/>
              <a:t> </a:t>
            </a:r>
            <a:r>
              <a:rPr lang="en-US" sz="2000" dirty="0" smtClean="0"/>
              <a:t>for community and career seekers</a:t>
            </a:r>
          </a:p>
          <a:p>
            <a:r>
              <a:rPr lang="en-US" sz="2000" dirty="0" smtClean="0"/>
              <a:t>The strategic focus of this process can lower the overall unemployment rate </a:t>
            </a:r>
            <a:r>
              <a:rPr lang="en-US" sz="2000" u="sng" dirty="0" smtClean="0"/>
              <a:t>and impact the availability and capability of the regional workforce</a:t>
            </a:r>
            <a:endParaRPr lang="en-US" sz="2000" u="sng" dirty="0"/>
          </a:p>
          <a:p>
            <a:r>
              <a:rPr lang="en-US" sz="2000" dirty="0" smtClean="0"/>
              <a:t>Provides a framework to </a:t>
            </a:r>
            <a:r>
              <a:rPr lang="en-US" sz="2000" u="sng" dirty="0" smtClean="0"/>
              <a:t>leverage ‘for credit’ and ‘non-credit’ resources and employer connections</a:t>
            </a:r>
            <a:endParaRPr lang="en-US" sz="2000" u="sng" dirty="0"/>
          </a:p>
        </p:txBody>
      </p:sp>
      <p:sp>
        <p:nvSpPr>
          <p:cNvPr id="4" name="Text Placeholder 3"/>
          <p:cNvSpPr>
            <a:spLocks noGrp="1"/>
          </p:cNvSpPr>
          <p:nvPr>
            <p:ph type="body" sz="half" idx="2"/>
          </p:nvPr>
        </p:nvSpPr>
        <p:spPr>
          <a:xfrm>
            <a:off x="6096000" y="2514600"/>
            <a:ext cx="2438400" cy="2667000"/>
          </a:xfrm>
        </p:spPr>
        <p:txBody>
          <a:bodyPr>
            <a:noAutofit/>
          </a:bodyPr>
          <a:lstStyle/>
          <a:p>
            <a:r>
              <a:rPr lang="en-US" sz="1800" dirty="0" smtClean="0"/>
              <a:t>Sector or Industry Partnership are a key strategic element within some of the most successful state and local workforce development efforts in the country. </a:t>
            </a:r>
          </a:p>
          <a:p>
            <a:r>
              <a:rPr lang="en-US" sz="1800" dirty="0" smtClean="0"/>
              <a:t>(Aspen Institute)</a:t>
            </a:r>
            <a:endParaRPr lang="en-US" sz="1800" dirty="0"/>
          </a:p>
        </p:txBody>
      </p:sp>
    </p:spTree>
    <p:extLst>
      <p:ext uri="{BB962C8B-B14F-4D97-AF65-F5344CB8AC3E}">
        <p14:creationId xmlns:p14="http://schemas.microsoft.com/office/powerpoint/2010/main" val="2632594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447800"/>
            <a:ext cx="2514600" cy="2179637"/>
          </a:xfrm>
        </p:spPr>
        <p:txBody>
          <a:bodyPr>
            <a:noAutofit/>
          </a:bodyPr>
          <a:lstStyle/>
          <a:p>
            <a:r>
              <a:rPr lang="en-US" sz="2800" dirty="0" smtClean="0"/>
              <a:t>Outcomes: Obtaining Education Institution Goals</a:t>
            </a:r>
            <a:endParaRPr lang="en-US" sz="2800" dirty="0"/>
          </a:p>
        </p:txBody>
      </p:sp>
      <p:sp>
        <p:nvSpPr>
          <p:cNvPr id="3" name="Content Placeholder 2"/>
          <p:cNvSpPr>
            <a:spLocks noGrp="1"/>
          </p:cNvSpPr>
          <p:nvPr>
            <p:ph idx="1"/>
          </p:nvPr>
        </p:nvSpPr>
        <p:spPr>
          <a:xfrm>
            <a:off x="304800" y="609600"/>
            <a:ext cx="5715000" cy="6019800"/>
          </a:xfrm>
        </p:spPr>
        <p:txBody>
          <a:bodyPr anchor="t" anchorCtr="0">
            <a:normAutofit fontScale="92500" lnSpcReduction="10000"/>
          </a:bodyPr>
          <a:lstStyle/>
          <a:p>
            <a:pPr marL="45720" indent="0">
              <a:buNone/>
            </a:pPr>
            <a:r>
              <a:rPr lang="en-US" sz="2800" dirty="0" smtClean="0"/>
              <a:t>Advisory Board</a:t>
            </a:r>
          </a:p>
          <a:p>
            <a:r>
              <a:rPr lang="en-US" sz="1700" dirty="0" smtClean="0"/>
              <a:t>Increased access to feedback and input on professional-technical programs</a:t>
            </a:r>
          </a:p>
          <a:p>
            <a:r>
              <a:rPr lang="en-US" sz="1700" dirty="0" smtClean="0"/>
              <a:t>Access to expertise to enhance and build the professional-technical programs</a:t>
            </a:r>
          </a:p>
          <a:p>
            <a:r>
              <a:rPr lang="en-US" sz="1700" dirty="0" smtClean="0"/>
              <a:t>Increased co-ops and internships</a:t>
            </a:r>
          </a:p>
          <a:p>
            <a:r>
              <a:rPr lang="en-US" sz="1700" dirty="0" smtClean="0"/>
              <a:t>Increases institution attractiveness – exposure of institution across multiple organizations</a:t>
            </a:r>
          </a:p>
          <a:p>
            <a:endParaRPr lang="en-US" sz="1000" dirty="0"/>
          </a:p>
          <a:p>
            <a:pPr marL="45720" indent="0">
              <a:buNone/>
            </a:pPr>
            <a:r>
              <a:rPr lang="en-US" sz="2800" dirty="0" smtClean="0"/>
              <a:t>Sector Board</a:t>
            </a:r>
          </a:p>
          <a:p>
            <a:r>
              <a:rPr lang="en-US" sz="1700" dirty="0" smtClean="0"/>
              <a:t>Increased financial and equipment resources for professional-technical programs</a:t>
            </a:r>
          </a:p>
          <a:p>
            <a:r>
              <a:rPr lang="en-US" sz="1700" dirty="0" smtClean="0"/>
              <a:t>Increased foundation giving for scholarships</a:t>
            </a:r>
          </a:p>
          <a:p>
            <a:r>
              <a:rPr lang="en-US" sz="1700" dirty="0" smtClean="0"/>
              <a:t>Acknowledgement from the community as a partner in economic development (opens doors for land, buildings, and other capital requests with city, county, and state officials)</a:t>
            </a:r>
          </a:p>
          <a:p>
            <a:r>
              <a:rPr lang="en-US" sz="1700" dirty="0" smtClean="0"/>
              <a:t>Increased enrollments</a:t>
            </a:r>
          </a:p>
          <a:p>
            <a:r>
              <a:rPr lang="en-US" sz="1700" dirty="0" smtClean="0"/>
              <a:t>Increased ability to hit ‘gainful employment’ performance metrics (retention and completion metrics)</a:t>
            </a:r>
          </a:p>
          <a:p>
            <a:r>
              <a:rPr lang="en-US" sz="1700" dirty="0" smtClean="0"/>
              <a:t>Affects student attraction – seen as ‘education to career to employment’ institution</a:t>
            </a:r>
          </a:p>
          <a:p>
            <a:r>
              <a:rPr lang="en-US" sz="1700" dirty="0" smtClean="0"/>
              <a:t>National recognition for workforce strategies</a:t>
            </a:r>
          </a:p>
          <a:p>
            <a:r>
              <a:rPr lang="en-US" sz="1700" dirty="0" smtClean="0"/>
              <a:t>Creates a waiting list for Advisory Board and Sector Boards</a:t>
            </a:r>
            <a:endParaRPr lang="en-US" sz="1700" dirty="0"/>
          </a:p>
        </p:txBody>
      </p:sp>
      <p:sp>
        <p:nvSpPr>
          <p:cNvPr id="4" name="Text Placeholder 3"/>
          <p:cNvSpPr>
            <a:spLocks noGrp="1"/>
          </p:cNvSpPr>
          <p:nvPr>
            <p:ph type="body" sz="half" idx="2"/>
          </p:nvPr>
        </p:nvSpPr>
        <p:spPr>
          <a:xfrm>
            <a:off x="6400800" y="3810000"/>
            <a:ext cx="2209800" cy="1629228"/>
          </a:xfrm>
        </p:spPr>
        <p:txBody>
          <a:bodyPr/>
          <a:lstStyle/>
          <a:p>
            <a:r>
              <a:rPr lang="en-US" dirty="0" smtClean="0"/>
              <a:t>Through Advisory Board</a:t>
            </a:r>
          </a:p>
          <a:p>
            <a:r>
              <a:rPr lang="en-US" dirty="0" smtClean="0"/>
              <a:t> and/or </a:t>
            </a:r>
          </a:p>
          <a:p>
            <a:r>
              <a:rPr lang="en-US" dirty="0" smtClean="0"/>
              <a:t>Sector Board Approaches</a:t>
            </a:r>
            <a:endParaRPr lang="en-US" dirty="0"/>
          </a:p>
        </p:txBody>
      </p:sp>
    </p:spTree>
    <p:extLst>
      <p:ext uri="{BB962C8B-B14F-4D97-AF65-F5344CB8AC3E}">
        <p14:creationId xmlns:p14="http://schemas.microsoft.com/office/powerpoint/2010/main" val="3890284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28600"/>
            <a:ext cx="3581400" cy="411162"/>
          </a:xfrm>
        </p:spPr>
        <p:txBody>
          <a:bodyPr/>
          <a:lstStyle/>
          <a:p>
            <a:pPr algn="l"/>
            <a:r>
              <a:rPr lang="en-US" sz="2600" dirty="0" smtClean="0">
                <a:solidFill>
                  <a:schemeClr val="tx1"/>
                </a:solidFill>
              </a:rPr>
              <a:t>Advisory Board</a:t>
            </a:r>
            <a:endParaRPr lang="en-US" sz="2600" dirty="0">
              <a:solidFill>
                <a:schemeClr val="tx1"/>
              </a:solidFill>
            </a:endParaRPr>
          </a:p>
        </p:txBody>
      </p:sp>
      <p:sp>
        <p:nvSpPr>
          <p:cNvPr id="3" name="Content Placeholder 2"/>
          <p:cNvSpPr>
            <a:spLocks noGrp="1"/>
          </p:cNvSpPr>
          <p:nvPr>
            <p:ph sz="half" idx="2"/>
          </p:nvPr>
        </p:nvSpPr>
        <p:spPr>
          <a:xfrm>
            <a:off x="457200" y="609600"/>
            <a:ext cx="5486400" cy="2895600"/>
          </a:xfrm>
        </p:spPr>
        <p:txBody>
          <a:bodyPr>
            <a:normAutofit fontScale="92500" lnSpcReduction="10000"/>
          </a:bodyPr>
          <a:lstStyle/>
          <a:p>
            <a:r>
              <a:rPr lang="en-US" sz="1500" dirty="0" smtClean="0"/>
              <a:t>Very college focused</a:t>
            </a:r>
          </a:p>
          <a:p>
            <a:r>
              <a:rPr lang="en-US" sz="1500" dirty="0" smtClean="0"/>
              <a:t>Asking for industry partners to review current program content and provide feedback</a:t>
            </a:r>
          </a:p>
          <a:p>
            <a:r>
              <a:rPr lang="en-US" sz="1500" dirty="0" smtClean="0"/>
              <a:t>Asking for industry partners to review new program ideas and assist in providing feedback </a:t>
            </a:r>
          </a:p>
          <a:p>
            <a:r>
              <a:rPr lang="en-US" sz="1500" dirty="0" smtClean="0"/>
              <a:t>Asking for industry partners to advise on adequacy of equipment, assist in acquiring equipment, and make recommendations on equipment</a:t>
            </a:r>
          </a:p>
          <a:p>
            <a:r>
              <a:rPr lang="en-US" sz="1500" dirty="0" smtClean="0"/>
              <a:t>Asking for a review of instructor qualifications and assistance in locating adjuncts</a:t>
            </a:r>
          </a:p>
          <a:p>
            <a:r>
              <a:rPr lang="en-US" sz="1500" dirty="0" smtClean="0"/>
              <a:t>Asking for internship opportunities</a:t>
            </a:r>
          </a:p>
          <a:p>
            <a:r>
              <a:rPr lang="en-US" sz="1500" dirty="0" smtClean="0"/>
              <a:t>Meetings led by Faculty or Deans</a:t>
            </a:r>
          </a:p>
          <a:p>
            <a:pPr marL="45720" indent="0" algn="ctr">
              <a:buNone/>
            </a:pPr>
            <a:r>
              <a:rPr lang="en-US" sz="1500" dirty="0" smtClean="0"/>
              <a:t>ALL IN TWO MEETINGS A YEAR!</a:t>
            </a:r>
            <a:endParaRPr lang="en-US" dirty="0"/>
          </a:p>
        </p:txBody>
      </p:sp>
      <p:sp>
        <p:nvSpPr>
          <p:cNvPr id="4" name="Text Placeholder 3"/>
          <p:cNvSpPr>
            <a:spLocks noGrp="1"/>
          </p:cNvSpPr>
          <p:nvPr>
            <p:ph type="body" sz="quarter" idx="3"/>
          </p:nvPr>
        </p:nvSpPr>
        <p:spPr>
          <a:xfrm>
            <a:off x="457200" y="3505200"/>
            <a:ext cx="3581400" cy="411162"/>
          </a:xfrm>
        </p:spPr>
        <p:txBody>
          <a:bodyPr/>
          <a:lstStyle/>
          <a:p>
            <a:pPr algn="l"/>
            <a:r>
              <a:rPr lang="en-US" sz="2600" dirty="0" smtClean="0">
                <a:solidFill>
                  <a:schemeClr val="tx1"/>
                </a:solidFill>
              </a:rPr>
              <a:t>Sector Board</a:t>
            </a:r>
            <a:endParaRPr lang="en-US" sz="2600" dirty="0">
              <a:solidFill>
                <a:schemeClr val="tx1"/>
              </a:solidFill>
            </a:endParaRPr>
          </a:p>
        </p:txBody>
      </p:sp>
      <p:sp>
        <p:nvSpPr>
          <p:cNvPr id="5" name="Content Placeholder 4"/>
          <p:cNvSpPr>
            <a:spLocks noGrp="1"/>
          </p:cNvSpPr>
          <p:nvPr>
            <p:ph sz="quarter" idx="4"/>
          </p:nvPr>
        </p:nvSpPr>
        <p:spPr>
          <a:xfrm>
            <a:off x="457198" y="3840162"/>
            <a:ext cx="5486402" cy="2515198"/>
          </a:xfrm>
        </p:spPr>
        <p:txBody>
          <a:bodyPr>
            <a:normAutofit fontScale="92500" lnSpcReduction="10000"/>
          </a:bodyPr>
          <a:lstStyle/>
          <a:p>
            <a:r>
              <a:rPr lang="en-US" sz="1600" dirty="0" smtClean="0"/>
              <a:t>Very industry driven</a:t>
            </a:r>
          </a:p>
          <a:p>
            <a:r>
              <a:rPr lang="en-US" sz="1600" dirty="0" smtClean="0"/>
              <a:t>Focuses first on the goals of the industry partners and then on the college’s goals</a:t>
            </a:r>
          </a:p>
          <a:p>
            <a:r>
              <a:rPr lang="en-US" sz="1600" dirty="0" smtClean="0"/>
              <a:t>Industry leads the meetings and sets the agenda</a:t>
            </a:r>
          </a:p>
          <a:p>
            <a:r>
              <a:rPr lang="en-US" sz="1600" dirty="0" smtClean="0"/>
              <a:t>Meets more often, provides base to grow engagement, enthusiasm and commitment long-term</a:t>
            </a:r>
          </a:p>
          <a:p>
            <a:r>
              <a:rPr lang="en-US" sz="1600" dirty="0" smtClean="0"/>
              <a:t>Colleges utilizes as a forum to get feedback and advisement in the program areas needed</a:t>
            </a:r>
          </a:p>
          <a:p>
            <a:r>
              <a:rPr lang="en-US" sz="1600" dirty="0" smtClean="0"/>
              <a:t>Industry actively engaged in workforce pipeline development work in the region</a:t>
            </a:r>
          </a:p>
          <a:p>
            <a:endParaRPr lang="en-US" dirty="0" smtClean="0"/>
          </a:p>
        </p:txBody>
      </p:sp>
      <p:sp>
        <p:nvSpPr>
          <p:cNvPr id="6" name="Title 5"/>
          <p:cNvSpPr>
            <a:spLocks noGrp="1"/>
          </p:cNvSpPr>
          <p:nvPr>
            <p:ph type="title"/>
          </p:nvPr>
        </p:nvSpPr>
        <p:spPr>
          <a:xfrm>
            <a:off x="5867400" y="2590800"/>
            <a:ext cx="2819400" cy="1676400"/>
          </a:xfrm>
        </p:spPr>
        <p:txBody>
          <a:bodyPr/>
          <a:lstStyle/>
          <a:p>
            <a:r>
              <a:rPr lang="en-US" dirty="0" smtClean="0"/>
              <a:t>Differing</a:t>
            </a:r>
            <a:br>
              <a:rPr lang="en-US" dirty="0" smtClean="0"/>
            </a:br>
            <a:r>
              <a:rPr lang="en-US" dirty="0" smtClean="0"/>
              <a:t> Vantage</a:t>
            </a:r>
            <a:br>
              <a:rPr lang="en-US" dirty="0" smtClean="0"/>
            </a:br>
            <a:r>
              <a:rPr lang="en-US" dirty="0" smtClean="0"/>
              <a:t> Points</a:t>
            </a:r>
            <a:endParaRPr lang="en-US" dirty="0"/>
          </a:p>
        </p:txBody>
      </p:sp>
    </p:spTree>
    <p:extLst>
      <p:ext uri="{BB962C8B-B14F-4D97-AF65-F5344CB8AC3E}">
        <p14:creationId xmlns:p14="http://schemas.microsoft.com/office/powerpoint/2010/main" val="738638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971" y="609600"/>
            <a:ext cx="28956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 y="2340429"/>
            <a:ext cx="2057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590800" y="2362200"/>
            <a:ext cx="2057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61257" y="53340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 Systems Technology AAS </a:t>
            </a:r>
            <a:r>
              <a:rPr lang="en-US" dirty="0">
                <a:solidFill>
                  <a:schemeClr val="tx1"/>
                </a:solidFill>
              </a:rPr>
              <a:t>Advisory Board</a:t>
            </a:r>
          </a:p>
        </p:txBody>
      </p:sp>
      <p:sp>
        <p:nvSpPr>
          <p:cNvPr id="6" name="Rectangle 5"/>
          <p:cNvSpPr/>
          <p:nvPr/>
        </p:nvSpPr>
        <p:spPr>
          <a:xfrm>
            <a:off x="5334000" y="53340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34000" y="29718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918035" y="634892"/>
            <a:ext cx="2701466" cy="1200329"/>
          </a:xfrm>
          <a:prstGeom prst="rect">
            <a:avLst/>
          </a:prstGeom>
          <a:noFill/>
        </p:spPr>
        <p:txBody>
          <a:bodyPr wrap="square" rtlCol="0">
            <a:spAutoFit/>
          </a:bodyPr>
          <a:lstStyle/>
          <a:p>
            <a:pPr algn="ctr"/>
            <a:r>
              <a:rPr lang="en-US" dirty="0" smtClean="0"/>
              <a:t>Industry Sector Board</a:t>
            </a:r>
          </a:p>
          <a:p>
            <a:pPr algn="ctr"/>
            <a:r>
              <a:rPr lang="en-US" dirty="0" smtClean="0"/>
              <a:t>Representing the Program Cluster</a:t>
            </a:r>
          </a:p>
          <a:p>
            <a:pPr algn="ctr"/>
            <a:r>
              <a:rPr lang="en-US" dirty="0" smtClean="0"/>
              <a:t>Advanced Manufacturing</a:t>
            </a:r>
          </a:p>
        </p:txBody>
      </p:sp>
      <p:sp>
        <p:nvSpPr>
          <p:cNvPr id="9" name="TextBox 8"/>
          <p:cNvSpPr txBox="1"/>
          <p:nvPr/>
        </p:nvSpPr>
        <p:spPr>
          <a:xfrm>
            <a:off x="261257" y="2648635"/>
            <a:ext cx="2007511" cy="923330"/>
          </a:xfrm>
          <a:prstGeom prst="rect">
            <a:avLst/>
          </a:prstGeom>
          <a:noFill/>
        </p:spPr>
        <p:txBody>
          <a:bodyPr wrap="square" rtlCol="0">
            <a:spAutoFit/>
          </a:bodyPr>
          <a:lstStyle/>
          <a:p>
            <a:pPr algn="ctr"/>
            <a:r>
              <a:rPr lang="en-US" dirty="0" smtClean="0"/>
              <a:t>Machining and Manufacturing AAS</a:t>
            </a:r>
          </a:p>
          <a:p>
            <a:pPr algn="ctr"/>
            <a:r>
              <a:rPr lang="en-US" dirty="0" smtClean="0"/>
              <a:t>Advisory Board</a:t>
            </a:r>
            <a:endParaRPr lang="en-US" dirty="0"/>
          </a:p>
        </p:txBody>
      </p:sp>
      <p:sp>
        <p:nvSpPr>
          <p:cNvPr id="10" name="TextBox 9"/>
          <p:cNvSpPr txBox="1"/>
          <p:nvPr/>
        </p:nvSpPr>
        <p:spPr>
          <a:xfrm>
            <a:off x="2579914" y="2648635"/>
            <a:ext cx="2057400" cy="923330"/>
          </a:xfrm>
          <a:prstGeom prst="rect">
            <a:avLst/>
          </a:prstGeom>
          <a:noFill/>
        </p:spPr>
        <p:txBody>
          <a:bodyPr wrap="square" rtlCol="0">
            <a:spAutoFit/>
          </a:bodyPr>
          <a:lstStyle/>
          <a:p>
            <a:pPr algn="ctr"/>
            <a:r>
              <a:rPr lang="en-US" dirty="0" smtClean="0"/>
              <a:t>Welding Technologies AAS</a:t>
            </a:r>
          </a:p>
          <a:p>
            <a:pPr algn="ctr"/>
            <a:r>
              <a:rPr lang="en-US" dirty="0" smtClean="0"/>
              <a:t>Advisory Board</a:t>
            </a:r>
          </a:p>
        </p:txBody>
      </p:sp>
      <p:cxnSp>
        <p:nvCxnSpPr>
          <p:cNvPr id="12" name="Straight Arrow Connector 11"/>
          <p:cNvCxnSpPr/>
          <p:nvPr/>
        </p:nvCxnSpPr>
        <p:spPr>
          <a:xfrm>
            <a:off x="3276600" y="1828800"/>
            <a:ext cx="0" cy="51162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09057" y="1835221"/>
            <a:ext cx="0" cy="5052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0" y="2982686"/>
            <a:ext cx="2895600" cy="1077218"/>
          </a:xfrm>
          <a:prstGeom prst="rect">
            <a:avLst/>
          </a:prstGeom>
          <a:noFill/>
        </p:spPr>
        <p:txBody>
          <a:bodyPr wrap="square" rtlCol="0">
            <a:spAutoFit/>
          </a:bodyPr>
          <a:lstStyle/>
          <a:p>
            <a:pPr algn="ctr"/>
            <a:r>
              <a:rPr lang="en-US" dirty="0" smtClean="0"/>
              <a:t>Advanced Manufacturing Sector Board</a:t>
            </a:r>
          </a:p>
          <a:p>
            <a:pPr algn="ctr"/>
            <a:r>
              <a:rPr lang="en-US" sz="1400" dirty="0" smtClean="0"/>
              <a:t>Advanced Manufacturing AAS Advisory Board</a:t>
            </a:r>
            <a:endParaRPr lang="en-US" sz="1400" dirty="0"/>
          </a:p>
        </p:txBody>
      </p:sp>
      <p:sp>
        <p:nvSpPr>
          <p:cNvPr id="16" name="TextBox 15"/>
          <p:cNvSpPr txBox="1"/>
          <p:nvPr/>
        </p:nvSpPr>
        <p:spPr>
          <a:xfrm>
            <a:off x="5334000" y="5635394"/>
            <a:ext cx="2895600" cy="646331"/>
          </a:xfrm>
          <a:prstGeom prst="rect">
            <a:avLst/>
          </a:prstGeom>
          <a:noFill/>
        </p:spPr>
        <p:txBody>
          <a:bodyPr wrap="square" rtlCol="0">
            <a:spAutoFit/>
          </a:bodyPr>
          <a:lstStyle/>
          <a:p>
            <a:pPr algn="ctr"/>
            <a:r>
              <a:rPr lang="en-US" dirty="0" smtClean="0"/>
              <a:t>Advanced Manufacturing Sector Board</a:t>
            </a:r>
          </a:p>
        </p:txBody>
      </p:sp>
      <p:sp>
        <p:nvSpPr>
          <p:cNvPr id="17" name="TextBox 16"/>
          <p:cNvSpPr txBox="1"/>
          <p:nvPr/>
        </p:nvSpPr>
        <p:spPr>
          <a:xfrm>
            <a:off x="4724400" y="609600"/>
            <a:ext cx="3962400" cy="2031325"/>
          </a:xfrm>
          <a:prstGeom prst="rect">
            <a:avLst/>
          </a:prstGeom>
          <a:noFill/>
          <a:ln>
            <a:solidFill>
              <a:schemeClr val="tx1"/>
            </a:solidFill>
          </a:ln>
        </p:spPr>
        <p:txBody>
          <a:bodyPr wrap="square" rtlCol="0">
            <a:spAutoFit/>
          </a:bodyPr>
          <a:lstStyle/>
          <a:p>
            <a:r>
              <a:rPr lang="en-US" sz="3600" dirty="0" smtClean="0"/>
              <a:t>Various Options</a:t>
            </a:r>
          </a:p>
          <a:p>
            <a:endParaRPr lang="en-US" dirty="0" smtClean="0"/>
          </a:p>
          <a:p>
            <a:r>
              <a:rPr lang="en-US" dirty="0" smtClean="0"/>
              <a:t>What Makes the Most Sense Based On:</a:t>
            </a:r>
          </a:p>
          <a:p>
            <a:pPr>
              <a:buFont typeface="Arial" pitchFamily="34" charset="0"/>
              <a:buChar char="•"/>
            </a:pPr>
            <a:r>
              <a:rPr lang="en-US" dirty="0" smtClean="0"/>
              <a:t>College Program Needs</a:t>
            </a:r>
          </a:p>
          <a:p>
            <a:pPr>
              <a:buFont typeface="Arial" pitchFamily="34" charset="0"/>
              <a:buChar char="•"/>
            </a:pPr>
            <a:r>
              <a:rPr lang="en-US" dirty="0" smtClean="0"/>
              <a:t>Industry Partner Workforce Needs</a:t>
            </a:r>
          </a:p>
          <a:p>
            <a:pPr>
              <a:buFont typeface="Arial" pitchFamily="34" charset="0"/>
              <a:buChar char="•"/>
            </a:pPr>
            <a:r>
              <a:rPr lang="en-US" dirty="0" smtClean="0"/>
              <a:t>Industry Cluster Workforce Needs</a:t>
            </a:r>
            <a:endParaRPr lang="en-US" dirty="0"/>
          </a:p>
        </p:txBody>
      </p:sp>
    </p:spTree>
    <p:extLst>
      <p:ext uri="{BB962C8B-B14F-4D97-AF65-F5344CB8AC3E}">
        <p14:creationId xmlns:p14="http://schemas.microsoft.com/office/powerpoint/2010/main" val="1903921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304800" y="457200"/>
            <a:ext cx="5486400" cy="1325562"/>
          </a:xfrm>
        </p:spPr>
        <p:txBody>
          <a:bodyPr/>
          <a:lstStyle/>
          <a:p>
            <a:r>
              <a:rPr lang="en-US" sz="2800" dirty="0" smtClean="0">
                <a:solidFill>
                  <a:schemeClr val="tx1"/>
                </a:solidFill>
              </a:rPr>
              <a:t>Larger Questions about Advisory and Sector Board Strategies</a:t>
            </a:r>
            <a:endParaRPr lang="en-US" sz="2800" dirty="0">
              <a:solidFill>
                <a:schemeClr val="tx1"/>
              </a:solidFill>
            </a:endParaRPr>
          </a:p>
        </p:txBody>
      </p:sp>
      <p:sp>
        <p:nvSpPr>
          <p:cNvPr id="5" name="Content Placeholder 4"/>
          <p:cNvSpPr>
            <a:spLocks noGrp="1"/>
          </p:cNvSpPr>
          <p:nvPr>
            <p:ph sz="quarter" idx="4"/>
          </p:nvPr>
        </p:nvSpPr>
        <p:spPr>
          <a:xfrm>
            <a:off x="304800" y="2057400"/>
            <a:ext cx="5791200" cy="4419600"/>
          </a:xfrm>
        </p:spPr>
        <p:txBody>
          <a:bodyPr>
            <a:normAutofit lnSpcReduction="10000"/>
          </a:bodyPr>
          <a:lstStyle/>
          <a:p>
            <a:r>
              <a:rPr lang="en-US" sz="2400" dirty="0" smtClean="0"/>
              <a:t>What models are in use at your institution?</a:t>
            </a:r>
          </a:p>
          <a:p>
            <a:r>
              <a:rPr lang="en-US" sz="2400" dirty="0" smtClean="0"/>
              <a:t>What do you see as the strengths and challenges with these models?</a:t>
            </a:r>
          </a:p>
          <a:p>
            <a:r>
              <a:rPr lang="en-US" sz="2400" dirty="0" smtClean="0"/>
              <a:t>What does good employer engagement look like?</a:t>
            </a:r>
          </a:p>
          <a:p>
            <a:r>
              <a:rPr lang="en-US" sz="2400" dirty="0" smtClean="0"/>
              <a:t>What employer engagement challenges do you have?</a:t>
            </a:r>
          </a:p>
          <a:p>
            <a:r>
              <a:rPr lang="en-US" sz="2400" dirty="0" smtClean="0"/>
              <a:t>What have you found to be effective?</a:t>
            </a:r>
          </a:p>
          <a:p>
            <a:r>
              <a:rPr lang="en-US" sz="2400" dirty="0" smtClean="0"/>
              <a:t>What resources are needed to support advisory or sector board development and sustainability?</a:t>
            </a:r>
          </a:p>
          <a:p>
            <a:endParaRPr lang="en-US" dirty="0"/>
          </a:p>
        </p:txBody>
      </p:sp>
      <p:sp>
        <p:nvSpPr>
          <p:cNvPr id="6" name="Title 5"/>
          <p:cNvSpPr>
            <a:spLocks noGrp="1"/>
          </p:cNvSpPr>
          <p:nvPr>
            <p:ph type="title"/>
          </p:nvPr>
        </p:nvSpPr>
        <p:spPr>
          <a:xfrm>
            <a:off x="6172200" y="457200"/>
            <a:ext cx="2362200" cy="5714999"/>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Networking</a:t>
            </a:r>
            <a:br>
              <a:rPr lang="en-US" sz="3600" dirty="0" smtClean="0"/>
            </a:br>
            <a:r>
              <a:rPr lang="en-US" sz="3600" dirty="0" smtClean="0"/>
              <a:t>20 Minutes</a:t>
            </a:r>
            <a:br>
              <a:rPr lang="en-US" sz="3600" dirty="0" smtClean="0"/>
            </a:br>
            <a:r>
              <a:rPr lang="en-US" dirty="0" smtClean="0"/>
              <a:t>Select Recorder</a:t>
            </a:r>
            <a:br>
              <a:rPr lang="en-US" dirty="0" smtClean="0"/>
            </a:br>
            <a:r>
              <a:rPr lang="en-US" dirty="0" smtClean="0"/>
              <a:t>Select Presenter</a:t>
            </a:r>
            <a:br>
              <a:rPr lang="en-US" dirty="0" smtClean="0"/>
            </a:br>
            <a:r>
              <a:rPr lang="en-US" sz="3600" dirty="0" smtClean="0"/>
              <a:t>Report Out</a:t>
            </a:r>
            <a:br>
              <a:rPr lang="en-US" sz="3600" dirty="0" smtClean="0"/>
            </a:br>
            <a:r>
              <a:rPr lang="en-US" sz="3600" dirty="0" smtClean="0"/>
              <a:t>25 Minutes</a:t>
            </a:r>
            <a:r>
              <a:rPr lang="en-US" sz="3600" dirty="0"/>
              <a:t/>
            </a:r>
            <a:br>
              <a:rPr lang="en-US" sz="3600" dirty="0"/>
            </a:br>
            <a:endParaRPr lang="en-US"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34106"/>
          <a:stretch>
            <a:fillRect/>
          </a:stretch>
        </p:blipFill>
        <p:spPr>
          <a:xfrm>
            <a:off x="6324600" y="228600"/>
            <a:ext cx="2208312" cy="2514600"/>
          </a:xfrm>
          <a:prstGeom prst="rect">
            <a:avLst/>
          </a:prstGeom>
        </p:spPr>
      </p:pic>
    </p:spTree>
    <p:extLst>
      <p:ext uri="{BB962C8B-B14F-4D97-AF65-F5344CB8AC3E}">
        <p14:creationId xmlns:p14="http://schemas.microsoft.com/office/powerpoint/2010/main" val="1388222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Partnering</a:t>
            </a:r>
            <a:br>
              <a:rPr lang="en-US" sz="4000" dirty="0" smtClean="0"/>
            </a:br>
            <a:r>
              <a:rPr lang="en-US" sz="4000" dirty="0" smtClean="0"/>
              <a:t> with </a:t>
            </a:r>
            <a:br>
              <a:rPr lang="en-US" sz="4000" dirty="0" smtClean="0"/>
            </a:br>
            <a:r>
              <a:rPr lang="en-US" sz="4000" dirty="0" smtClean="0"/>
              <a:t>Employers</a:t>
            </a:r>
            <a:endParaRPr lang="en-US" sz="4000" dirty="0"/>
          </a:p>
        </p:txBody>
      </p:sp>
      <p:sp>
        <p:nvSpPr>
          <p:cNvPr id="3" name="Text Placeholder 2"/>
          <p:cNvSpPr>
            <a:spLocks noGrp="1"/>
          </p:cNvSpPr>
          <p:nvPr>
            <p:ph type="body" sz="quarter" idx="13"/>
          </p:nvPr>
        </p:nvSpPr>
        <p:spPr>
          <a:xfrm>
            <a:off x="228600" y="3578224"/>
            <a:ext cx="3429245" cy="3127376"/>
          </a:xfrm>
        </p:spPr>
        <p:txBody>
          <a:bodyPr/>
          <a:lstStyle/>
          <a:p>
            <a:r>
              <a:rPr lang="en-US" sz="1800" dirty="0" smtClean="0"/>
              <a:t>Effective approaches to gain the </a:t>
            </a:r>
          </a:p>
          <a:p>
            <a:r>
              <a:rPr lang="en-US" sz="1800" dirty="0" smtClean="0"/>
              <a:t>involvement and support</a:t>
            </a:r>
          </a:p>
          <a:p>
            <a:r>
              <a:rPr lang="en-US" sz="1800" dirty="0"/>
              <a:t>o</a:t>
            </a:r>
            <a:r>
              <a:rPr lang="en-US" sz="1800" dirty="0" smtClean="0"/>
              <a:t>f the employer community</a:t>
            </a:r>
          </a:p>
          <a:p>
            <a:pPr marL="285750" indent="-285750">
              <a:buFont typeface="Arial" panose="020B0604020202020204" pitchFamily="34" charset="0"/>
              <a:buChar char="•"/>
            </a:pPr>
            <a:r>
              <a:rPr lang="en-US" sz="1800" dirty="0" smtClean="0"/>
              <a:t>Building Trust</a:t>
            </a:r>
          </a:p>
          <a:p>
            <a:pPr marL="285750" indent="-285750">
              <a:buFont typeface="Arial" panose="020B0604020202020204" pitchFamily="34" charset="0"/>
              <a:buChar char="•"/>
            </a:pPr>
            <a:r>
              <a:rPr lang="en-US" sz="1800" dirty="0" smtClean="0"/>
              <a:t>Expanding Members</a:t>
            </a:r>
          </a:p>
          <a:p>
            <a:pPr marL="285750" indent="-285750">
              <a:buFont typeface="Arial" panose="020B0604020202020204" pitchFamily="34" charset="0"/>
              <a:buChar char="•"/>
            </a:pPr>
            <a:r>
              <a:rPr lang="en-US" sz="1800" dirty="0" smtClean="0"/>
              <a:t>Creating Meaning</a:t>
            </a:r>
          </a:p>
          <a:p>
            <a:pPr marL="285750" indent="-285750">
              <a:buFont typeface="Arial" panose="020B0604020202020204" pitchFamily="34" charset="0"/>
              <a:buChar char="•"/>
            </a:pPr>
            <a:r>
              <a:rPr lang="en-US" sz="1800" dirty="0" smtClean="0"/>
              <a:t>Keeping Employers at the Table</a:t>
            </a:r>
          </a:p>
          <a:p>
            <a:pPr marL="285750" indent="-285750">
              <a:buFont typeface="Arial" panose="020B0604020202020204" pitchFamily="34" charset="0"/>
              <a:buChar char="•"/>
            </a:pPr>
            <a:r>
              <a:rPr lang="en-US" sz="1800" dirty="0" smtClean="0"/>
              <a:t>Avoiding Individual Agenda</a:t>
            </a:r>
            <a:endParaRPr lang="en-US" sz="1800" dirty="0"/>
          </a:p>
        </p:txBody>
      </p:sp>
    </p:spTree>
    <p:extLst>
      <p:ext uri="{BB962C8B-B14F-4D97-AF65-F5344CB8AC3E}">
        <p14:creationId xmlns:p14="http://schemas.microsoft.com/office/powerpoint/2010/main" val="10461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va_Page_04.jpg"/>
          <p:cNvPicPr>
            <a:picLocks noGrp="1" noChangeAspect="1"/>
          </p:cNvPicPr>
          <p:nvPr>
            <p:ph idx="1"/>
          </p:nvPr>
        </p:nvPicPr>
        <p:blipFill>
          <a:blip r:embed="rId2" cstate="print"/>
          <a:srcRect l="7929" t="25555" r="4495" b="8889"/>
          <a:stretch>
            <a:fillRect/>
          </a:stretch>
        </p:blipFill>
        <p:spPr>
          <a:xfrm>
            <a:off x="304799" y="1447800"/>
            <a:ext cx="6455018" cy="3733800"/>
          </a:xfrm>
          <a:prstGeom prst="rect">
            <a:avLst/>
          </a:prstGeom>
        </p:spPr>
      </p:pic>
      <p:sp>
        <p:nvSpPr>
          <p:cNvPr id="3" name="Title 2"/>
          <p:cNvSpPr>
            <a:spLocks noGrp="1"/>
          </p:cNvSpPr>
          <p:nvPr>
            <p:ph type="title"/>
          </p:nvPr>
        </p:nvSpPr>
        <p:spPr>
          <a:xfrm>
            <a:off x="6629400" y="381000"/>
            <a:ext cx="2133600" cy="5715000"/>
          </a:xfrm>
          <a:noFill/>
        </p:spPr>
        <p:txBody>
          <a:bodyPr/>
          <a:lstStyle/>
          <a:p>
            <a:pPr eaLnBrk="0" fontAlgn="base" hangingPunct="0">
              <a:spcAft>
                <a:spcPct val="0"/>
              </a:spcAft>
              <a:defRPr/>
            </a:pPr>
            <a:r>
              <a:rPr lang="en-US" dirty="0" smtClean="0">
                <a:solidFill>
                  <a:schemeClr val="tx1"/>
                </a:solidFill>
              </a:rPr>
              <a:t>Value </a:t>
            </a:r>
            <a:br>
              <a:rPr lang="en-US" dirty="0" smtClean="0">
                <a:solidFill>
                  <a:schemeClr val="tx1"/>
                </a:solidFill>
              </a:rPr>
            </a:br>
            <a:r>
              <a:rPr lang="en-US" dirty="0" smtClean="0">
                <a:solidFill>
                  <a:schemeClr val="tx1"/>
                </a:solidFill>
              </a:rPr>
              <a:t>From the Employer Perspective</a:t>
            </a:r>
            <a:endParaRPr lang="en-US" dirty="0">
              <a:solidFill>
                <a:schemeClr val="tx1"/>
              </a:solidFill>
            </a:endParaRPr>
          </a:p>
        </p:txBody>
      </p:sp>
    </p:spTree>
    <p:extLst>
      <p:ext uri="{BB962C8B-B14F-4D97-AF65-F5344CB8AC3E}">
        <p14:creationId xmlns:p14="http://schemas.microsoft.com/office/powerpoint/2010/main" val="456543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96000" cy="5714999"/>
          </a:xfrm>
        </p:spPr>
        <p:txBody>
          <a:bodyPr anchor="t" anchorCtr="0">
            <a:normAutofit fontScale="85000" lnSpcReduction="10000"/>
          </a:bodyPr>
          <a:lstStyle/>
          <a:p>
            <a:r>
              <a:rPr lang="en-US" sz="2800" dirty="0" smtClean="0"/>
              <a:t>It takes considerable time and effort to establish a strong relationship with employers</a:t>
            </a:r>
          </a:p>
          <a:p>
            <a:pPr lvl="1"/>
            <a:r>
              <a:rPr lang="en-US" sz="2400" dirty="0" smtClean="0"/>
              <a:t>A genuine interest in the employers’ success</a:t>
            </a:r>
          </a:p>
          <a:p>
            <a:pPr lvl="1"/>
            <a:r>
              <a:rPr lang="en-US" sz="2400" dirty="0" smtClean="0"/>
              <a:t>Employers’ perspectives are utilized to frame the relationship</a:t>
            </a:r>
          </a:p>
          <a:p>
            <a:pPr lvl="1"/>
            <a:r>
              <a:rPr lang="en-US" sz="2400" dirty="0" smtClean="0"/>
              <a:t>Promote added value and reduce wasted time</a:t>
            </a:r>
          </a:p>
          <a:p>
            <a:pPr lvl="1"/>
            <a:r>
              <a:rPr lang="en-US" sz="2400" dirty="0" smtClean="0"/>
              <a:t>Nurturing is extra work</a:t>
            </a:r>
          </a:p>
          <a:p>
            <a:pPr lvl="1"/>
            <a:r>
              <a:rPr lang="en-US" sz="2400" dirty="0" smtClean="0"/>
              <a:t>These are your ‘success stakeholders’</a:t>
            </a:r>
          </a:p>
          <a:p>
            <a:pPr marL="228600" lvl="1" indent="0">
              <a:buNone/>
            </a:pPr>
            <a:endParaRPr lang="en-US" sz="2400" dirty="0"/>
          </a:p>
          <a:p>
            <a:r>
              <a:rPr lang="en-US" sz="2800" dirty="0" smtClean="0"/>
              <a:t>If we agree that it takes considerable time, how do you accomplish this</a:t>
            </a:r>
          </a:p>
          <a:p>
            <a:pPr lvl="1"/>
            <a:r>
              <a:rPr lang="en-US" sz="2400" dirty="0" smtClean="0"/>
              <a:t>Clear role where responsibility for the relationships reside (faculty, Dean, facilitator, program manager)</a:t>
            </a:r>
          </a:p>
          <a:p>
            <a:pPr lvl="1"/>
            <a:r>
              <a:rPr lang="en-US" sz="2400" dirty="0" smtClean="0"/>
              <a:t>Performance and evaluation criteria include success with employer relationships and engagement</a:t>
            </a:r>
          </a:p>
          <a:p>
            <a:pPr lvl="1"/>
            <a:r>
              <a:rPr lang="en-US" sz="2400" dirty="0" smtClean="0"/>
              <a:t>Sufficient time and support provided to succeed in the task</a:t>
            </a:r>
          </a:p>
          <a:p>
            <a:pPr lvl="1"/>
            <a:endParaRPr lang="en-US" dirty="0"/>
          </a:p>
        </p:txBody>
      </p:sp>
      <p:sp>
        <p:nvSpPr>
          <p:cNvPr id="3" name="Title 2"/>
          <p:cNvSpPr>
            <a:spLocks noGrp="1"/>
          </p:cNvSpPr>
          <p:nvPr>
            <p:ph type="title"/>
          </p:nvPr>
        </p:nvSpPr>
        <p:spPr>
          <a:xfrm>
            <a:off x="6705600" y="457200"/>
            <a:ext cx="1905000" cy="5715000"/>
          </a:xfrm>
        </p:spPr>
        <p:txBody>
          <a:bodyPr/>
          <a:lstStyle/>
          <a:p>
            <a:r>
              <a:rPr lang="en-US" dirty="0" smtClean="0"/>
              <a:t>Building</a:t>
            </a:r>
            <a:br>
              <a:rPr lang="en-US" dirty="0" smtClean="0"/>
            </a:br>
            <a:r>
              <a:rPr lang="en-US" dirty="0" smtClean="0"/>
              <a:t> Trust</a:t>
            </a:r>
            <a:br>
              <a:rPr lang="en-US" dirty="0" smtClean="0"/>
            </a:br>
            <a:r>
              <a:rPr lang="en-US" dirty="0" smtClean="0"/>
              <a:t>With</a:t>
            </a:r>
            <a:br>
              <a:rPr lang="en-US" dirty="0" smtClean="0"/>
            </a:br>
            <a:r>
              <a:rPr lang="en-US" dirty="0" smtClean="0"/>
              <a:t>Employers</a:t>
            </a:r>
            <a:endParaRPr lang="en-US" dirty="0"/>
          </a:p>
        </p:txBody>
      </p:sp>
    </p:spTree>
    <p:extLst>
      <p:ext uri="{BB962C8B-B14F-4D97-AF65-F5344CB8AC3E}">
        <p14:creationId xmlns:p14="http://schemas.microsoft.com/office/powerpoint/2010/main" val="45654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943600" cy="6400800"/>
          </a:xfrm>
        </p:spPr>
        <p:txBody>
          <a:bodyPr anchor="t" anchorCtr="0">
            <a:normAutofit fontScale="92500" lnSpcReduction="10000"/>
          </a:bodyPr>
          <a:lstStyle/>
          <a:p>
            <a:r>
              <a:rPr lang="en-US" sz="2600" dirty="0" smtClean="0"/>
              <a:t>Brokering</a:t>
            </a:r>
          </a:p>
          <a:p>
            <a:pPr lvl="1"/>
            <a:r>
              <a:rPr lang="en-US" sz="1600" dirty="0" smtClean="0"/>
              <a:t>Act as broker to support the employers’ access to additional partners or resources that support their success</a:t>
            </a:r>
          </a:p>
          <a:p>
            <a:pPr lvl="1"/>
            <a:r>
              <a:rPr lang="en-US" sz="1600" dirty="0" smtClean="0"/>
              <a:t>Access to:</a:t>
            </a:r>
          </a:p>
          <a:p>
            <a:pPr lvl="2"/>
            <a:r>
              <a:rPr lang="en-US" sz="1600" dirty="0" smtClean="0"/>
              <a:t>community-based organizations</a:t>
            </a:r>
          </a:p>
          <a:p>
            <a:pPr lvl="2"/>
            <a:r>
              <a:rPr lang="en-US" sz="1600" dirty="0" smtClean="0"/>
              <a:t>institution’s career services division</a:t>
            </a:r>
          </a:p>
          <a:p>
            <a:pPr lvl="2"/>
            <a:r>
              <a:rPr lang="en-US" sz="1600" dirty="0" smtClean="0"/>
              <a:t>faculty and students</a:t>
            </a:r>
          </a:p>
          <a:p>
            <a:pPr lvl="2"/>
            <a:r>
              <a:rPr lang="en-US" sz="1600" dirty="0" smtClean="0"/>
              <a:t>continuing education or contracted training resources</a:t>
            </a:r>
            <a:r>
              <a:rPr lang="en-US" sz="1600" dirty="0"/>
              <a:t> </a:t>
            </a:r>
            <a:r>
              <a:rPr lang="en-US" sz="1600" dirty="0" smtClean="0"/>
              <a:t>and products</a:t>
            </a:r>
          </a:p>
          <a:p>
            <a:pPr lvl="2"/>
            <a:r>
              <a:rPr lang="en-US" sz="1600" dirty="0" smtClean="0"/>
              <a:t>labor / trades</a:t>
            </a:r>
          </a:p>
          <a:p>
            <a:r>
              <a:rPr lang="en-US" sz="2600" dirty="0" smtClean="0"/>
              <a:t>Relationships Among Members</a:t>
            </a:r>
          </a:p>
          <a:p>
            <a:pPr lvl="1"/>
            <a:r>
              <a:rPr lang="en-US" sz="1600" dirty="0" smtClean="0"/>
              <a:t>Support the relationship between/among the employers by understanding:</a:t>
            </a:r>
          </a:p>
          <a:p>
            <a:pPr lvl="2"/>
            <a:r>
              <a:rPr lang="en-US" sz="1600" dirty="0" smtClean="0"/>
              <a:t>the metrics of the employers</a:t>
            </a:r>
          </a:p>
          <a:p>
            <a:pPr lvl="2"/>
            <a:r>
              <a:rPr lang="en-US" sz="1600" dirty="0" smtClean="0"/>
              <a:t>the hiring processes of the employers</a:t>
            </a:r>
          </a:p>
          <a:p>
            <a:pPr lvl="2"/>
            <a:r>
              <a:rPr lang="en-US" sz="1600" dirty="0" smtClean="0"/>
              <a:t>the competitive factors of the employers</a:t>
            </a:r>
          </a:p>
          <a:p>
            <a:pPr lvl="2"/>
            <a:r>
              <a:rPr lang="en-US" sz="1600" dirty="0" smtClean="0"/>
              <a:t>how labor wants to be engaged in the conversations and partnerships</a:t>
            </a:r>
          </a:p>
          <a:p>
            <a:pPr lvl="2"/>
            <a:r>
              <a:rPr lang="en-US" sz="1600" dirty="0" smtClean="0"/>
              <a:t>students who have been hired by the employers</a:t>
            </a:r>
          </a:p>
          <a:p>
            <a:pPr lvl="2"/>
            <a:r>
              <a:rPr lang="en-US" sz="1600" dirty="0"/>
              <a:t>c</a:t>
            </a:r>
            <a:r>
              <a:rPr lang="en-US" sz="1600" dirty="0" smtClean="0"/>
              <a:t>urrent business investments</a:t>
            </a:r>
          </a:p>
          <a:p>
            <a:pPr lvl="2"/>
            <a:r>
              <a:rPr lang="en-US" sz="1600" dirty="0"/>
              <a:t>c</a:t>
            </a:r>
            <a:r>
              <a:rPr lang="en-US" sz="1600" dirty="0" smtClean="0"/>
              <a:t>ustomer base and size</a:t>
            </a:r>
          </a:p>
          <a:p>
            <a:pPr lvl="1"/>
            <a:r>
              <a:rPr lang="en-US" sz="1600" dirty="0" smtClean="0"/>
              <a:t>Through agendas and conversation strategically connect employers</a:t>
            </a:r>
          </a:p>
          <a:p>
            <a:pPr lvl="1"/>
            <a:r>
              <a:rPr lang="en-US" sz="1600" dirty="0" smtClean="0"/>
              <a:t>As employers ask for assistance, when appropriate, get them talking to each other to learn about best practices</a:t>
            </a:r>
          </a:p>
          <a:p>
            <a:pPr lvl="1"/>
            <a:endParaRPr lang="en-US" dirty="0"/>
          </a:p>
        </p:txBody>
      </p:sp>
      <p:sp>
        <p:nvSpPr>
          <p:cNvPr id="3" name="Title 2"/>
          <p:cNvSpPr>
            <a:spLocks noGrp="1"/>
          </p:cNvSpPr>
          <p:nvPr>
            <p:ph type="title"/>
          </p:nvPr>
        </p:nvSpPr>
        <p:spPr>
          <a:xfrm>
            <a:off x="6477000" y="457200"/>
            <a:ext cx="2133600" cy="5715000"/>
          </a:xfrm>
        </p:spPr>
        <p:txBody>
          <a:bodyPr/>
          <a:lstStyle/>
          <a:p>
            <a:r>
              <a:rPr lang="en-US" dirty="0" smtClean="0"/>
              <a:t>Encouraging</a:t>
            </a:r>
            <a:br>
              <a:rPr lang="en-US" dirty="0" smtClean="0"/>
            </a:br>
            <a:r>
              <a:rPr lang="en-US" dirty="0" smtClean="0"/>
              <a:t>Expanded </a:t>
            </a:r>
            <a:br>
              <a:rPr lang="en-US" dirty="0" smtClean="0"/>
            </a:br>
            <a:r>
              <a:rPr lang="en-US" dirty="0" smtClean="0"/>
              <a:t>Partnerships</a:t>
            </a:r>
            <a:br>
              <a:rPr lang="en-US" dirty="0" smtClean="0"/>
            </a:br>
            <a:r>
              <a:rPr lang="en-US" dirty="0" smtClean="0"/>
              <a:t>Win-Win</a:t>
            </a:r>
            <a:br>
              <a:rPr lang="en-US" dirty="0" smtClean="0"/>
            </a:br>
            <a:r>
              <a:rPr lang="en-US" dirty="0" smtClean="0"/>
              <a:t>Focus</a:t>
            </a:r>
            <a:endParaRPr lang="en-US" dirty="0"/>
          </a:p>
        </p:txBody>
      </p:sp>
    </p:spTree>
    <p:extLst>
      <p:ext uri="{BB962C8B-B14F-4D97-AF65-F5344CB8AC3E}">
        <p14:creationId xmlns:p14="http://schemas.microsoft.com/office/powerpoint/2010/main" val="1301071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6324600" cy="5867400"/>
          </a:xfrm>
        </p:spPr>
        <p:txBody>
          <a:bodyPr anchor="t" anchorCtr="0">
            <a:normAutofit fontScale="92500" lnSpcReduction="10000"/>
          </a:bodyPr>
          <a:lstStyle/>
          <a:p>
            <a:r>
              <a:rPr lang="en-US" sz="3000" dirty="0" smtClean="0"/>
              <a:t>Recognize and plan for varying partner agendas in creating actively engaged employer partners</a:t>
            </a:r>
          </a:p>
          <a:p>
            <a:pPr marL="0" indent="0">
              <a:buNone/>
            </a:pPr>
            <a:endParaRPr lang="en-US" dirty="0" smtClean="0"/>
          </a:p>
          <a:p>
            <a:pPr lvl="1"/>
            <a:r>
              <a:rPr lang="en-US" sz="2400" dirty="0" smtClean="0"/>
              <a:t>Multiple Partners  = Multiple Agendas</a:t>
            </a:r>
          </a:p>
          <a:p>
            <a:pPr lvl="1"/>
            <a:endParaRPr lang="en-US" sz="2400" dirty="0"/>
          </a:p>
          <a:p>
            <a:pPr lvl="1"/>
            <a:r>
              <a:rPr lang="en-US" sz="2400" dirty="0" smtClean="0"/>
              <a:t>Ensure agendas benefit both the employers as well as the institution</a:t>
            </a:r>
          </a:p>
          <a:p>
            <a:pPr marL="228600" lvl="1" indent="0">
              <a:buNone/>
            </a:pPr>
            <a:endParaRPr lang="en-US" sz="2400" dirty="0" smtClean="0"/>
          </a:p>
          <a:p>
            <a:pPr lvl="1"/>
            <a:r>
              <a:rPr lang="en-US" sz="2400" dirty="0" smtClean="0"/>
              <a:t>Accept agenda items from employers and incorporate rallying points for all</a:t>
            </a:r>
          </a:p>
          <a:p>
            <a:pPr marL="228600" lvl="1" indent="0">
              <a:buNone/>
            </a:pPr>
            <a:endParaRPr lang="en-US" sz="2400" dirty="0" smtClean="0"/>
          </a:p>
          <a:p>
            <a:pPr lvl="1"/>
            <a:r>
              <a:rPr lang="en-US" sz="2400" dirty="0" smtClean="0"/>
              <a:t>Incorporate individual wins where possible</a:t>
            </a:r>
          </a:p>
          <a:p>
            <a:pPr lvl="1"/>
            <a:endParaRPr lang="en-US" sz="2400" dirty="0"/>
          </a:p>
          <a:p>
            <a:pPr lvl="1"/>
            <a:r>
              <a:rPr lang="en-US" sz="2400" dirty="0" smtClean="0"/>
              <a:t>Excuse employer partners from the process when their agendas or objectives can’t align</a:t>
            </a:r>
          </a:p>
          <a:p>
            <a:pPr lvl="1"/>
            <a:endParaRPr lang="en-US" dirty="0"/>
          </a:p>
        </p:txBody>
      </p:sp>
      <p:sp>
        <p:nvSpPr>
          <p:cNvPr id="3" name="Title 2"/>
          <p:cNvSpPr>
            <a:spLocks noGrp="1"/>
          </p:cNvSpPr>
          <p:nvPr>
            <p:ph type="title"/>
          </p:nvPr>
        </p:nvSpPr>
        <p:spPr>
          <a:xfrm>
            <a:off x="6934200" y="457200"/>
            <a:ext cx="1676400" cy="5715000"/>
          </a:xfrm>
        </p:spPr>
        <p:txBody>
          <a:bodyPr/>
          <a:lstStyle/>
          <a:p>
            <a:r>
              <a:rPr lang="en-US" dirty="0" smtClean="0"/>
              <a:t>Identify</a:t>
            </a:r>
            <a:br>
              <a:rPr lang="en-US" dirty="0" smtClean="0"/>
            </a:br>
            <a:r>
              <a:rPr lang="en-US" dirty="0" smtClean="0"/>
              <a:t>Meaning</a:t>
            </a:r>
            <a:endParaRPr lang="en-US" dirty="0"/>
          </a:p>
        </p:txBody>
      </p:sp>
      <p:pic>
        <p:nvPicPr>
          <p:cNvPr id="4" name="Picture 3" descr="corporate-2.jpg"/>
          <p:cNvPicPr>
            <a:picLocks noChangeAspect="1"/>
          </p:cNvPicPr>
          <p:nvPr/>
        </p:nvPicPr>
        <p:blipFill>
          <a:blip r:embed="rId2" cstate="print"/>
          <a:stretch>
            <a:fillRect/>
          </a:stretch>
        </p:blipFill>
        <p:spPr>
          <a:xfrm>
            <a:off x="6324600" y="3962400"/>
            <a:ext cx="2362200" cy="1771650"/>
          </a:xfrm>
          <a:prstGeom prst="rect">
            <a:avLst/>
          </a:prstGeom>
        </p:spPr>
      </p:pic>
    </p:spTree>
    <p:extLst>
      <p:ext uri="{BB962C8B-B14F-4D97-AF65-F5344CB8AC3E}">
        <p14:creationId xmlns:p14="http://schemas.microsoft.com/office/powerpoint/2010/main" val="3869063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257800" cy="5714999"/>
          </a:xfrm>
        </p:spPr>
        <p:txBody>
          <a:bodyPr anchor="t" anchorCtr="0">
            <a:normAutofit/>
          </a:bodyPr>
          <a:lstStyle/>
          <a:p>
            <a:r>
              <a:rPr lang="en-US" sz="2000" dirty="0" smtClean="0"/>
              <a:t>Mission:</a:t>
            </a:r>
          </a:p>
          <a:p>
            <a:pPr lvl="1"/>
            <a:r>
              <a:rPr lang="en-US" sz="1600" dirty="0" smtClean="0"/>
              <a:t>Identify community needs</a:t>
            </a:r>
          </a:p>
          <a:p>
            <a:pPr lvl="1"/>
            <a:r>
              <a:rPr lang="en-US" sz="1600" dirty="0" smtClean="0"/>
              <a:t>Provide accessible, quality education and training</a:t>
            </a:r>
          </a:p>
          <a:p>
            <a:pPr lvl="1"/>
            <a:r>
              <a:rPr lang="en-US" sz="1600" dirty="0" smtClean="0"/>
              <a:t>Promote opportunities for lifelong learning</a:t>
            </a:r>
          </a:p>
          <a:p>
            <a:r>
              <a:rPr lang="en-US" sz="2000" dirty="0" smtClean="0"/>
              <a:t>16,000 FTE credit students</a:t>
            </a:r>
          </a:p>
          <a:p>
            <a:r>
              <a:rPr lang="en-US" sz="2000" dirty="0" smtClean="0"/>
              <a:t>Over 120 academic programs</a:t>
            </a:r>
          </a:p>
          <a:p>
            <a:r>
              <a:rPr lang="en-US" sz="2000" dirty="0" smtClean="0"/>
              <a:t>Over 5,000 Continuing Education courses and 30 certificate programs</a:t>
            </a:r>
          </a:p>
          <a:p>
            <a:r>
              <a:rPr lang="en-US" sz="2000" dirty="0" smtClean="0"/>
              <a:t>63,000 Continuing Education enrollments</a:t>
            </a:r>
          </a:p>
          <a:p>
            <a:r>
              <a:rPr lang="en-US" sz="2000" dirty="0" smtClean="0"/>
              <a:t>13,000 incumbent worker enrollments</a:t>
            </a:r>
          </a:p>
          <a:p>
            <a:r>
              <a:rPr lang="en-US" sz="2000" dirty="0" smtClean="0"/>
              <a:t>800 ABE/HSED students</a:t>
            </a:r>
          </a:p>
          <a:p>
            <a:r>
              <a:rPr lang="en-US" sz="2000" dirty="0" smtClean="0"/>
              <a:t>550 International students from 94 counties</a:t>
            </a:r>
          </a:p>
          <a:p>
            <a:r>
              <a:rPr lang="en-US" sz="2000" dirty="0" smtClean="0"/>
              <a:t>Over 450 regional employer partners engaged on advisory boards, sector boards, partnerships and corporate training</a:t>
            </a:r>
            <a:endParaRPr lang="en-US" sz="2000" dirty="0"/>
          </a:p>
        </p:txBody>
      </p:sp>
      <p:sp>
        <p:nvSpPr>
          <p:cNvPr id="3" name="Title 2"/>
          <p:cNvSpPr>
            <a:spLocks noGrp="1"/>
          </p:cNvSpPr>
          <p:nvPr>
            <p:ph type="title"/>
          </p:nvPr>
        </p:nvSpPr>
        <p:spPr>
          <a:xfrm>
            <a:off x="5791200" y="381000"/>
            <a:ext cx="2819400" cy="4572000"/>
          </a:xfrm>
        </p:spPr>
        <p:txBody>
          <a:bodyPr>
            <a:noAutofit/>
          </a:bodyPr>
          <a:lstStyle/>
          <a:p>
            <a:r>
              <a:rPr lang="en-US" dirty="0" smtClean="0"/>
              <a:t>About</a:t>
            </a:r>
            <a:br>
              <a:rPr lang="en-US" dirty="0" smtClean="0"/>
            </a:br>
            <a:r>
              <a:rPr lang="en-US" dirty="0" smtClean="0"/>
              <a:t> </a:t>
            </a:r>
            <a:br>
              <a:rPr lang="en-US" dirty="0" smtClean="0"/>
            </a:br>
            <a:r>
              <a:rPr lang="en-US" dirty="0" smtClean="0"/>
              <a:t>Kirkwood Community College</a:t>
            </a:r>
            <a:br>
              <a:rPr lang="en-US" dirty="0" smtClean="0"/>
            </a:br>
            <a:r>
              <a:rPr lang="en-US" dirty="0" smtClean="0"/>
              <a:t/>
            </a:r>
            <a:br>
              <a:rPr lang="en-US" dirty="0" smtClean="0"/>
            </a:br>
            <a:r>
              <a:rPr lang="en-US" dirty="0" smtClean="0"/>
              <a:t>Cedar Rapids, Iowa</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958" t="723" r="34918"/>
          <a:stretch/>
        </p:blipFill>
        <p:spPr>
          <a:xfrm>
            <a:off x="5638800" y="4114800"/>
            <a:ext cx="1938704" cy="2057400"/>
          </a:xfrm>
          <a:prstGeom prst="rect">
            <a:avLst/>
          </a:prstGeom>
        </p:spPr>
      </p:pic>
    </p:spTree>
    <p:extLst>
      <p:ext uri="{BB962C8B-B14F-4D97-AF65-F5344CB8AC3E}">
        <p14:creationId xmlns:p14="http://schemas.microsoft.com/office/powerpoint/2010/main" val="2646406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219200"/>
            <a:ext cx="2514600" cy="2332037"/>
          </a:xfrm>
        </p:spPr>
        <p:txBody>
          <a:bodyPr>
            <a:noAutofit/>
          </a:bodyPr>
          <a:lstStyle/>
          <a:p>
            <a:r>
              <a:rPr lang="en-US" sz="2800" dirty="0" smtClean="0"/>
              <a:t>What Threats</a:t>
            </a:r>
            <a:br>
              <a:rPr lang="en-US" sz="2800" dirty="0" smtClean="0"/>
            </a:br>
            <a:r>
              <a:rPr lang="en-US" sz="2800" dirty="0" smtClean="0"/>
              <a:t>Do You Pose</a:t>
            </a:r>
            <a:br>
              <a:rPr lang="en-US" sz="2800" dirty="0" smtClean="0"/>
            </a:br>
            <a:r>
              <a:rPr lang="en-US" sz="2800" dirty="0" smtClean="0"/>
              <a:t>To Your Employer Partners</a:t>
            </a:r>
            <a:endParaRPr lang="en-US" sz="2800" dirty="0"/>
          </a:p>
        </p:txBody>
      </p:sp>
      <p:sp>
        <p:nvSpPr>
          <p:cNvPr id="3" name="Content Placeholder 2"/>
          <p:cNvSpPr>
            <a:spLocks noGrp="1"/>
          </p:cNvSpPr>
          <p:nvPr>
            <p:ph idx="1"/>
          </p:nvPr>
        </p:nvSpPr>
        <p:spPr>
          <a:xfrm>
            <a:off x="228600" y="762000"/>
            <a:ext cx="5715000" cy="5334000"/>
          </a:xfrm>
        </p:spPr>
        <p:txBody>
          <a:bodyPr anchor="t" anchorCtr="0">
            <a:normAutofit fontScale="92500"/>
          </a:bodyPr>
          <a:lstStyle/>
          <a:p>
            <a:r>
              <a:rPr lang="en-US" sz="2400" dirty="0" smtClean="0"/>
              <a:t>Confidential material  </a:t>
            </a:r>
          </a:p>
          <a:p>
            <a:pPr lvl="1"/>
            <a:r>
              <a:rPr lang="en-US" sz="2400" dirty="0" smtClean="0"/>
              <a:t>ensure that confidentiality is maintained</a:t>
            </a:r>
          </a:p>
          <a:p>
            <a:endParaRPr lang="en-US" sz="2400" dirty="0"/>
          </a:p>
          <a:p>
            <a:r>
              <a:rPr lang="en-US" sz="2400" dirty="0" smtClean="0"/>
              <a:t>Human Resource and Training Departments</a:t>
            </a:r>
          </a:p>
          <a:p>
            <a:endParaRPr lang="en-US" sz="2400" dirty="0"/>
          </a:p>
          <a:p>
            <a:r>
              <a:rPr lang="en-US" sz="2400" dirty="0" smtClean="0"/>
              <a:t>Productivity drain with no identifiable results</a:t>
            </a:r>
          </a:p>
          <a:p>
            <a:pPr lvl="1"/>
            <a:r>
              <a:rPr lang="en-US" sz="2400" dirty="0" smtClean="0"/>
              <a:t>Have they served on a committee in the past with the college and was that a successful experience</a:t>
            </a:r>
          </a:p>
          <a:p>
            <a:endParaRPr lang="en-US" sz="2400" dirty="0"/>
          </a:p>
          <a:p>
            <a:r>
              <a:rPr lang="en-US" sz="2400" dirty="0" smtClean="0"/>
              <a:t>Business commitments – need to be clear if you are requiring commitment to interview, hire, endorse</a:t>
            </a:r>
          </a:p>
          <a:p>
            <a:endParaRPr lang="en-US" dirty="0"/>
          </a:p>
          <a:p>
            <a:endParaRPr lang="en-US" dirty="0" smtClean="0"/>
          </a:p>
          <a:p>
            <a:pPr marL="45720" indent="0">
              <a:buNone/>
            </a:pPr>
            <a:endParaRPr lang="en-US" dirty="0"/>
          </a:p>
          <a:p>
            <a:pPr marL="45720" indent="0">
              <a:buNone/>
            </a:pPr>
            <a:endParaRPr lang="en-US" dirty="0"/>
          </a:p>
        </p:txBody>
      </p:sp>
      <p:sp>
        <p:nvSpPr>
          <p:cNvPr id="4" name="Text Placeholder 3"/>
          <p:cNvSpPr>
            <a:spLocks noGrp="1"/>
          </p:cNvSpPr>
          <p:nvPr>
            <p:ph type="body" sz="half" idx="2"/>
          </p:nvPr>
        </p:nvSpPr>
        <p:spPr>
          <a:xfrm>
            <a:off x="6477000" y="3581400"/>
            <a:ext cx="2209800" cy="1981200"/>
          </a:xfrm>
        </p:spPr>
        <p:txBody>
          <a:bodyPr>
            <a:noAutofit/>
          </a:bodyPr>
          <a:lstStyle/>
          <a:p>
            <a:r>
              <a:rPr lang="en-US" sz="1600" dirty="0" smtClean="0"/>
              <a:t>Be aware of </a:t>
            </a:r>
          </a:p>
          <a:p>
            <a:r>
              <a:rPr lang="en-US" sz="1600" b="1" dirty="0" smtClean="0"/>
              <a:t>concerns or perceived threats </a:t>
            </a:r>
            <a:r>
              <a:rPr lang="en-US" sz="1600" dirty="0" smtClean="0"/>
              <a:t>your employer partners may bring regarding you, your program or your institutions</a:t>
            </a:r>
            <a:endParaRPr lang="en-US" sz="1600" dirty="0"/>
          </a:p>
        </p:txBody>
      </p:sp>
    </p:spTree>
    <p:extLst>
      <p:ext uri="{BB962C8B-B14F-4D97-AF65-F5344CB8AC3E}">
        <p14:creationId xmlns:p14="http://schemas.microsoft.com/office/powerpoint/2010/main" val="147083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010400" cy="427037"/>
          </a:xfrm>
        </p:spPr>
        <p:txBody>
          <a:bodyPr>
            <a:noAutofit/>
          </a:bodyPr>
          <a:lstStyle/>
          <a:p>
            <a:pPr algn="ctr"/>
            <a:r>
              <a:rPr lang="en-US" sz="2800" dirty="0" smtClean="0"/>
              <a:t>Keeping Employers At The Table</a:t>
            </a:r>
            <a:endParaRPr lang="en-US" sz="2800" dirty="0"/>
          </a:p>
        </p:txBody>
      </p:sp>
      <p:sp>
        <p:nvSpPr>
          <p:cNvPr id="3" name="Content Placeholder 2"/>
          <p:cNvSpPr>
            <a:spLocks noGrp="1"/>
          </p:cNvSpPr>
          <p:nvPr>
            <p:ph idx="1"/>
          </p:nvPr>
        </p:nvSpPr>
        <p:spPr>
          <a:xfrm>
            <a:off x="381000" y="1066800"/>
            <a:ext cx="8229600" cy="5638800"/>
          </a:xfrm>
        </p:spPr>
        <p:txBody>
          <a:bodyPr anchor="t" anchorCtr="0">
            <a:normAutofit fontScale="92500" lnSpcReduction="20000"/>
          </a:bodyPr>
          <a:lstStyle/>
          <a:p>
            <a:r>
              <a:rPr lang="en-US" sz="2000" dirty="0" smtClean="0"/>
              <a:t>Quickly find a smaller representative of the larger group to lead</a:t>
            </a:r>
          </a:p>
          <a:p>
            <a:endParaRPr lang="en-US" sz="2000" dirty="0"/>
          </a:p>
          <a:p>
            <a:r>
              <a:rPr lang="en-US" sz="2000" dirty="0" smtClean="0"/>
              <a:t>Have short-term wins and long-term strategies</a:t>
            </a:r>
          </a:p>
          <a:p>
            <a:endParaRPr lang="en-US" sz="2000" dirty="0"/>
          </a:p>
          <a:p>
            <a:r>
              <a:rPr lang="en-US" sz="2000" dirty="0" smtClean="0"/>
              <a:t>Have a plan for recognizing employers and individuals</a:t>
            </a:r>
          </a:p>
          <a:p>
            <a:endParaRPr lang="en-US" sz="2000" dirty="0"/>
          </a:p>
          <a:p>
            <a:r>
              <a:rPr lang="en-US" sz="2000" dirty="0" smtClean="0"/>
              <a:t>Let employers set the communication plan</a:t>
            </a:r>
          </a:p>
          <a:p>
            <a:endParaRPr lang="en-US" sz="2000" dirty="0"/>
          </a:p>
          <a:p>
            <a:r>
              <a:rPr lang="en-US" sz="2000" dirty="0" smtClean="0"/>
              <a:t>Have employers talk with students</a:t>
            </a:r>
          </a:p>
          <a:p>
            <a:endParaRPr lang="en-US" sz="2000" dirty="0"/>
          </a:p>
          <a:p>
            <a:r>
              <a:rPr lang="en-US" sz="2000" dirty="0" smtClean="0"/>
              <a:t>Take responsibility for the hard stuff</a:t>
            </a:r>
          </a:p>
          <a:p>
            <a:pPr lvl="1"/>
            <a:r>
              <a:rPr lang="en-US" sz="2000" dirty="0" smtClean="0"/>
              <a:t>You do all the work</a:t>
            </a:r>
          </a:p>
          <a:p>
            <a:pPr lvl="1"/>
            <a:r>
              <a:rPr lang="en-US" sz="2000" dirty="0" smtClean="0"/>
              <a:t>Employers will support some work in-between meetings, but the college picks up the bulk of the work from their direction</a:t>
            </a:r>
          </a:p>
          <a:p>
            <a:endParaRPr lang="en-US" sz="2000" dirty="0"/>
          </a:p>
          <a:p>
            <a:r>
              <a:rPr lang="en-US" sz="2000" dirty="0" smtClean="0"/>
              <a:t>Follow through on communication after and in-between meetings</a:t>
            </a:r>
          </a:p>
          <a:p>
            <a:pPr lvl="1"/>
            <a:r>
              <a:rPr lang="en-US" sz="2000" dirty="0" smtClean="0"/>
              <a:t>If changes to a curriculum were determined, be sure to communicate that it was made and what the impact was</a:t>
            </a:r>
          </a:p>
          <a:p>
            <a:pPr lvl="1"/>
            <a:endParaRPr lang="en-US" dirty="0" smtClean="0"/>
          </a:p>
          <a:p>
            <a:pPr lvl="1"/>
            <a:endParaRPr lang="en-US" dirty="0" smtClean="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567692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010400" cy="914400"/>
          </a:xfrm>
        </p:spPr>
        <p:txBody>
          <a:bodyPr>
            <a:noAutofit/>
          </a:bodyPr>
          <a:lstStyle/>
          <a:p>
            <a:pPr algn="ctr"/>
            <a:r>
              <a:rPr lang="en-US" sz="2800" dirty="0" smtClean="0"/>
              <a:t>Identifying, Accepting &amp; Planning Against Individual Entity Focus and Agenda</a:t>
            </a:r>
            <a:endParaRPr lang="en-US" sz="2800" dirty="0"/>
          </a:p>
        </p:txBody>
      </p:sp>
      <p:sp>
        <p:nvSpPr>
          <p:cNvPr id="3" name="Content Placeholder 2"/>
          <p:cNvSpPr>
            <a:spLocks noGrp="1"/>
          </p:cNvSpPr>
          <p:nvPr>
            <p:ph idx="1"/>
          </p:nvPr>
        </p:nvSpPr>
        <p:spPr>
          <a:xfrm>
            <a:off x="228600" y="1295400"/>
            <a:ext cx="8382000" cy="5334000"/>
          </a:xfrm>
        </p:spPr>
        <p:txBody>
          <a:bodyPr anchor="t" anchorCtr="0">
            <a:normAutofit fontScale="92500" lnSpcReduction="10000"/>
          </a:bodyPr>
          <a:lstStyle/>
          <a:p>
            <a:r>
              <a:rPr lang="en-US" sz="1800" b="1" dirty="0" smtClean="0"/>
              <a:t>Business/Employer:  </a:t>
            </a:r>
            <a:r>
              <a:rPr lang="en-US" sz="1800" dirty="0" smtClean="0"/>
              <a:t>exist primarily to “make a profit,” employees/employment are a means toward a goal</a:t>
            </a:r>
          </a:p>
          <a:p>
            <a:r>
              <a:rPr lang="en-US" sz="1800" b="1" dirty="0" smtClean="0"/>
              <a:t>Labor</a:t>
            </a:r>
            <a:r>
              <a:rPr lang="en-US" sz="1800" dirty="0" smtClean="0"/>
              <a:t>:  apprenticeship programs; program partner; business partner; identification of industry competencies; certifications; employer outreach</a:t>
            </a:r>
            <a:endParaRPr lang="en-US" sz="1800" b="1" dirty="0" smtClean="0"/>
          </a:p>
          <a:p>
            <a:r>
              <a:rPr lang="en-US" sz="1800" b="1" dirty="0" smtClean="0"/>
              <a:t>Business Associations: </a:t>
            </a:r>
            <a:r>
              <a:rPr lang="en-US" sz="1800" dirty="0" smtClean="0"/>
              <a:t>are business member driven through membership fees</a:t>
            </a:r>
          </a:p>
          <a:p>
            <a:r>
              <a:rPr lang="en-US" sz="1800" b="1" dirty="0" smtClean="0"/>
              <a:t>Workforce Development System: </a:t>
            </a:r>
            <a:r>
              <a:rPr lang="en-US" sz="1800" dirty="0" smtClean="0"/>
              <a:t>primary focus is on the success of an “individual” and “secondary” focus is on business/employer workforce needs</a:t>
            </a:r>
          </a:p>
          <a:p>
            <a:r>
              <a:rPr lang="en-US" sz="1800" b="1" dirty="0" smtClean="0"/>
              <a:t>Non-profit/community organizations: </a:t>
            </a:r>
            <a:r>
              <a:rPr lang="en-US" sz="1800" dirty="0" smtClean="0"/>
              <a:t>built around a mission with funding/services directed to secure mission outcomes; marketing and recruitment; support services</a:t>
            </a:r>
          </a:p>
          <a:p>
            <a:r>
              <a:rPr lang="en-US" sz="1800" b="1" dirty="0" smtClean="0"/>
              <a:t>Government/Regional economic development (most specifically those agencies involved in workforce development): </a:t>
            </a:r>
            <a:r>
              <a:rPr lang="en-US" sz="1800" dirty="0" smtClean="0"/>
              <a:t> designated to serve a target audience and provide a specific menu of products/services, using delivery methods meeting predefined success outcomes.  Includes local political agendas at local, state, national level</a:t>
            </a:r>
          </a:p>
          <a:p>
            <a:r>
              <a:rPr lang="en-US" sz="1800" b="1" dirty="0" smtClean="0"/>
              <a:t>Education:</a:t>
            </a:r>
            <a:r>
              <a:rPr lang="en-US" sz="1800" dirty="0" smtClean="0"/>
              <a:t>  focuses on academic guidelines, success of the individual and meeting community needs which includes regional business/employer needs</a:t>
            </a:r>
          </a:p>
          <a:p>
            <a:r>
              <a:rPr lang="en-US" sz="1800" b="1" dirty="0" smtClean="0"/>
              <a:t>Funders of the work of the partnership:</a:t>
            </a:r>
            <a:r>
              <a:rPr lang="en-US" sz="1800" dirty="0" smtClean="0"/>
              <a:t> may be comprised of all of the above, may be donors/contributors to the institution</a:t>
            </a:r>
          </a:p>
          <a:p>
            <a:r>
              <a:rPr lang="en-US" sz="1800" b="1" dirty="0" smtClean="0"/>
              <a:t>Target audience:</a:t>
            </a:r>
            <a:r>
              <a:rPr lang="en-US" sz="1800" dirty="0" smtClean="0"/>
              <a:t> wants career or career advancement and may bring to the work their frustrations built from unsuccessful education attainment or experience, previous layoff, economic status, etc.</a:t>
            </a:r>
            <a:endParaRPr lang="en-US" sz="1800" b="1" dirty="0" smtClean="0"/>
          </a:p>
          <a:p>
            <a:endParaRPr lang="en-US" b="1" dirty="0"/>
          </a:p>
        </p:txBody>
      </p:sp>
    </p:spTree>
    <p:extLst>
      <p:ext uri="{BB962C8B-B14F-4D97-AF65-F5344CB8AC3E}">
        <p14:creationId xmlns:p14="http://schemas.microsoft.com/office/powerpoint/2010/main" val="995170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4648200" cy="6553200"/>
          </a:xfrm>
        </p:spPr>
        <p:txBody>
          <a:bodyPr anchor="t" anchorCtr="0">
            <a:normAutofit lnSpcReduction="10000"/>
          </a:bodyPr>
          <a:lstStyle/>
          <a:p>
            <a:pPr marL="0" indent="0">
              <a:buNone/>
            </a:pPr>
            <a:r>
              <a:rPr lang="en-US" sz="2400" dirty="0" smtClean="0"/>
              <a:t>What is the agenda for business to be involved in workforce programming or program development/enhancement?</a:t>
            </a:r>
          </a:p>
          <a:p>
            <a:pPr marL="0" indent="0" algn="ctr">
              <a:buNone/>
            </a:pPr>
            <a:endParaRPr lang="en-US" sz="1600" dirty="0"/>
          </a:p>
          <a:p>
            <a:pPr marL="0" indent="0" algn="ctr">
              <a:buNone/>
            </a:pPr>
            <a:r>
              <a:rPr lang="en-US" sz="2000" i="1" dirty="0" smtClean="0"/>
              <a:t>They are interested in a workforce that can assist in obtaining profitability goals!</a:t>
            </a:r>
          </a:p>
          <a:p>
            <a:pPr marL="0" indent="0" algn="ctr">
              <a:buNone/>
            </a:pPr>
            <a:endParaRPr lang="en-US" sz="1600" i="1" dirty="0"/>
          </a:p>
          <a:p>
            <a:pPr marL="0" indent="0">
              <a:buNone/>
            </a:pPr>
            <a:r>
              <a:rPr lang="en-US" sz="2000" dirty="0" smtClean="0"/>
              <a:t>What frustrates business members?</a:t>
            </a:r>
          </a:p>
          <a:p>
            <a:pPr marL="0" indent="0">
              <a:buNone/>
            </a:pPr>
            <a:endParaRPr lang="en-US" sz="1600" dirty="0"/>
          </a:p>
          <a:p>
            <a:r>
              <a:rPr lang="en-US" sz="2000" dirty="0" smtClean="0"/>
              <a:t>The lack of skill set present in the existing workforce</a:t>
            </a:r>
          </a:p>
          <a:p>
            <a:r>
              <a:rPr lang="en-US" sz="2000" dirty="0" smtClean="0"/>
              <a:t>Internal pressures around workforce acquisition</a:t>
            </a:r>
          </a:p>
          <a:p>
            <a:r>
              <a:rPr lang="en-US" sz="2000" dirty="0" smtClean="0"/>
              <a:t>Workforce pipeline</a:t>
            </a:r>
          </a:p>
          <a:p>
            <a:r>
              <a:rPr lang="en-US" sz="2000" dirty="0" smtClean="0"/>
              <a:t>“How” to use the system or “what” the system is</a:t>
            </a:r>
          </a:p>
          <a:p>
            <a:r>
              <a:rPr lang="en-US" sz="2000" dirty="0" smtClean="0"/>
              <a:t>The fragmented nature of the system</a:t>
            </a:r>
          </a:p>
          <a:p>
            <a:r>
              <a:rPr lang="en-US" sz="2000" dirty="0" smtClean="0"/>
              <a:t>Repeated attempts to solve the problem</a:t>
            </a:r>
          </a:p>
          <a:p>
            <a:r>
              <a:rPr lang="en-US" sz="2000" dirty="0" smtClean="0"/>
              <a:t>Being talked at, “the dog and pony show”</a:t>
            </a:r>
          </a:p>
          <a:p>
            <a:endParaRPr lang="en-US" dirty="0" smtClean="0"/>
          </a:p>
          <a:p>
            <a:endParaRPr lang="en-US" dirty="0" smtClean="0"/>
          </a:p>
          <a:p>
            <a:endParaRPr lang="en-US" dirty="0"/>
          </a:p>
          <a:p>
            <a:endParaRPr lang="en-US" dirty="0"/>
          </a:p>
        </p:txBody>
      </p:sp>
      <p:sp>
        <p:nvSpPr>
          <p:cNvPr id="3" name="Title 2"/>
          <p:cNvSpPr>
            <a:spLocks noGrp="1"/>
          </p:cNvSpPr>
          <p:nvPr>
            <p:ph type="title"/>
          </p:nvPr>
        </p:nvSpPr>
        <p:spPr>
          <a:xfrm>
            <a:off x="6477000" y="2971800"/>
            <a:ext cx="2133600" cy="3124200"/>
          </a:xfrm>
        </p:spPr>
        <p:txBody>
          <a:bodyPr/>
          <a:lstStyle/>
          <a:p>
            <a:r>
              <a:rPr lang="en-US" dirty="0" smtClean="0"/>
              <a:t>Business</a:t>
            </a:r>
            <a:br>
              <a:rPr lang="en-US" dirty="0" smtClean="0"/>
            </a:br>
            <a:r>
              <a:rPr lang="en-US" dirty="0" smtClean="0"/>
              <a:t>Agenda </a:t>
            </a:r>
            <a:br>
              <a:rPr lang="en-US" dirty="0" smtClean="0"/>
            </a:br>
            <a:r>
              <a:rPr lang="en-US" dirty="0" smtClean="0"/>
              <a:t>Identification</a:t>
            </a:r>
            <a:endParaRPr lang="en-US" dirty="0"/>
          </a:p>
        </p:txBody>
      </p:sp>
      <p:pic>
        <p:nvPicPr>
          <p:cNvPr id="1026" name="Picture 2" descr="C:\Users\k0002981\AppData\Local\Microsoft\Windows\Temporary Internet Files\Content.IE5\X1JIB9OY\MP9003826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990600"/>
            <a:ext cx="3200400" cy="250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062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352800" cy="3886200"/>
          </a:xfrm>
        </p:spPr>
        <p:txBody>
          <a:bodyPr>
            <a:noAutofit/>
          </a:bodyPr>
          <a:lstStyle/>
          <a:p>
            <a:r>
              <a:rPr lang="en-US" sz="4000" dirty="0" smtClean="0"/>
              <a:t>How do Career Pathway Strategies Fit?</a:t>
            </a:r>
            <a:br>
              <a:rPr lang="en-US" sz="4000" dirty="0" smtClean="0"/>
            </a:br>
            <a:r>
              <a:rPr lang="en-US" sz="4000" dirty="0" smtClean="0"/>
              <a:t>Why are Pathways Important?</a:t>
            </a:r>
            <a:endParaRPr lang="en-US" sz="4000" dirty="0"/>
          </a:p>
        </p:txBody>
      </p:sp>
      <p:sp>
        <p:nvSpPr>
          <p:cNvPr id="3" name="Text Placeholder 2"/>
          <p:cNvSpPr>
            <a:spLocks noGrp="1"/>
          </p:cNvSpPr>
          <p:nvPr>
            <p:ph type="body" sz="quarter" idx="13"/>
          </p:nvPr>
        </p:nvSpPr>
        <p:spPr>
          <a:xfrm>
            <a:off x="381000" y="4419600"/>
            <a:ext cx="3200645" cy="1459767"/>
          </a:xfrm>
        </p:spPr>
        <p:txBody>
          <a:bodyPr>
            <a:normAutofit/>
          </a:bodyPr>
          <a:lstStyle/>
          <a:p>
            <a:r>
              <a:rPr lang="en-US" sz="1800" dirty="0" smtClean="0"/>
              <a:t>You are the experts!</a:t>
            </a:r>
          </a:p>
          <a:p>
            <a:pPr marL="285750" indent="-285750">
              <a:buFont typeface="Arial" panose="020B0604020202020204" pitchFamily="34" charset="0"/>
              <a:buChar char="•"/>
            </a:pPr>
            <a:r>
              <a:rPr lang="en-US" sz="1800" dirty="0" smtClean="0"/>
              <a:t>Career Pathways</a:t>
            </a:r>
          </a:p>
          <a:p>
            <a:pPr marL="285750" indent="-285750">
              <a:buFont typeface="Arial" panose="020B0604020202020204" pitchFamily="34" charset="0"/>
              <a:buChar char="•"/>
            </a:pPr>
            <a:r>
              <a:rPr lang="en-US" sz="1800" dirty="0" smtClean="0"/>
              <a:t>Sector Models</a:t>
            </a:r>
          </a:p>
          <a:p>
            <a:pPr marL="285750" indent="-285750">
              <a:buFont typeface="Arial" panose="020B0604020202020204" pitchFamily="34" charset="0"/>
              <a:buChar char="•"/>
            </a:pPr>
            <a:r>
              <a:rPr lang="en-US" sz="1800" dirty="0" smtClean="0"/>
              <a:t>Use of Data</a:t>
            </a:r>
            <a:endParaRPr lang="en-US" sz="1800" dirty="0"/>
          </a:p>
        </p:txBody>
      </p:sp>
    </p:spTree>
    <p:extLst>
      <p:ext uri="{BB962C8B-B14F-4D97-AF65-F5344CB8AC3E}">
        <p14:creationId xmlns:p14="http://schemas.microsoft.com/office/powerpoint/2010/main" val="881727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752600"/>
            <a:ext cx="1981200" cy="2362200"/>
          </a:xfrm>
        </p:spPr>
        <p:txBody>
          <a:bodyPr>
            <a:normAutofit/>
          </a:bodyPr>
          <a:lstStyle/>
          <a:p>
            <a:r>
              <a:rPr lang="en-US" sz="2800" dirty="0" smtClean="0"/>
              <a:t>How Do </a:t>
            </a:r>
            <a:br>
              <a:rPr lang="en-US" sz="2800" dirty="0" smtClean="0"/>
            </a:br>
            <a:r>
              <a:rPr lang="en-US" sz="2800" dirty="0" smtClean="0"/>
              <a:t>Career Pathway Strategies Fit</a:t>
            </a:r>
            <a:endParaRPr lang="en-US" sz="2800" dirty="0"/>
          </a:p>
        </p:txBody>
      </p:sp>
      <p:sp>
        <p:nvSpPr>
          <p:cNvPr id="3" name="Content Placeholder 2"/>
          <p:cNvSpPr>
            <a:spLocks noGrp="1"/>
          </p:cNvSpPr>
          <p:nvPr>
            <p:ph idx="1"/>
          </p:nvPr>
        </p:nvSpPr>
        <p:spPr>
          <a:xfrm>
            <a:off x="228600" y="533400"/>
            <a:ext cx="6248400" cy="5943600"/>
          </a:xfrm>
        </p:spPr>
        <p:txBody>
          <a:bodyPr anchor="t" anchorCtr="0">
            <a:noAutofit/>
          </a:bodyPr>
          <a:lstStyle/>
          <a:p>
            <a:r>
              <a:rPr lang="en-US" sz="2000" dirty="0" smtClean="0"/>
              <a:t>Career Pathways are one type of sector strategy that builds programs and ladders to better jobs</a:t>
            </a:r>
          </a:p>
          <a:p>
            <a:endParaRPr lang="en-US" sz="2000" dirty="0"/>
          </a:p>
          <a:p>
            <a:r>
              <a:rPr lang="en-US" sz="2000" dirty="0" smtClean="0"/>
              <a:t>Provides on-ramps and off-ramps.  No loss points. Focuses on credential attainment at each step along the pathway</a:t>
            </a:r>
          </a:p>
          <a:p>
            <a:endParaRPr lang="en-US" sz="2000" dirty="0"/>
          </a:p>
          <a:p>
            <a:r>
              <a:rPr lang="en-US" sz="2000" b="1" dirty="0" smtClean="0"/>
              <a:t>“A series of connected education and training programs and support services that enable individuals to get jobs in specific industries, and to advance over time to successively higher levels of education and work in that industry.  Each step on a career pathway is designed to prepare the participant for the next level of work and education.” (Workforce Strategy Center)</a:t>
            </a:r>
          </a:p>
          <a:p>
            <a:endParaRPr lang="en-US" sz="2000" dirty="0"/>
          </a:p>
          <a:p>
            <a:r>
              <a:rPr lang="en-US" sz="2000" dirty="0" smtClean="0"/>
              <a:t>Includes creating an educational and support system that is aligned with career steps in a particular industry</a:t>
            </a:r>
          </a:p>
          <a:p>
            <a:endParaRPr lang="en-US" sz="1800" dirty="0"/>
          </a:p>
          <a:p>
            <a:endParaRPr lang="en-US" sz="1800" dirty="0" smtClean="0"/>
          </a:p>
          <a:p>
            <a:endParaRPr lang="en-US" sz="1800" dirty="0"/>
          </a:p>
        </p:txBody>
      </p:sp>
    </p:spTree>
    <p:extLst>
      <p:ext uri="{BB962C8B-B14F-4D97-AF65-F5344CB8AC3E}">
        <p14:creationId xmlns:p14="http://schemas.microsoft.com/office/powerpoint/2010/main" val="1035603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1752600"/>
            <a:ext cx="1905000" cy="1874837"/>
          </a:xfrm>
        </p:spPr>
        <p:txBody>
          <a:bodyPr>
            <a:normAutofit/>
          </a:bodyPr>
          <a:lstStyle/>
          <a:p>
            <a:r>
              <a:rPr lang="en-US" sz="2800" dirty="0" smtClean="0"/>
              <a:t>Why are Pathways Important?</a:t>
            </a:r>
            <a:endParaRPr lang="en-US" sz="2800" dirty="0"/>
          </a:p>
        </p:txBody>
      </p:sp>
      <p:sp>
        <p:nvSpPr>
          <p:cNvPr id="3" name="Content Placeholder 2"/>
          <p:cNvSpPr>
            <a:spLocks noGrp="1"/>
          </p:cNvSpPr>
          <p:nvPr>
            <p:ph idx="1"/>
          </p:nvPr>
        </p:nvSpPr>
        <p:spPr>
          <a:xfrm>
            <a:off x="228600" y="457200"/>
            <a:ext cx="6248400" cy="6096000"/>
          </a:xfrm>
        </p:spPr>
        <p:txBody>
          <a:bodyPr anchor="t" anchorCtr="0">
            <a:normAutofit/>
          </a:bodyPr>
          <a:lstStyle/>
          <a:p>
            <a:r>
              <a:rPr lang="en-US" sz="2000" dirty="0" smtClean="0"/>
              <a:t>Understanding of job opportunities, foundational skills, and middle skills needed in the regional labor market</a:t>
            </a:r>
          </a:p>
          <a:p>
            <a:pPr lvl="1"/>
            <a:r>
              <a:rPr lang="en-US" sz="2000" dirty="0" smtClean="0"/>
              <a:t>What good jobs are available in the region?</a:t>
            </a:r>
          </a:p>
          <a:p>
            <a:pPr lvl="1"/>
            <a:r>
              <a:rPr lang="en-US" sz="2000" dirty="0" smtClean="0"/>
              <a:t>What skills/credentials do people need for these jobs?</a:t>
            </a:r>
          </a:p>
          <a:p>
            <a:pPr lvl="1"/>
            <a:r>
              <a:rPr lang="en-US" sz="2000" dirty="0" smtClean="0"/>
              <a:t>Supports industry knowledge, business relationships, and ongoing discussions with businesses about their workforce needs and challenges --- critical to program enhancements and development of new programs</a:t>
            </a:r>
          </a:p>
          <a:p>
            <a:pPr lvl="1"/>
            <a:endParaRPr lang="en-US" sz="2000" dirty="0" smtClean="0"/>
          </a:p>
          <a:p>
            <a:r>
              <a:rPr lang="en-US" sz="2000" dirty="0" smtClean="0"/>
              <a:t>Understanding of regional worker populations</a:t>
            </a:r>
          </a:p>
          <a:p>
            <a:pPr lvl="1"/>
            <a:r>
              <a:rPr lang="en-US" sz="2000" dirty="0" smtClean="0"/>
              <a:t>Who are the customer/student audiences these pathways/programs designed to serve?</a:t>
            </a:r>
          </a:p>
          <a:p>
            <a:pPr lvl="1"/>
            <a:r>
              <a:rPr lang="en-US" sz="2000" dirty="0" smtClean="0"/>
              <a:t>What skill and educational levels do they have?</a:t>
            </a:r>
          </a:p>
          <a:p>
            <a:pPr lvl="1"/>
            <a:r>
              <a:rPr lang="en-US" sz="2000" dirty="0" smtClean="0"/>
              <a:t>What remediation needs do they have?</a:t>
            </a:r>
          </a:p>
          <a:p>
            <a:pPr lvl="1"/>
            <a:r>
              <a:rPr lang="en-US" sz="2000" dirty="0" smtClean="0"/>
              <a:t>What barriers are preventing them from succeeding?</a:t>
            </a:r>
          </a:p>
          <a:p>
            <a:pPr lvl="1"/>
            <a:r>
              <a:rPr lang="en-US" sz="2000" dirty="0" smtClean="0"/>
              <a:t>What challenges do they face in the classroom, the program and the labor market?</a:t>
            </a:r>
            <a:endParaRPr lang="en-US" sz="2000" dirty="0"/>
          </a:p>
          <a:p>
            <a:endParaRPr lang="en-US" dirty="0"/>
          </a:p>
        </p:txBody>
      </p:sp>
    </p:spTree>
    <p:extLst>
      <p:ext uri="{BB962C8B-B14F-4D97-AF65-F5344CB8AC3E}">
        <p14:creationId xmlns:p14="http://schemas.microsoft.com/office/powerpoint/2010/main" val="3708788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676400"/>
            <a:ext cx="2514600" cy="1874837"/>
          </a:xfrm>
        </p:spPr>
        <p:txBody>
          <a:bodyPr>
            <a:normAutofit/>
          </a:bodyPr>
          <a:lstStyle/>
          <a:p>
            <a:r>
              <a:rPr lang="en-US" sz="3600" dirty="0" smtClean="0"/>
              <a:t>Sector Work</a:t>
            </a:r>
            <a:endParaRPr lang="en-US" sz="3600" dirty="0"/>
          </a:p>
        </p:txBody>
      </p:sp>
      <p:sp>
        <p:nvSpPr>
          <p:cNvPr id="3" name="Content Placeholder 2"/>
          <p:cNvSpPr>
            <a:spLocks noGrp="1"/>
          </p:cNvSpPr>
          <p:nvPr>
            <p:ph idx="1"/>
          </p:nvPr>
        </p:nvSpPr>
        <p:spPr>
          <a:xfrm>
            <a:off x="304800" y="609600"/>
            <a:ext cx="5791200" cy="5791200"/>
          </a:xfrm>
        </p:spPr>
        <p:txBody>
          <a:bodyPr anchor="t" anchorCtr="0">
            <a:noAutofit/>
          </a:bodyPr>
          <a:lstStyle/>
          <a:p>
            <a:r>
              <a:rPr lang="en-US" sz="2400" dirty="0" smtClean="0"/>
              <a:t>Develop career pathway maps for occupational ladders/lattices and education ladders/lattices</a:t>
            </a:r>
          </a:p>
          <a:p>
            <a:r>
              <a:rPr lang="en-US" sz="2400" dirty="0" smtClean="0"/>
              <a:t>Sounding board for education and training product and program development</a:t>
            </a:r>
          </a:p>
          <a:p>
            <a:r>
              <a:rPr lang="en-US" sz="2400" dirty="0" smtClean="0"/>
              <a:t>Share perspectives on industry trends, occupational growth, recruiting needs, pipeline challenges</a:t>
            </a:r>
          </a:p>
          <a:p>
            <a:r>
              <a:rPr lang="en-US" sz="2400" dirty="0" smtClean="0"/>
              <a:t>Employer leadership; demand-driven</a:t>
            </a:r>
          </a:p>
          <a:p>
            <a:r>
              <a:rPr lang="en-US" sz="2400" dirty="0" smtClean="0"/>
              <a:t>Collaboration among many partners (businesses, workforce investment boards, chambers, educational institutions, labor, service providers and philanthropic funders)</a:t>
            </a:r>
            <a:endParaRPr lang="en-US" sz="2400" dirty="0"/>
          </a:p>
        </p:txBody>
      </p:sp>
      <p:sp>
        <p:nvSpPr>
          <p:cNvPr id="4" name="Text Placeholder 3"/>
          <p:cNvSpPr>
            <a:spLocks noGrp="1"/>
          </p:cNvSpPr>
          <p:nvPr>
            <p:ph type="body" sz="half" idx="2"/>
          </p:nvPr>
        </p:nvSpPr>
        <p:spPr>
          <a:xfrm>
            <a:off x="6324600" y="3505200"/>
            <a:ext cx="2209800" cy="1629228"/>
          </a:xfrm>
        </p:spPr>
        <p:txBody>
          <a:bodyPr>
            <a:normAutofit/>
          </a:bodyPr>
          <a:lstStyle/>
          <a:p>
            <a:r>
              <a:rPr lang="en-US" sz="2800" dirty="0" smtClean="0"/>
              <a:t>Strategies</a:t>
            </a:r>
            <a:endParaRPr lang="en-US" sz="2800" dirty="0"/>
          </a:p>
        </p:txBody>
      </p:sp>
    </p:spTree>
    <p:extLst>
      <p:ext uri="{BB962C8B-B14F-4D97-AF65-F5344CB8AC3E}">
        <p14:creationId xmlns:p14="http://schemas.microsoft.com/office/powerpoint/2010/main" val="1842965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04800" y="457200"/>
            <a:ext cx="83820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t>Career Pathways Process</a:t>
            </a:r>
            <a:br>
              <a:rPr kumimoji="0" lang="en-US" altLang="en-US" sz="36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rPr>
            </a:br>
            <a:endParaRPr kumimoji="0" lang="en-US" altLang="en-US" sz="3600" b="1" i="0" u="none" strike="noStrike" kern="1200" cap="none" spc="0" normalizeH="0" baseline="0" noProof="0" dirty="0" smtClean="0">
              <a:ln>
                <a:noFill/>
              </a:ln>
              <a:gradFill>
                <a:gsLst>
                  <a:gs pos="0">
                    <a:schemeClr val="tx1">
                      <a:lumMod val="50000"/>
                    </a:schemeClr>
                  </a:gs>
                  <a:gs pos="61000">
                    <a:schemeClr val="tx1"/>
                  </a:gs>
                </a:gsLst>
                <a:lin ang="5400000" scaled="0"/>
              </a:gradFill>
              <a:effectLst/>
              <a:uLnTx/>
              <a:uFillTx/>
              <a:latin typeface="+mj-lt"/>
              <a:ea typeface="+mj-ea"/>
              <a:cs typeface="+mj-cs"/>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95400"/>
            <a:ext cx="579596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974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penInstituteHandouts_Page_1.jpg"/>
          <p:cNvPicPr>
            <a:picLocks noChangeAspect="1"/>
          </p:cNvPicPr>
          <p:nvPr/>
        </p:nvPicPr>
        <p:blipFill>
          <a:blip r:embed="rId2" cstate="print"/>
          <a:stretch>
            <a:fillRect/>
          </a:stretch>
        </p:blipFill>
        <p:spPr>
          <a:xfrm>
            <a:off x="1391" y="0"/>
            <a:ext cx="9141217" cy="6858000"/>
          </a:xfrm>
          <a:prstGeom prst="rect">
            <a:avLst/>
          </a:prstGeom>
        </p:spPr>
      </p:pic>
    </p:spTree>
    <p:extLst>
      <p:ext uri="{BB962C8B-B14F-4D97-AF65-F5344CB8AC3E}">
        <p14:creationId xmlns:p14="http://schemas.microsoft.com/office/powerpoint/2010/main" val="344897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17880" y="685800"/>
            <a:ext cx="7315200" cy="1143000"/>
          </a:xfrm>
        </p:spPr>
        <p:txBody>
          <a:bodyPr rtlCol="0">
            <a:normAutofit fontScale="90000"/>
          </a:bodyPr>
          <a:lstStyle/>
          <a:p>
            <a:pPr algn="ctr" eaLnBrk="1" fontAlgn="auto" hangingPunct="1">
              <a:spcAft>
                <a:spcPts val="0"/>
              </a:spcAft>
              <a:defRPr/>
            </a:pPr>
            <a:r>
              <a:rPr lang="en-US" sz="4000" b="1" dirty="0" smtClean="0">
                <a:cs typeface="Calibri" pitchFamily="34" charset="0"/>
                <a:hlinkClick r:id="rId2"/>
              </a:rPr>
              <a:t>Kirkwood Community College </a:t>
            </a:r>
            <a:r>
              <a:rPr lang="en-US" sz="4000" b="1" dirty="0" smtClean="0">
                <a:cs typeface="Calibri" pitchFamily="34" charset="0"/>
              </a:rPr>
              <a:t/>
            </a:r>
            <a:br>
              <a:rPr lang="en-US" sz="4000" b="1" dirty="0" smtClean="0">
                <a:cs typeface="Calibri" pitchFamily="34" charset="0"/>
              </a:rPr>
            </a:br>
            <a:r>
              <a:rPr lang="en-US" sz="2200" b="1" dirty="0" smtClean="0">
                <a:cs typeface="Calibri" pitchFamily="34" charset="0"/>
              </a:rPr>
              <a:t/>
            </a:r>
            <a:br>
              <a:rPr lang="en-US" sz="2200" b="1" dirty="0" smtClean="0">
                <a:cs typeface="Calibri" pitchFamily="34" charset="0"/>
              </a:rPr>
            </a:br>
            <a:r>
              <a:rPr lang="en-US" sz="2000" dirty="0" smtClean="0">
                <a:cs typeface="Calibri" pitchFamily="34" charset="0"/>
              </a:rPr>
              <a:t>“Aligning the activities of the college with the goals and needs of </a:t>
            </a:r>
            <a:br>
              <a:rPr lang="en-US" sz="2000" dirty="0" smtClean="0">
                <a:cs typeface="Calibri" pitchFamily="34" charset="0"/>
              </a:rPr>
            </a:br>
            <a:r>
              <a:rPr lang="en-US" sz="2000" dirty="0" smtClean="0">
                <a:cs typeface="Calibri" pitchFamily="34" charset="0"/>
              </a:rPr>
              <a:t>the community  enhances the impact of the college’s services”</a:t>
            </a:r>
            <a:endParaRPr lang="en-US" sz="3200" dirty="0" smtClean="0">
              <a:cs typeface="Calibri" pitchFamily="34" charset="0"/>
            </a:endParaRPr>
          </a:p>
        </p:txBody>
      </p:sp>
      <p:pic>
        <p:nvPicPr>
          <p:cNvPr id="6147" name="Picture 4" descr="H:\Faculty\KAT\photos\Dee\aerial view.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57400"/>
            <a:ext cx="7391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019800"/>
            <a:ext cx="9144000" cy="369888"/>
          </a:xfrm>
          <a:prstGeom prst="rect">
            <a:avLst/>
          </a:prstGeom>
          <a:noFill/>
        </p:spPr>
        <p:txBody>
          <a:bodyPr>
            <a:spAutoFit/>
          </a:bodyPr>
          <a:lstStyle/>
          <a:p>
            <a:pPr algn="ctr">
              <a:defRPr/>
            </a:pPr>
            <a:r>
              <a:rPr lang="en-US" sz="1800" dirty="0">
                <a:latin typeface="+mn-lt"/>
              </a:rPr>
              <a:t>800 acres</a:t>
            </a:r>
          </a:p>
        </p:txBody>
      </p:sp>
    </p:spTree>
    <p:extLst>
      <p:ext uri="{BB962C8B-B14F-4D97-AF65-F5344CB8AC3E}">
        <p14:creationId xmlns:p14="http://schemas.microsoft.com/office/powerpoint/2010/main" val="846536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penInstituteHandouts_Page_2.jpg"/>
          <p:cNvPicPr>
            <a:picLocks noChangeAspect="1"/>
          </p:cNvPicPr>
          <p:nvPr/>
        </p:nvPicPr>
        <p:blipFill>
          <a:blip r:embed="rId2" cstate="print"/>
          <a:stretch>
            <a:fillRect/>
          </a:stretch>
        </p:blipFill>
        <p:spPr>
          <a:xfrm>
            <a:off x="1391" y="0"/>
            <a:ext cx="9141217" cy="6858000"/>
          </a:xfrm>
          <a:prstGeom prst="rect">
            <a:avLst/>
          </a:prstGeom>
        </p:spPr>
      </p:pic>
    </p:spTree>
    <p:extLst>
      <p:ext uri="{BB962C8B-B14F-4D97-AF65-F5344CB8AC3E}">
        <p14:creationId xmlns:p14="http://schemas.microsoft.com/office/powerpoint/2010/main" val="3448974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609600"/>
            <a:ext cx="8229600" cy="1066800"/>
          </a:xfrm>
        </p:spPr>
        <p:txBody>
          <a:bodyPr/>
          <a:lstStyle/>
          <a:p>
            <a:pPr algn="ctr"/>
            <a:r>
              <a:rPr lang="en-US" altLang="en-US" sz="3200" b="1" dirty="0" smtClean="0"/>
              <a:t>Region 10 Advanced Manufacturing</a:t>
            </a:r>
            <a:br>
              <a:rPr lang="en-US" altLang="en-US" sz="3200" b="1" dirty="0" smtClean="0"/>
            </a:br>
            <a:r>
              <a:rPr lang="en-US" altLang="en-US" sz="2400" b="1" dirty="0" smtClean="0"/>
              <a:t>Career Pathways Map</a:t>
            </a:r>
          </a:p>
        </p:txBody>
      </p:sp>
      <p:graphicFrame>
        <p:nvGraphicFramePr>
          <p:cNvPr id="7" name="Table 6"/>
          <p:cNvGraphicFramePr>
            <a:graphicFrameLocks noGrp="1"/>
          </p:cNvGraphicFramePr>
          <p:nvPr/>
        </p:nvGraphicFramePr>
        <p:xfrm>
          <a:off x="990600" y="1752600"/>
          <a:ext cx="7086600" cy="4481513"/>
        </p:xfrm>
        <a:graphic>
          <a:graphicData uri="http://schemas.openxmlformats.org/drawingml/2006/table">
            <a:tbl>
              <a:tblPr/>
              <a:tblGrid>
                <a:gridCol w="2596468"/>
                <a:gridCol w="195223"/>
                <a:gridCol w="1512980"/>
                <a:gridCol w="683281"/>
                <a:gridCol w="1171338"/>
                <a:gridCol w="244029"/>
                <a:gridCol w="683281"/>
              </a:tblGrid>
              <a:tr h="165982">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dirty="0">
                          <a:latin typeface="Calibri"/>
                          <a:ea typeface="Calibri"/>
                          <a:cs typeface="Times New Roman"/>
                        </a:rPr>
                        <a:t>($29 - $48/hr)*</a:t>
                      </a: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r>
              <a:tr h="497946">
                <a:tc>
                  <a:txBody>
                    <a:bodyPr/>
                    <a:lstStyle/>
                    <a:p>
                      <a:pPr marL="0" marR="0" algn="ctr">
                        <a:spcBef>
                          <a:spcPts val="0"/>
                        </a:spcBef>
                        <a:spcAft>
                          <a:spcPts val="0"/>
                        </a:spcAft>
                      </a:pPr>
                      <a:r>
                        <a:rPr lang="en-US" sz="800" dirty="0">
                          <a:solidFill>
                            <a:srgbClr val="FFFFFF"/>
                          </a:solidFill>
                          <a:latin typeface="Calibri"/>
                          <a:ea typeface="Calibri"/>
                          <a:cs typeface="Times New Roman"/>
                        </a:rPr>
                        <a:t>Business and Industry Experience, </a:t>
                      </a:r>
                      <a:endParaRPr lang="en-US" sz="800" dirty="0">
                        <a:latin typeface="Calibri"/>
                        <a:ea typeface="Calibri"/>
                        <a:cs typeface="Times New Roman"/>
                      </a:endParaRPr>
                    </a:p>
                    <a:p>
                      <a:pPr marL="0" marR="0" algn="ctr">
                        <a:spcBef>
                          <a:spcPts val="0"/>
                        </a:spcBef>
                        <a:spcAft>
                          <a:spcPts val="0"/>
                        </a:spcAft>
                      </a:pPr>
                      <a:r>
                        <a:rPr lang="en-US" sz="800" dirty="0">
                          <a:solidFill>
                            <a:srgbClr val="FFFFFF"/>
                          </a:solidFill>
                          <a:latin typeface="Calibri"/>
                          <a:ea typeface="Calibri"/>
                          <a:cs typeface="Times New Roman"/>
                        </a:rPr>
                        <a:t>Proven Leadership Skills</a:t>
                      </a:r>
                      <a:endParaRPr lang="en-US" sz="800" dirty="0">
                        <a:latin typeface="Calibri"/>
                        <a:ea typeface="Calibri"/>
                        <a:cs typeface="Times New Roman"/>
                      </a:endParaRPr>
                    </a:p>
                  </a:txBody>
                  <a:tcPr marL="50380" marR="50380" marT="0" marB="0">
                    <a:lnL>
                      <a:noFill/>
                    </a:lnL>
                    <a:lnR>
                      <a:noFill/>
                    </a:lnR>
                    <a:lnT>
                      <a:noFill/>
                    </a:lnT>
                    <a:lnB>
                      <a:noFill/>
                    </a:lnB>
                    <a:solidFill>
                      <a:srgbClr val="FF0000"/>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u="sng" dirty="0">
                          <a:solidFill>
                            <a:schemeClr val="tx1"/>
                          </a:solidFill>
                          <a:latin typeface="Calibri"/>
                          <a:ea typeface="Calibri"/>
                          <a:cs typeface="Times New Roman"/>
                          <a:hlinkClick r:id="rId2"/>
                        </a:rPr>
                        <a:t>Executive, Senior Leadership</a:t>
                      </a:r>
                      <a:endParaRPr lang="en-US" sz="800" b="1" dirty="0">
                        <a:solidFill>
                          <a:schemeClr val="tx1"/>
                        </a:solidFill>
                        <a:latin typeface="Calibri"/>
                        <a:ea typeface="Calibri"/>
                        <a:cs typeface="Times New Roman"/>
                      </a:endParaRPr>
                    </a:p>
                  </a:txBody>
                  <a:tcPr marL="50380" marR="50380" marT="0" marB="0">
                    <a:lnL>
                      <a:noFill/>
                    </a:lnL>
                    <a:lnR>
                      <a:noFill/>
                    </a:lnR>
                    <a:lnT>
                      <a:noFill/>
                    </a:lnT>
                    <a:lnB>
                      <a:noFill/>
                    </a:lnB>
                    <a:solidFill>
                      <a:srgbClr val="FF5050"/>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dirty="0">
                          <a:solidFill>
                            <a:srgbClr val="FFFFFF"/>
                          </a:solidFill>
                          <a:latin typeface="Calibri"/>
                          <a:ea typeface="Calibri"/>
                          <a:cs typeface="Times New Roman"/>
                        </a:rPr>
                        <a:t>4-year Degree, Demonstrated Industry Exp.</a:t>
                      </a:r>
                      <a:endParaRPr lang="en-US" sz="800" b="1" dirty="0">
                        <a:latin typeface="Calibri"/>
                        <a:ea typeface="Calibri"/>
                        <a:cs typeface="Times New Roman"/>
                      </a:endParaRPr>
                    </a:p>
                  </a:txBody>
                  <a:tcPr marL="50380" marR="50380" marT="0" marB="0">
                    <a:lnL>
                      <a:noFill/>
                    </a:lnL>
                    <a:lnR>
                      <a:noFill/>
                    </a:lnR>
                    <a:lnT>
                      <a:noFill/>
                    </a:lnT>
                    <a:lnB>
                      <a:noFill/>
                    </a:lnB>
                    <a:solidFill>
                      <a:srgbClr val="FF7C80"/>
                    </a:solidFill>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p>
                      <a:pPr marL="0" marR="0" algn="ctr">
                        <a:spcBef>
                          <a:spcPts val="0"/>
                        </a:spcBef>
                        <a:spcAft>
                          <a:spcPts val="0"/>
                        </a:spcAft>
                      </a:pPr>
                      <a:r>
                        <a:rPr lang="en-US" sz="800" dirty="0">
                          <a:solidFill>
                            <a:schemeClr val="bg1"/>
                          </a:solidFill>
                          <a:latin typeface="Calibri"/>
                          <a:ea typeface="Calibri"/>
                          <a:cs typeface="Times New Roman"/>
                        </a:rPr>
                        <a:t>Zone 6</a:t>
                      </a:r>
                    </a:p>
                  </a:txBody>
                  <a:tcPr marL="50380" marR="50380" marT="0" marB="0">
                    <a:lnL>
                      <a:noFill/>
                    </a:lnL>
                    <a:lnR>
                      <a:noFill/>
                    </a:lnR>
                    <a:lnT>
                      <a:noFill/>
                    </a:lnT>
                    <a:lnB>
                      <a:noFill/>
                    </a:lnB>
                    <a:solidFill>
                      <a:srgbClr val="244061"/>
                    </a:solidFill>
                  </a:tcPr>
                </a:tc>
              </a:tr>
              <a:tr h="165982">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dirty="0">
                          <a:latin typeface="Calibri"/>
                          <a:ea typeface="Calibri"/>
                          <a:cs typeface="Times New Roman"/>
                        </a:rPr>
                        <a:t>($22 - $38/hr)*</a:t>
                      </a: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r>
              <a:tr h="497946">
                <a:tc>
                  <a:txBody>
                    <a:bodyPr/>
                    <a:lstStyle/>
                    <a:p>
                      <a:pPr marL="0" marR="0" algn="ctr">
                        <a:spcBef>
                          <a:spcPts val="0"/>
                        </a:spcBef>
                        <a:spcAft>
                          <a:spcPts val="0"/>
                        </a:spcAft>
                      </a:pPr>
                      <a:r>
                        <a:rPr lang="en-US" sz="800" dirty="0">
                          <a:solidFill>
                            <a:srgbClr val="FFFFFF"/>
                          </a:solidFill>
                          <a:latin typeface="Calibri"/>
                          <a:ea typeface="Calibri"/>
                          <a:cs typeface="Times New Roman"/>
                        </a:rPr>
                        <a:t>Experience with Contracts, Advanced PC Skills, Mechanical Desktop, ProE, Leadership Skills, Strategic Thinking, Organizational Planning</a:t>
                      </a:r>
                      <a:endParaRPr lang="en-US" sz="800" dirty="0">
                        <a:latin typeface="Calibri"/>
                        <a:ea typeface="Calibri"/>
                        <a:cs typeface="Times New Roman"/>
                      </a:endParaRPr>
                    </a:p>
                  </a:txBody>
                  <a:tcPr marL="50380" marR="50380" marT="0" marB="0">
                    <a:lnL>
                      <a:noFill/>
                    </a:lnL>
                    <a:lnR>
                      <a:noFill/>
                    </a:lnR>
                    <a:lnT>
                      <a:noFill/>
                    </a:lnT>
                    <a:lnB>
                      <a:noFill/>
                    </a:lnB>
                    <a:solidFill>
                      <a:srgbClr val="984806"/>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u="sng" dirty="0">
                          <a:solidFill>
                            <a:srgbClr val="FFFFFF"/>
                          </a:solidFill>
                          <a:latin typeface="Calibri"/>
                          <a:ea typeface="Calibri"/>
                          <a:cs typeface="Times New Roman"/>
                          <a:hlinkClick r:id="rId3"/>
                        </a:rPr>
                        <a:t>Manager</a:t>
                      </a:r>
                      <a:r>
                        <a:rPr lang="en-US" sz="800" b="1" dirty="0">
                          <a:solidFill>
                            <a:srgbClr val="FFFFFF"/>
                          </a:solidFill>
                          <a:latin typeface="Calibri"/>
                          <a:ea typeface="Calibri"/>
                          <a:cs typeface="Times New Roman"/>
                        </a:rPr>
                        <a:t>, </a:t>
                      </a:r>
                      <a:r>
                        <a:rPr lang="en-US" sz="800" b="1" u="sng" dirty="0">
                          <a:solidFill>
                            <a:schemeClr val="bg1"/>
                          </a:solidFill>
                          <a:latin typeface="Calibri"/>
                          <a:ea typeface="Calibri"/>
                          <a:cs typeface="Times New Roman"/>
                          <a:hlinkClick r:id="rId4"/>
                        </a:rPr>
                        <a:t>Engineer</a:t>
                      </a:r>
                      <a:endParaRPr lang="en-US" sz="800" b="1" dirty="0">
                        <a:solidFill>
                          <a:schemeClr val="bg1"/>
                        </a:solidFill>
                        <a:latin typeface="Calibri"/>
                        <a:ea typeface="Calibri"/>
                        <a:cs typeface="Times New Roman"/>
                      </a:endParaRPr>
                    </a:p>
                  </a:txBody>
                  <a:tcPr marL="50380" marR="50380" marT="0" marB="0">
                    <a:lnL>
                      <a:noFill/>
                    </a:lnL>
                    <a:lnR>
                      <a:noFill/>
                    </a:lnR>
                    <a:lnT>
                      <a:noFill/>
                    </a:lnT>
                    <a:lnB>
                      <a:noFill/>
                    </a:lnB>
                    <a:solidFill>
                      <a:srgbClr val="E36C0A"/>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dirty="0">
                          <a:solidFill>
                            <a:srgbClr val="FFFFFF"/>
                          </a:solidFill>
                          <a:latin typeface="Calibri"/>
                          <a:ea typeface="Calibri"/>
                          <a:cs typeface="Times New Roman"/>
                        </a:rPr>
                        <a:t>4-year Degree + Experience + Certifications</a:t>
                      </a:r>
                      <a:endParaRPr lang="en-US" sz="800" b="1" dirty="0">
                        <a:latin typeface="Calibri"/>
                        <a:ea typeface="Calibri"/>
                        <a:cs typeface="Times New Roman"/>
                      </a:endParaRPr>
                    </a:p>
                  </a:txBody>
                  <a:tcPr marL="50380" marR="50380" marT="0" marB="0">
                    <a:lnL>
                      <a:noFill/>
                    </a:lnL>
                    <a:lnR>
                      <a:noFill/>
                    </a:lnR>
                    <a:lnT>
                      <a:noFill/>
                    </a:lnT>
                    <a:lnB>
                      <a:noFill/>
                    </a:lnB>
                    <a:solidFill>
                      <a:srgbClr val="FABF8F"/>
                    </a:solidFill>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p>
                      <a:pPr marL="0" marR="0" algn="ctr">
                        <a:spcBef>
                          <a:spcPts val="0"/>
                        </a:spcBef>
                        <a:spcAft>
                          <a:spcPts val="0"/>
                        </a:spcAft>
                      </a:pPr>
                      <a:r>
                        <a:rPr lang="en-US" sz="800" dirty="0">
                          <a:solidFill>
                            <a:schemeClr val="bg1"/>
                          </a:solidFill>
                          <a:latin typeface="Calibri"/>
                          <a:ea typeface="Calibri"/>
                          <a:cs typeface="Times New Roman"/>
                        </a:rPr>
                        <a:t>Zone 5</a:t>
                      </a:r>
                    </a:p>
                  </a:txBody>
                  <a:tcPr marL="50380" marR="50380" marT="0" marB="0">
                    <a:lnL>
                      <a:noFill/>
                    </a:lnL>
                    <a:lnR>
                      <a:noFill/>
                    </a:lnR>
                    <a:lnT>
                      <a:noFill/>
                    </a:lnT>
                    <a:lnB>
                      <a:noFill/>
                    </a:lnB>
                    <a:solidFill>
                      <a:srgbClr val="244061"/>
                    </a:solidFill>
                  </a:tcPr>
                </a:tc>
              </a:tr>
              <a:tr h="165982">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dirty="0">
                          <a:latin typeface="Calibri"/>
                          <a:ea typeface="Calibri"/>
                          <a:cs typeface="Times New Roman"/>
                        </a:rPr>
                        <a:t>($14 - $26/hr)*</a:t>
                      </a: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r>
              <a:tr h="497946">
                <a:tc>
                  <a:txBody>
                    <a:bodyPr/>
                    <a:lstStyle/>
                    <a:p>
                      <a:pPr marL="0" marR="0" algn="ctr">
                        <a:spcBef>
                          <a:spcPts val="0"/>
                        </a:spcBef>
                        <a:spcAft>
                          <a:spcPts val="0"/>
                        </a:spcAft>
                      </a:pPr>
                      <a:r>
                        <a:rPr lang="en-US" sz="800" dirty="0">
                          <a:solidFill>
                            <a:schemeClr val="bg1"/>
                          </a:solidFill>
                          <a:latin typeface="Calibri"/>
                          <a:ea typeface="Calibri"/>
                          <a:cs typeface="Times New Roman"/>
                        </a:rPr>
                        <a:t>Accounting, ERP and Analysis, Technical Product Knowledge &amp; Experience, Presentation Skills</a:t>
                      </a:r>
                    </a:p>
                  </a:txBody>
                  <a:tcPr marL="50380" marR="50380" marT="0" marB="0">
                    <a:lnL>
                      <a:noFill/>
                    </a:lnL>
                    <a:lnR>
                      <a:noFill/>
                    </a:lnR>
                    <a:lnT>
                      <a:noFill/>
                    </a:lnT>
                    <a:lnB>
                      <a:noFill/>
                    </a:lnB>
                    <a:solidFill>
                      <a:srgbClr val="403152"/>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u="sng" dirty="0">
                          <a:solidFill>
                            <a:srgbClr val="FFFFFF"/>
                          </a:solidFill>
                          <a:latin typeface="Calibri"/>
                          <a:ea typeface="Calibri"/>
                          <a:cs typeface="Times New Roman"/>
                          <a:hlinkClick r:id="rId5"/>
                        </a:rPr>
                        <a:t>ERP Analyst</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6"/>
                        </a:rPr>
                        <a:t>Sales</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7"/>
                        </a:rPr>
                        <a:t>Technical Customer Service Representative</a:t>
                      </a:r>
                      <a:endParaRPr lang="en-US" sz="800" b="1" dirty="0">
                        <a:latin typeface="Calibri"/>
                        <a:ea typeface="Calibri"/>
                        <a:cs typeface="Times New Roman"/>
                      </a:endParaRPr>
                    </a:p>
                  </a:txBody>
                  <a:tcPr marL="50380" marR="50380" marT="0" marB="0">
                    <a:lnL>
                      <a:noFill/>
                    </a:lnL>
                    <a:lnR>
                      <a:noFill/>
                    </a:lnR>
                    <a:lnT>
                      <a:noFill/>
                    </a:lnT>
                    <a:lnB>
                      <a:noFill/>
                    </a:lnB>
                    <a:solidFill>
                      <a:srgbClr val="5F497A"/>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dirty="0">
                          <a:solidFill>
                            <a:srgbClr val="FFFFFF"/>
                          </a:solidFill>
                          <a:latin typeface="Calibri"/>
                          <a:ea typeface="Calibri"/>
                          <a:cs typeface="Times New Roman"/>
                        </a:rPr>
                        <a:t>Certifications and/or </a:t>
                      </a:r>
                      <a:endParaRPr lang="en-US" sz="800" b="1" dirty="0" smtClean="0">
                        <a:solidFill>
                          <a:srgbClr val="FFFFFF"/>
                        </a:solidFill>
                        <a:latin typeface="Calibri"/>
                        <a:ea typeface="Calibri"/>
                        <a:cs typeface="Times New Roman"/>
                      </a:endParaRPr>
                    </a:p>
                    <a:p>
                      <a:pPr marL="0" marR="0" algn="ctr">
                        <a:spcBef>
                          <a:spcPts val="0"/>
                        </a:spcBef>
                        <a:spcAft>
                          <a:spcPts val="0"/>
                        </a:spcAft>
                      </a:pPr>
                      <a:r>
                        <a:rPr lang="en-US" sz="800" b="1" dirty="0" smtClean="0">
                          <a:solidFill>
                            <a:srgbClr val="FFFFFF"/>
                          </a:solidFill>
                          <a:latin typeface="Calibri"/>
                          <a:ea typeface="Calibri"/>
                          <a:cs typeface="Times New Roman"/>
                        </a:rPr>
                        <a:t>2-year </a:t>
                      </a:r>
                      <a:r>
                        <a:rPr lang="en-US" sz="800" b="1" dirty="0">
                          <a:solidFill>
                            <a:srgbClr val="FFFFFF"/>
                          </a:solidFill>
                          <a:latin typeface="Calibri"/>
                          <a:ea typeface="Calibri"/>
                          <a:cs typeface="Times New Roman"/>
                        </a:rPr>
                        <a:t>Degree</a:t>
                      </a:r>
                      <a:endParaRPr lang="en-US" sz="800" b="1" dirty="0">
                        <a:latin typeface="Calibri"/>
                        <a:ea typeface="Calibri"/>
                        <a:cs typeface="Times New Roman"/>
                      </a:endParaRPr>
                    </a:p>
                  </a:txBody>
                  <a:tcPr marL="50380" marR="50380" marT="0" marB="0">
                    <a:lnL>
                      <a:noFill/>
                    </a:lnL>
                    <a:lnR>
                      <a:noFill/>
                    </a:lnR>
                    <a:lnT>
                      <a:noFill/>
                    </a:lnT>
                    <a:lnB>
                      <a:noFill/>
                    </a:lnB>
                    <a:solidFill>
                      <a:srgbClr val="B2A1C7"/>
                    </a:solidFill>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p>
                      <a:pPr marL="0" marR="0" algn="ctr">
                        <a:spcBef>
                          <a:spcPts val="0"/>
                        </a:spcBef>
                        <a:spcAft>
                          <a:spcPts val="0"/>
                        </a:spcAft>
                      </a:pPr>
                      <a:r>
                        <a:rPr lang="en-US" sz="800" dirty="0">
                          <a:solidFill>
                            <a:schemeClr val="bg1"/>
                          </a:solidFill>
                          <a:latin typeface="Calibri"/>
                          <a:ea typeface="Calibri"/>
                          <a:cs typeface="Times New Roman"/>
                        </a:rPr>
                        <a:t>Zone 4</a:t>
                      </a:r>
                    </a:p>
                  </a:txBody>
                  <a:tcPr marL="50380" marR="50380" marT="0" marB="0">
                    <a:lnL>
                      <a:noFill/>
                    </a:lnL>
                    <a:lnR>
                      <a:noFill/>
                    </a:lnR>
                    <a:lnT>
                      <a:noFill/>
                    </a:lnT>
                    <a:lnB>
                      <a:noFill/>
                    </a:lnB>
                    <a:solidFill>
                      <a:srgbClr val="244061"/>
                    </a:solidFill>
                  </a:tcPr>
                </a:tc>
              </a:tr>
              <a:tr h="165982">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dirty="0">
                          <a:latin typeface="Calibri"/>
                          <a:ea typeface="Calibri"/>
                          <a:cs typeface="Times New Roman"/>
                        </a:rPr>
                        <a:t>($17 - $29/hr)*</a:t>
                      </a: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r>
              <a:tr h="829910">
                <a:tc>
                  <a:txBody>
                    <a:bodyPr/>
                    <a:lstStyle/>
                    <a:p>
                      <a:pPr marL="0" marR="0" algn="ctr">
                        <a:spcBef>
                          <a:spcPts val="0"/>
                        </a:spcBef>
                        <a:spcAft>
                          <a:spcPts val="0"/>
                        </a:spcAft>
                      </a:pPr>
                      <a:r>
                        <a:rPr lang="en-US" sz="800" dirty="0">
                          <a:solidFill>
                            <a:schemeClr val="bg1"/>
                          </a:solidFill>
                          <a:latin typeface="Calibri"/>
                          <a:ea typeface="Calibri"/>
                          <a:cs typeface="Times New Roman"/>
                        </a:rPr>
                        <a:t>CAD Design/Modeling, Programming, Mechanical/Electrical Intermediate and Troubleshooting Skills, Coaching, </a:t>
                      </a:r>
                    </a:p>
                    <a:p>
                      <a:pPr marL="0" marR="0" algn="ctr">
                        <a:spcBef>
                          <a:spcPts val="0"/>
                        </a:spcBef>
                        <a:spcAft>
                          <a:spcPts val="0"/>
                        </a:spcAft>
                      </a:pPr>
                      <a:r>
                        <a:rPr lang="en-US" sz="800" dirty="0">
                          <a:solidFill>
                            <a:schemeClr val="bg1"/>
                          </a:solidFill>
                          <a:latin typeface="Calibri"/>
                          <a:ea typeface="Calibri"/>
                          <a:cs typeface="Times New Roman"/>
                        </a:rPr>
                        <a:t>Delegation, Mfg. Experience</a:t>
                      </a:r>
                    </a:p>
                  </a:txBody>
                  <a:tcPr marL="50380" marR="50380" marT="0" marB="0">
                    <a:lnL>
                      <a:noFill/>
                    </a:lnL>
                    <a:lnR>
                      <a:noFill/>
                    </a:lnR>
                    <a:lnT>
                      <a:noFill/>
                    </a:lnT>
                    <a:lnB>
                      <a:noFill/>
                    </a:lnB>
                    <a:solidFill>
                      <a:srgbClr val="1D1B11"/>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u="sng" dirty="0">
                          <a:solidFill>
                            <a:srgbClr val="FFFFFF"/>
                          </a:solidFill>
                          <a:latin typeface="Calibri"/>
                          <a:ea typeface="Calibri"/>
                          <a:cs typeface="Times New Roman"/>
                          <a:hlinkClick r:id="rId8"/>
                        </a:rPr>
                        <a:t>Machine Tech</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9"/>
                        </a:rPr>
                        <a:t>CAD Designers</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0"/>
                        </a:rPr>
                        <a:t>Electronics Tech</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1"/>
                        </a:rPr>
                        <a:t>Supervisor</a:t>
                      </a:r>
                      <a:r>
                        <a:rPr lang="en-US" sz="800" b="1" dirty="0">
                          <a:solidFill>
                            <a:srgbClr val="FFFFFF"/>
                          </a:solidFill>
                          <a:latin typeface="Calibri"/>
                          <a:ea typeface="Calibri"/>
                          <a:cs typeface="Times New Roman"/>
                        </a:rPr>
                        <a:t>, </a:t>
                      </a:r>
                      <a:endParaRPr lang="en-US" sz="800" b="1" dirty="0">
                        <a:latin typeface="Calibri"/>
                        <a:ea typeface="Calibri"/>
                        <a:cs typeface="Times New Roman"/>
                      </a:endParaRPr>
                    </a:p>
                    <a:p>
                      <a:pPr marL="0" marR="0" algn="ctr">
                        <a:spcBef>
                          <a:spcPts val="0"/>
                        </a:spcBef>
                        <a:spcAft>
                          <a:spcPts val="0"/>
                        </a:spcAft>
                      </a:pPr>
                      <a:r>
                        <a:rPr lang="en-US" sz="800" b="1" u="sng" dirty="0">
                          <a:solidFill>
                            <a:srgbClr val="FFFFFF"/>
                          </a:solidFill>
                          <a:latin typeface="Calibri"/>
                          <a:ea typeface="Calibri"/>
                          <a:cs typeface="Times New Roman"/>
                          <a:hlinkClick r:id="rId12"/>
                        </a:rPr>
                        <a:t>CNC Programmer</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3"/>
                        </a:rPr>
                        <a:t>Procurement Specialist</a:t>
                      </a:r>
                      <a:endParaRPr lang="en-US" sz="800" b="1" dirty="0">
                        <a:latin typeface="Calibri"/>
                        <a:ea typeface="Calibri"/>
                        <a:cs typeface="Times New Roman"/>
                      </a:endParaRPr>
                    </a:p>
                  </a:txBody>
                  <a:tcPr marL="50380" marR="50380" marT="0" marB="0">
                    <a:lnL>
                      <a:noFill/>
                    </a:lnL>
                    <a:lnR>
                      <a:noFill/>
                    </a:lnR>
                    <a:lnT>
                      <a:noFill/>
                    </a:lnT>
                    <a:lnB>
                      <a:noFill/>
                    </a:lnB>
                    <a:solidFill>
                      <a:srgbClr val="4A442A"/>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dirty="0">
                          <a:solidFill>
                            <a:srgbClr val="FFFFFF"/>
                          </a:solidFill>
                          <a:latin typeface="Calibri"/>
                          <a:ea typeface="Calibri"/>
                          <a:cs typeface="Times New Roman"/>
                        </a:rPr>
                        <a:t>AAS or 3 years Experience</a:t>
                      </a:r>
                      <a:endParaRPr lang="en-US" sz="800" b="1" dirty="0">
                        <a:latin typeface="Calibri"/>
                        <a:ea typeface="Calibri"/>
                        <a:cs typeface="Times New Roman"/>
                      </a:endParaRPr>
                    </a:p>
                  </a:txBody>
                  <a:tcPr marL="50380" marR="50380" marT="0" marB="0">
                    <a:lnL>
                      <a:noFill/>
                    </a:lnL>
                    <a:lnR>
                      <a:noFill/>
                    </a:lnR>
                    <a:lnT>
                      <a:noFill/>
                    </a:lnT>
                    <a:lnB>
                      <a:noFill/>
                    </a:lnB>
                    <a:solidFill>
                      <a:srgbClr val="948A54"/>
                    </a:solidFill>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p>
                      <a:pPr marL="0" marR="0" algn="ctr">
                        <a:spcBef>
                          <a:spcPts val="0"/>
                        </a:spcBef>
                        <a:spcAft>
                          <a:spcPts val="0"/>
                        </a:spcAft>
                      </a:pPr>
                      <a:r>
                        <a:rPr lang="en-US" sz="800" dirty="0">
                          <a:solidFill>
                            <a:schemeClr val="bg1"/>
                          </a:solidFill>
                          <a:latin typeface="Calibri"/>
                          <a:ea typeface="Calibri"/>
                          <a:cs typeface="Times New Roman"/>
                        </a:rPr>
                        <a:t>Zone 3</a:t>
                      </a:r>
                    </a:p>
                  </a:txBody>
                  <a:tcPr marL="50380" marR="50380" marT="0" marB="0">
                    <a:lnL>
                      <a:noFill/>
                    </a:lnL>
                    <a:lnR>
                      <a:noFill/>
                    </a:lnR>
                    <a:lnT>
                      <a:noFill/>
                    </a:lnT>
                    <a:lnB>
                      <a:noFill/>
                    </a:lnB>
                    <a:solidFill>
                      <a:srgbClr val="244061"/>
                    </a:solidFill>
                  </a:tcPr>
                </a:tc>
              </a:tr>
              <a:tr h="165982">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dirty="0">
                          <a:latin typeface="Calibri"/>
                          <a:ea typeface="Calibri"/>
                          <a:cs typeface="Times New Roman"/>
                        </a:rPr>
                        <a:t>($13 - $22/hr)*</a:t>
                      </a: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r>
              <a:tr h="497946">
                <a:tc>
                  <a:txBody>
                    <a:bodyPr/>
                    <a:lstStyle/>
                    <a:p>
                      <a:pPr marL="0" marR="0" algn="ctr">
                        <a:spcBef>
                          <a:spcPts val="0"/>
                        </a:spcBef>
                        <a:spcAft>
                          <a:spcPts val="0"/>
                        </a:spcAft>
                      </a:pPr>
                      <a:r>
                        <a:rPr lang="en-US" sz="800" dirty="0">
                          <a:solidFill>
                            <a:srgbClr val="FFFFFF"/>
                          </a:solidFill>
                          <a:latin typeface="Calibri"/>
                          <a:ea typeface="Calibri"/>
                          <a:cs typeface="Times New Roman"/>
                        </a:rPr>
                        <a:t>CNC Skills, Instrumentation, Teamwork, Problem Solving, Negotiation &amp; Customer Service Skills, Mechanical/Electrical Basic Skills</a:t>
                      </a:r>
                      <a:endParaRPr lang="en-US" sz="800" dirty="0">
                        <a:latin typeface="Calibri"/>
                        <a:ea typeface="Calibri"/>
                        <a:cs typeface="Times New Roman"/>
                      </a:endParaRPr>
                    </a:p>
                  </a:txBody>
                  <a:tcPr marL="50380" marR="50380" marT="0" marB="0">
                    <a:lnL>
                      <a:noFill/>
                    </a:lnL>
                    <a:lnR>
                      <a:noFill/>
                    </a:lnR>
                    <a:lnT>
                      <a:noFill/>
                    </a:lnT>
                    <a:lnB>
                      <a:noFill/>
                    </a:lnB>
                    <a:solidFill>
                      <a:srgbClr val="215868"/>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u="sng" dirty="0">
                          <a:solidFill>
                            <a:srgbClr val="FFFFFF"/>
                          </a:solidFill>
                          <a:latin typeface="Calibri"/>
                          <a:ea typeface="Calibri"/>
                          <a:cs typeface="Times New Roman"/>
                          <a:hlinkClick r:id="rId14"/>
                        </a:rPr>
                        <a:t>Fabricator</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5"/>
                        </a:rPr>
                        <a:t>Welder</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6"/>
                        </a:rPr>
                        <a:t>CNC Operator</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7"/>
                        </a:rPr>
                        <a:t>Material Handler</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18"/>
                        </a:rPr>
                        <a:t>Scheduler</a:t>
                      </a:r>
                      <a:endParaRPr lang="en-US" sz="800" b="1" dirty="0">
                        <a:latin typeface="Calibri"/>
                        <a:ea typeface="Calibri"/>
                        <a:cs typeface="Times New Roman"/>
                      </a:endParaRPr>
                    </a:p>
                  </a:txBody>
                  <a:tcPr marL="50380" marR="50380" marT="0" marB="0">
                    <a:lnL>
                      <a:noFill/>
                    </a:lnL>
                    <a:lnR>
                      <a:noFill/>
                    </a:lnR>
                    <a:lnT>
                      <a:noFill/>
                    </a:lnT>
                    <a:lnB>
                      <a:noFill/>
                    </a:lnB>
                    <a:solidFill>
                      <a:srgbClr val="31849B"/>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dirty="0">
                          <a:solidFill>
                            <a:srgbClr val="FFFFFF"/>
                          </a:solidFill>
                          <a:latin typeface="Calibri"/>
                          <a:ea typeface="Calibri"/>
                          <a:cs typeface="Times New Roman"/>
                        </a:rPr>
                        <a:t>Some Postsecondary, Experience and/or Certifications</a:t>
                      </a:r>
                      <a:endParaRPr lang="en-US" sz="800" b="1" dirty="0">
                        <a:latin typeface="Calibri"/>
                        <a:ea typeface="Calibri"/>
                        <a:cs typeface="Times New Roman"/>
                      </a:endParaRPr>
                    </a:p>
                  </a:txBody>
                  <a:tcPr marL="50380" marR="50380" marT="0" marB="0">
                    <a:lnL>
                      <a:noFill/>
                    </a:lnL>
                    <a:lnR>
                      <a:noFill/>
                    </a:lnR>
                    <a:lnT>
                      <a:noFill/>
                    </a:lnT>
                    <a:lnB>
                      <a:noFill/>
                    </a:lnB>
                    <a:solidFill>
                      <a:srgbClr val="92CDDC"/>
                    </a:solidFill>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p>
                      <a:pPr marL="0" marR="0" algn="ctr">
                        <a:spcBef>
                          <a:spcPts val="0"/>
                        </a:spcBef>
                        <a:spcAft>
                          <a:spcPts val="0"/>
                        </a:spcAft>
                      </a:pPr>
                      <a:r>
                        <a:rPr lang="en-US" sz="800" dirty="0">
                          <a:solidFill>
                            <a:schemeClr val="bg1"/>
                          </a:solidFill>
                          <a:latin typeface="Calibri"/>
                          <a:ea typeface="Calibri"/>
                          <a:cs typeface="Times New Roman"/>
                        </a:rPr>
                        <a:t>Zone 2</a:t>
                      </a:r>
                    </a:p>
                  </a:txBody>
                  <a:tcPr marL="50380" marR="50380" marT="0" marB="0">
                    <a:lnL>
                      <a:noFill/>
                    </a:lnL>
                    <a:lnR>
                      <a:noFill/>
                    </a:lnR>
                    <a:lnT>
                      <a:noFill/>
                    </a:lnT>
                    <a:lnB>
                      <a:noFill/>
                    </a:lnB>
                    <a:solidFill>
                      <a:srgbClr val="244061"/>
                    </a:solidFill>
                  </a:tcPr>
                </a:tc>
              </a:tr>
              <a:tr h="165982">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dirty="0">
                          <a:latin typeface="Calibri"/>
                          <a:ea typeface="Calibri"/>
                          <a:cs typeface="Times New Roman"/>
                        </a:rPr>
                        <a:t>($10 - $22/hr)*</a:t>
                      </a:r>
                    </a:p>
                  </a:txBody>
                  <a:tcPr marL="50380" marR="50380" marT="0" marB="0">
                    <a:lnL>
                      <a:noFill/>
                    </a:lnL>
                    <a:lnR>
                      <a:noFill/>
                    </a:lnR>
                    <a:lnT>
                      <a:noFill/>
                    </a:lnT>
                    <a:lnB>
                      <a:noFill/>
                    </a:lnB>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r>
              <a:tr h="663927">
                <a:tc>
                  <a:txBody>
                    <a:bodyPr/>
                    <a:lstStyle/>
                    <a:p>
                      <a:pPr marL="0" marR="0" algn="ctr">
                        <a:spcBef>
                          <a:spcPts val="0"/>
                        </a:spcBef>
                        <a:spcAft>
                          <a:spcPts val="0"/>
                        </a:spcAft>
                      </a:pPr>
                      <a:r>
                        <a:rPr lang="en-US" sz="800" dirty="0">
                          <a:solidFill>
                            <a:schemeClr val="bg1"/>
                          </a:solidFill>
                          <a:latin typeface="Calibri"/>
                          <a:ea typeface="Calibri"/>
                          <a:cs typeface="Times New Roman"/>
                        </a:rPr>
                        <a:t>Personal Effectiveness Skills, Academic Competencies, Multi-Tasking, Organizational Skills, Attention to Detail, Mechanical Aptitude, </a:t>
                      </a:r>
                    </a:p>
                    <a:p>
                      <a:pPr marL="0" marR="0" algn="ctr">
                        <a:spcBef>
                          <a:spcPts val="0"/>
                        </a:spcBef>
                        <a:spcAft>
                          <a:spcPts val="0"/>
                        </a:spcAft>
                      </a:pPr>
                      <a:r>
                        <a:rPr lang="en-US" sz="800" dirty="0">
                          <a:solidFill>
                            <a:schemeClr val="bg1"/>
                          </a:solidFill>
                          <a:latin typeface="Calibri"/>
                          <a:ea typeface="Calibri"/>
                          <a:cs typeface="Times New Roman"/>
                        </a:rPr>
                        <a:t>Blueprint Reading</a:t>
                      </a:r>
                    </a:p>
                  </a:txBody>
                  <a:tcPr marL="50380" marR="50380" marT="0" marB="0">
                    <a:lnL>
                      <a:noFill/>
                    </a:lnL>
                    <a:lnR>
                      <a:noFill/>
                    </a:lnR>
                    <a:lnT>
                      <a:noFill/>
                    </a:lnT>
                    <a:lnB>
                      <a:noFill/>
                    </a:lnB>
                    <a:solidFill>
                      <a:srgbClr val="632423"/>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u="sng" dirty="0">
                          <a:solidFill>
                            <a:srgbClr val="FFFFFF"/>
                          </a:solidFill>
                          <a:latin typeface="Calibri"/>
                          <a:ea typeface="Calibri"/>
                          <a:cs typeface="Times New Roman"/>
                          <a:hlinkClick r:id="rId19"/>
                        </a:rPr>
                        <a:t>Production Workers</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20"/>
                        </a:rPr>
                        <a:t>Assembly Operators</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21"/>
                        </a:rPr>
                        <a:t>Product Inspection Finishers</a:t>
                      </a:r>
                      <a:r>
                        <a:rPr lang="en-US" sz="800" b="1" dirty="0">
                          <a:solidFill>
                            <a:srgbClr val="FFFFFF"/>
                          </a:solidFill>
                          <a:latin typeface="Calibri"/>
                          <a:ea typeface="Calibri"/>
                          <a:cs typeface="Times New Roman"/>
                        </a:rPr>
                        <a:t>, </a:t>
                      </a:r>
                      <a:r>
                        <a:rPr lang="en-US" sz="800" b="1" u="sng" dirty="0">
                          <a:solidFill>
                            <a:srgbClr val="FFFFFF"/>
                          </a:solidFill>
                          <a:latin typeface="Calibri"/>
                          <a:ea typeface="Calibri"/>
                          <a:cs typeface="Times New Roman"/>
                          <a:hlinkClick r:id="rId22"/>
                        </a:rPr>
                        <a:t>Office Support</a:t>
                      </a:r>
                      <a:endParaRPr lang="en-US" sz="800" b="1" dirty="0">
                        <a:latin typeface="Calibri"/>
                        <a:ea typeface="Calibri"/>
                        <a:cs typeface="Times New Roman"/>
                      </a:endParaRPr>
                    </a:p>
                  </a:txBody>
                  <a:tcPr marL="50380" marR="50380" marT="0" marB="0">
                    <a:lnL>
                      <a:noFill/>
                    </a:lnL>
                    <a:lnR>
                      <a:noFill/>
                    </a:lnR>
                    <a:lnT>
                      <a:noFill/>
                    </a:lnT>
                    <a:lnB>
                      <a:noFill/>
                    </a:lnB>
                    <a:solidFill>
                      <a:srgbClr val="943634"/>
                    </a:solidFill>
                  </a:tcPr>
                </a:tc>
                <a:tc>
                  <a:txBody>
                    <a:bodyPr/>
                    <a:lstStyle/>
                    <a:p>
                      <a:pPr marL="0" marR="0">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r>
                        <a:rPr lang="en-US" sz="800" b="1" dirty="0">
                          <a:solidFill>
                            <a:srgbClr val="FFFFFF"/>
                          </a:solidFill>
                          <a:latin typeface="Calibri"/>
                          <a:ea typeface="Calibri"/>
                          <a:cs typeface="Times New Roman"/>
                        </a:rPr>
                        <a:t>High School/GED</a:t>
                      </a:r>
                      <a:endParaRPr lang="en-US" sz="800" b="1" dirty="0">
                        <a:latin typeface="Calibri"/>
                        <a:ea typeface="Calibri"/>
                        <a:cs typeface="Times New Roman"/>
                      </a:endParaRPr>
                    </a:p>
                  </a:txBody>
                  <a:tcPr marL="50380" marR="50380" marT="0" marB="0">
                    <a:lnL>
                      <a:noFill/>
                    </a:lnL>
                    <a:lnR>
                      <a:noFill/>
                    </a:lnR>
                    <a:lnT>
                      <a:noFill/>
                    </a:lnT>
                    <a:lnB>
                      <a:noFill/>
                    </a:lnB>
                    <a:solidFill>
                      <a:srgbClr val="D99594"/>
                    </a:solidFill>
                  </a:tcPr>
                </a:tc>
                <a:tc>
                  <a:txBody>
                    <a:bodyPr/>
                    <a:lstStyle/>
                    <a:p>
                      <a:pPr marL="0" marR="0" algn="ctr">
                        <a:spcBef>
                          <a:spcPts val="0"/>
                        </a:spcBef>
                        <a:spcAft>
                          <a:spcPts val="0"/>
                        </a:spcAft>
                      </a:pPr>
                      <a:endParaRPr lang="en-US" sz="800" dirty="0">
                        <a:latin typeface="Calibri"/>
                        <a:ea typeface="Calibri"/>
                        <a:cs typeface="Times New Roman"/>
                      </a:endParaRPr>
                    </a:p>
                  </a:txBody>
                  <a:tcPr marL="50380" marR="50380" marT="0" marB="0">
                    <a:lnL>
                      <a:noFill/>
                    </a:lnL>
                    <a:lnR>
                      <a:noFill/>
                    </a:lnR>
                    <a:lnT>
                      <a:noFill/>
                    </a:lnT>
                    <a:lnB>
                      <a:noFill/>
                    </a:lnB>
                  </a:tcPr>
                </a:tc>
                <a:tc>
                  <a:txBody>
                    <a:bodyPr/>
                    <a:lstStyle/>
                    <a:p>
                      <a:pPr marL="0" marR="0" algn="ctr">
                        <a:spcBef>
                          <a:spcPts val="0"/>
                        </a:spcBef>
                        <a:spcAft>
                          <a:spcPts val="0"/>
                        </a:spcAft>
                      </a:pPr>
                      <a:endParaRPr lang="en-US" sz="800" dirty="0">
                        <a:latin typeface="Calibri"/>
                        <a:ea typeface="Calibri"/>
                        <a:cs typeface="Times New Roman"/>
                      </a:endParaRPr>
                    </a:p>
                    <a:p>
                      <a:pPr marL="0" marR="0" algn="ctr">
                        <a:spcBef>
                          <a:spcPts val="0"/>
                        </a:spcBef>
                        <a:spcAft>
                          <a:spcPts val="0"/>
                        </a:spcAft>
                      </a:pPr>
                      <a:r>
                        <a:rPr lang="en-US" sz="800" dirty="0">
                          <a:solidFill>
                            <a:schemeClr val="bg1"/>
                          </a:solidFill>
                          <a:latin typeface="Calibri"/>
                          <a:ea typeface="Calibri"/>
                          <a:cs typeface="Times New Roman"/>
                        </a:rPr>
                        <a:t>Zone 1</a:t>
                      </a:r>
                    </a:p>
                  </a:txBody>
                  <a:tcPr marL="50380" marR="50380" marT="0" marB="0">
                    <a:lnL>
                      <a:noFill/>
                    </a:lnL>
                    <a:lnR>
                      <a:noFill/>
                    </a:lnR>
                    <a:lnT>
                      <a:noFill/>
                    </a:lnT>
                    <a:lnB>
                      <a:noFill/>
                    </a:lnB>
                    <a:solidFill>
                      <a:srgbClr val="244061"/>
                    </a:solidFill>
                  </a:tcPr>
                </a:tc>
              </a:tr>
            </a:tbl>
          </a:graphicData>
        </a:graphic>
      </p:graphicFrame>
      <p:sp>
        <p:nvSpPr>
          <p:cNvPr id="8" name="TextBox 14"/>
          <p:cNvSpPr txBox="1">
            <a:spLocks noChangeArrowheads="1"/>
          </p:cNvSpPr>
          <p:nvPr/>
        </p:nvSpPr>
        <p:spPr bwMode="auto">
          <a:xfrm>
            <a:off x="990600" y="6324600"/>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altLang="en-US" sz="1200" dirty="0" smtClean="0">
                <a:solidFill>
                  <a:srgbClr val="000000"/>
                </a:solidFill>
              </a:rPr>
              <a:t>*Base wage rate not including benefits.                                                                                      11/10/11</a:t>
            </a:r>
          </a:p>
        </p:txBody>
      </p:sp>
    </p:spTree>
    <p:extLst>
      <p:ext uri="{BB962C8B-B14F-4D97-AF65-F5344CB8AC3E}">
        <p14:creationId xmlns:p14="http://schemas.microsoft.com/office/powerpoint/2010/main" val="4268937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5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sp>
        <p:nvSpPr>
          <p:cNvPr id="14339" name="Rectangle 54"/>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sp>
        <p:nvSpPr>
          <p:cNvPr id="57" name="Title 1"/>
          <p:cNvSpPr txBox="1">
            <a:spLocks/>
          </p:cNvSpPr>
          <p:nvPr/>
        </p:nvSpPr>
        <p:spPr bwMode="auto">
          <a:xfrm>
            <a:off x="457200" y="457200"/>
            <a:ext cx="8229600" cy="10668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200" b="1" kern="0" dirty="0">
                <a:solidFill>
                  <a:srgbClr val="000000"/>
                </a:solidFill>
                <a:ea typeface="+mj-ea"/>
                <a:cs typeface="+mj-cs"/>
              </a:rPr>
              <a:t>Region 10 Advanced Manufacturing</a:t>
            </a:r>
            <a:br>
              <a:rPr lang="en-US" sz="3200" b="1" kern="0" dirty="0">
                <a:solidFill>
                  <a:srgbClr val="000000"/>
                </a:solidFill>
                <a:ea typeface="+mj-ea"/>
                <a:cs typeface="+mj-cs"/>
              </a:rPr>
            </a:br>
            <a:r>
              <a:rPr lang="en-US" sz="2400" b="1" kern="0" dirty="0">
                <a:solidFill>
                  <a:srgbClr val="000000"/>
                </a:solidFill>
                <a:ea typeface="+mj-ea"/>
                <a:cs typeface="+mj-cs"/>
              </a:rPr>
              <a:t>Educational Pathways Map</a:t>
            </a:r>
          </a:p>
        </p:txBody>
      </p:sp>
      <p:graphicFrame>
        <p:nvGraphicFramePr>
          <p:cNvPr id="11" name="Table 10"/>
          <p:cNvGraphicFramePr>
            <a:graphicFrameLocks noGrp="1"/>
          </p:cNvGraphicFramePr>
          <p:nvPr/>
        </p:nvGraphicFramePr>
        <p:xfrm>
          <a:off x="1524000" y="1600200"/>
          <a:ext cx="6080125" cy="594360"/>
        </p:xfrm>
        <a:graphic>
          <a:graphicData uri="http://schemas.openxmlformats.org/drawingml/2006/table">
            <a:tbl>
              <a:tblPr/>
              <a:tblGrid>
                <a:gridCol w="1139706"/>
                <a:gridCol w="1365107"/>
                <a:gridCol w="1106689"/>
                <a:gridCol w="1142881"/>
                <a:gridCol w="1325742"/>
              </a:tblGrid>
              <a:tr h="380593">
                <a:tc gridSpan="5">
                  <a:txBody>
                    <a:bodyPr/>
                    <a:lstStyle/>
                    <a:p>
                      <a:pPr marL="0" marR="0" algn="ctr">
                        <a:spcBef>
                          <a:spcPts val="0"/>
                        </a:spcBef>
                        <a:spcAft>
                          <a:spcPts val="0"/>
                        </a:spcAft>
                      </a:pPr>
                      <a:r>
                        <a:rPr lang="en-US" sz="700" b="1" dirty="0">
                          <a:solidFill>
                            <a:srgbClr val="FFFFFF"/>
                          </a:solidFill>
                          <a:latin typeface="Calibri"/>
                          <a:ea typeface="Calibri"/>
                          <a:cs typeface="Times New Roman"/>
                        </a:rPr>
                        <a:t>Industry-Wide Technical Competencies</a:t>
                      </a:r>
                      <a:endParaRPr lang="en-US" sz="1100" dirty="0">
                        <a:latin typeface="Calibri"/>
                        <a:ea typeface="Calibri"/>
                        <a:cs typeface="Times New Roman"/>
                      </a:endParaRPr>
                    </a:p>
                    <a:p>
                      <a:pPr marL="0" marR="0" algn="ctr">
                        <a:spcBef>
                          <a:spcPts val="0"/>
                        </a:spcBef>
                        <a:spcAft>
                          <a:spcPts val="0"/>
                        </a:spcAft>
                      </a:pPr>
                      <a:r>
                        <a:rPr lang="en-US" sz="700" dirty="0">
                          <a:solidFill>
                            <a:srgbClr val="FFFFFF"/>
                          </a:solidFill>
                          <a:latin typeface="Calibri"/>
                          <a:ea typeface="Calibri"/>
                          <a:cs typeface="Times New Roman"/>
                        </a:rPr>
                        <a:t>CNC Skills, Instrumentation, Teamwork, Problem Solving, Negotiation &amp; Customer Service Skills, </a:t>
                      </a:r>
                      <a:endParaRPr lang="en-US" sz="1100" dirty="0">
                        <a:latin typeface="Calibri"/>
                        <a:ea typeface="Calibri"/>
                        <a:cs typeface="Times New Roman"/>
                      </a:endParaRPr>
                    </a:p>
                    <a:p>
                      <a:pPr algn="ctr">
                        <a:spcBef>
                          <a:spcPts val="0"/>
                        </a:spcBef>
                        <a:spcAft>
                          <a:spcPts val="0"/>
                        </a:spcAft>
                      </a:pPr>
                      <a:r>
                        <a:rPr lang="en-US" sz="700" dirty="0">
                          <a:solidFill>
                            <a:srgbClr val="FFFFFF"/>
                          </a:solidFill>
                          <a:latin typeface="Calibri"/>
                        </a:rPr>
                        <a:t>Mechanical/Electrical Basic Skills</a:t>
                      </a:r>
                      <a:r>
                        <a:rPr lang="en-US" sz="1100" dirty="0">
                          <a:latin typeface="Calibri"/>
                        </a:rPr>
                        <a:t>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566">
                <a:tc gridSpan="5">
                  <a:txBody>
                    <a:bodyPr/>
                    <a:lstStyle/>
                    <a:p>
                      <a:pPr marL="0" marR="0" algn="ctr">
                        <a:spcBef>
                          <a:spcPts val="0"/>
                        </a:spcBef>
                        <a:spcAft>
                          <a:spcPts val="0"/>
                        </a:spcAft>
                      </a:pPr>
                      <a:r>
                        <a:rPr lang="en-US" sz="700" b="1" dirty="0">
                          <a:latin typeface="Calibri"/>
                          <a:ea typeface="Calibri"/>
                          <a:cs typeface="Times New Roman"/>
                        </a:rPr>
                        <a:t>Occupational Titles</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566">
                <a:tc>
                  <a:txBody>
                    <a:bodyPr/>
                    <a:lstStyle/>
                    <a:p>
                      <a:pPr marL="0" marR="0" algn="ctr">
                        <a:spcBef>
                          <a:spcPts val="0"/>
                        </a:spcBef>
                        <a:spcAft>
                          <a:spcPts val="0"/>
                        </a:spcAft>
                      </a:pPr>
                      <a:r>
                        <a:rPr lang="en-US" sz="700" dirty="0">
                          <a:latin typeface="Calibri"/>
                          <a:ea typeface="Calibri"/>
                          <a:cs typeface="Times New Roman"/>
                        </a:rPr>
                        <a:t>Fabricator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spcBef>
                          <a:spcPts val="0"/>
                        </a:spcBef>
                        <a:spcAft>
                          <a:spcPts val="0"/>
                        </a:spcAft>
                      </a:pPr>
                      <a:r>
                        <a:rPr lang="en-US" sz="700" dirty="0">
                          <a:latin typeface="Calibri"/>
                          <a:ea typeface="Calibri"/>
                          <a:cs typeface="Times New Roman"/>
                        </a:rPr>
                        <a:t>CNC Operator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spcBef>
                          <a:spcPts val="0"/>
                        </a:spcBef>
                        <a:spcAft>
                          <a:spcPts val="0"/>
                        </a:spcAft>
                      </a:pPr>
                      <a:r>
                        <a:rPr lang="en-US" sz="700" dirty="0">
                          <a:latin typeface="Calibri"/>
                          <a:ea typeface="Calibri"/>
                          <a:cs typeface="Times New Roman"/>
                        </a:rPr>
                        <a:t>Welder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spcBef>
                          <a:spcPts val="0"/>
                        </a:spcBef>
                        <a:spcAft>
                          <a:spcPts val="0"/>
                        </a:spcAft>
                      </a:pPr>
                      <a:r>
                        <a:rPr lang="en-US" sz="700" dirty="0">
                          <a:latin typeface="Calibri"/>
                          <a:ea typeface="Calibri"/>
                          <a:cs typeface="Times New Roman"/>
                        </a:rPr>
                        <a:t>Material Handler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spcBef>
                          <a:spcPts val="0"/>
                        </a:spcBef>
                        <a:spcAft>
                          <a:spcPts val="0"/>
                        </a:spcAft>
                      </a:pPr>
                      <a:r>
                        <a:rPr lang="en-US" sz="700" dirty="0">
                          <a:latin typeface="Calibri"/>
                          <a:ea typeface="Calibri"/>
                          <a:cs typeface="Times New Roman"/>
                        </a:rPr>
                        <a:t>Scheduler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r>
            </a:tbl>
          </a:graphicData>
        </a:graphic>
      </p:graphicFrame>
      <p:sp>
        <p:nvSpPr>
          <p:cNvPr id="14359" name="Text Box 7"/>
          <p:cNvSpPr txBox="1">
            <a:spLocks noChangeArrowheads="1"/>
          </p:cNvSpPr>
          <p:nvPr/>
        </p:nvSpPr>
        <p:spPr bwMode="auto">
          <a:xfrm>
            <a:off x="1524000" y="2209800"/>
            <a:ext cx="187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altLang="en-US" sz="600" dirty="0" smtClean="0">
                <a:solidFill>
                  <a:srgbClr val="000000"/>
                </a:solidFill>
                <a:latin typeface="Calibri" pitchFamily="34" charset="0"/>
              </a:rPr>
              <a:t>AWS Robotics</a:t>
            </a:r>
          </a:p>
          <a:p>
            <a:pPr eaLnBrk="0" fontAlgn="base" hangingPunct="0">
              <a:spcBef>
                <a:spcPct val="0"/>
              </a:spcBef>
              <a:spcAft>
                <a:spcPct val="0"/>
              </a:spcAft>
            </a:pPr>
            <a:r>
              <a:rPr lang="en-US" altLang="en-US" sz="600" dirty="0" smtClean="0">
                <a:solidFill>
                  <a:srgbClr val="000000"/>
                </a:solidFill>
                <a:latin typeface="Calibri" pitchFamily="34" charset="0"/>
              </a:rPr>
              <a:t>AWS D1.6 Structural Stainless, GMAW Horizontal</a:t>
            </a:r>
          </a:p>
          <a:p>
            <a:pPr eaLnBrk="0" fontAlgn="base" hangingPunct="0">
              <a:spcBef>
                <a:spcPct val="0"/>
              </a:spcBef>
              <a:spcAft>
                <a:spcPct val="0"/>
              </a:spcAft>
            </a:pPr>
            <a:r>
              <a:rPr lang="en-US" altLang="en-US" sz="600" dirty="0" smtClean="0">
                <a:solidFill>
                  <a:srgbClr val="000000"/>
                </a:solidFill>
                <a:latin typeface="Calibri" pitchFamily="34" charset="0"/>
              </a:rPr>
              <a:t>AWS D1.2 Structural Aluminum, GMAW Horizontal </a:t>
            </a:r>
            <a:endParaRPr lang="en-US" altLang="en-US" sz="600" dirty="0" smtClean="0">
              <a:solidFill>
                <a:srgbClr val="000000"/>
              </a:solidFill>
              <a:latin typeface="Times New Roman" pitchFamily="18" charset="0"/>
            </a:endParaRPr>
          </a:p>
          <a:p>
            <a:pPr eaLnBrk="0" fontAlgn="base" hangingPunct="0">
              <a:spcBef>
                <a:spcPct val="0"/>
              </a:spcBef>
              <a:spcAft>
                <a:spcPct val="0"/>
              </a:spcAft>
            </a:pPr>
            <a:r>
              <a:rPr lang="en-US" altLang="en-US" sz="600" dirty="0" smtClean="0">
                <a:solidFill>
                  <a:srgbClr val="000000"/>
                </a:solidFill>
                <a:latin typeface="Calibri" pitchFamily="34" charset="0"/>
              </a:rPr>
              <a:t>AWS D1.3 Structural Sheet Steel, GMAW Horizontal</a:t>
            </a:r>
          </a:p>
          <a:p>
            <a:pPr eaLnBrk="0" fontAlgn="base" hangingPunct="0">
              <a:spcBef>
                <a:spcPct val="0"/>
              </a:spcBef>
              <a:spcAft>
                <a:spcPct val="0"/>
              </a:spcAft>
            </a:pPr>
            <a:r>
              <a:rPr lang="en-US" altLang="en-US" sz="600" dirty="0" smtClean="0">
                <a:solidFill>
                  <a:srgbClr val="000000"/>
                </a:solidFill>
                <a:latin typeface="Calibri" pitchFamily="34" charset="0"/>
              </a:rPr>
              <a:t>FMA Precision Sheet Metal Operator</a:t>
            </a:r>
          </a:p>
          <a:p>
            <a:pPr eaLnBrk="0" fontAlgn="base" hangingPunct="0">
              <a:spcBef>
                <a:spcPct val="0"/>
              </a:spcBef>
              <a:spcAft>
                <a:spcPct val="0"/>
              </a:spcAft>
            </a:pPr>
            <a:r>
              <a:rPr lang="en-US" altLang="en-US" sz="600" dirty="0" smtClean="0">
                <a:solidFill>
                  <a:srgbClr val="000000"/>
                </a:solidFill>
                <a:latin typeface="Calibri" pitchFamily="34" charset="0"/>
              </a:rPr>
              <a:t>AWS D1.6 Structural Stainless, GTAW Horizontal</a:t>
            </a:r>
          </a:p>
          <a:p>
            <a:pPr eaLnBrk="0" fontAlgn="base" hangingPunct="0">
              <a:spcBef>
                <a:spcPct val="0"/>
              </a:spcBef>
              <a:spcAft>
                <a:spcPct val="0"/>
              </a:spcAft>
            </a:pPr>
            <a:r>
              <a:rPr lang="en-US" altLang="en-US" sz="600" dirty="0" smtClean="0">
                <a:solidFill>
                  <a:srgbClr val="000000"/>
                </a:solidFill>
                <a:latin typeface="Calibri" pitchFamily="34" charset="0"/>
              </a:rPr>
              <a:t>AWS D1.2 Structural Aluminum, GTAW Horizontal</a:t>
            </a:r>
          </a:p>
          <a:p>
            <a:pPr eaLnBrk="0" fontAlgn="base" hangingPunct="0">
              <a:spcBef>
                <a:spcPct val="0"/>
              </a:spcBef>
              <a:spcAft>
                <a:spcPct val="0"/>
              </a:spcAft>
            </a:pPr>
            <a:r>
              <a:rPr lang="en-US" altLang="en-US" sz="600" dirty="0" smtClean="0">
                <a:solidFill>
                  <a:srgbClr val="000000"/>
                </a:solidFill>
                <a:latin typeface="Calibri" pitchFamily="34" charset="0"/>
              </a:rPr>
              <a:t>AWS D1.3 Structural Sheet Steel, GTAW Horizontal</a:t>
            </a:r>
          </a:p>
          <a:p>
            <a:pPr eaLnBrk="0" fontAlgn="base" hangingPunct="0">
              <a:spcBef>
                <a:spcPct val="0"/>
              </a:spcBef>
              <a:spcAft>
                <a:spcPct val="0"/>
              </a:spcAft>
            </a:pPr>
            <a:r>
              <a:rPr lang="en-US" altLang="en-US" sz="600" dirty="0" smtClean="0">
                <a:solidFill>
                  <a:srgbClr val="000000"/>
                </a:solidFill>
                <a:latin typeface="Calibri" pitchFamily="34" charset="0"/>
              </a:rPr>
              <a:t>NIMS Level 1 CNC Mill</a:t>
            </a:r>
          </a:p>
          <a:p>
            <a:pPr eaLnBrk="0" fontAlgn="base" hangingPunct="0">
              <a:spcBef>
                <a:spcPct val="0"/>
              </a:spcBef>
              <a:spcAft>
                <a:spcPct val="0"/>
              </a:spcAft>
            </a:pPr>
            <a:r>
              <a:rPr lang="en-US" altLang="en-US" sz="600" dirty="0" smtClean="0">
                <a:solidFill>
                  <a:srgbClr val="000000"/>
                </a:solidFill>
                <a:latin typeface="Calibri" pitchFamily="34" charset="0"/>
              </a:rPr>
              <a:t>NIMS Level 1 CNC Lath</a:t>
            </a:r>
          </a:p>
          <a:p>
            <a:pPr eaLnBrk="0" fontAlgn="base" hangingPunct="0">
              <a:spcBef>
                <a:spcPct val="0"/>
              </a:spcBef>
              <a:spcAft>
                <a:spcPct val="0"/>
              </a:spcAft>
            </a:pPr>
            <a:r>
              <a:rPr lang="en-US" altLang="en-US" sz="600" dirty="0" smtClean="0">
                <a:solidFill>
                  <a:srgbClr val="000000"/>
                </a:solidFill>
                <a:latin typeface="Calibri" pitchFamily="34" charset="0"/>
              </a:rPr>
              <a:t>PPE</a:t>
            </a:r>
          </a:p>
          <a:p>
            <a:pPr eaLnBrk="0" fontAlgn="base" hangingPunct="0">
              <a:spcBef>
                <a:spcPct val="0"/>
              </a:spcBef>
              <a:spcAft>
                <a:spcPct val="0"/>
              </a:spcAft>
            </a:pPr>
            <a:r>
              <a:rPr lang="en-US" altLang="en-US" sz="600" dirty="0" smtClean="0">
                <a:solidFill>
                  <a:srgbClr val="000000"/>
                </a:solidFill>
                <a:latin typeface="Calibri" pitchFamily="34" charset="0"/>
              </a:rPr>
              <a:t>CPR</a:t>
            </a:r>
          </a:p>
          <a:p>
            <a:pPr eaLnBrk="0" fontAlgn="base" hangingPunct="0">
              <a:spcBef>
                <a:spcPct val="0"/>
              </a:spcBef>
              <a:spcAft>
                <a:spcPct val="0"/>
              </a:spcAft>
            </a:pPr>
            <a:r>
              <a:rPr lang="en-US" altLang="en-US" sz="600" dirty="0" smtClean="0">
                <a:solidFill>
                  <a:srgbClr val="000000"/>
                </a:solidFill>
                <a:latin typeface="Calibri" pitchFamily="34" charset="0"/>
              </a:rPr>
              <a:t>First Aid</a:t>
            </a:r>
          </a:p>
          <a:p>
            <a:pPr eaLnBrk="0" fontAlgn="base" hangingPunct="0">
              <a:spcBef>
                <a:spcPct val="0"/>
              </a:spcBef>
              <a:spcAft>
                <a:spcPct val="0"/>
              </a:spcAft>
            </a:pPr>
            <a:r>
              <a:rPr lang="en-US" altLang="en-US" sz="600" dirty="0" smtClean="0">
                <a:solidFill>
                  <a:srgbClr val="000000"/>
                </a:solidFill>
                <a:latin typeface="Calibri" pitchFamily="34" charset="0"/>
              </a:rPr>
              <a:t>OSHA 10 Hour</a:t>
            </a:r>
          </a:p>
          <a:p>
            <a:pPr eaLnBrk="0" fontAlgn="base" hangingPunct="0">
              <a:spcBef>
                <a:spcPct val="0"/>
              </a:spcBef>
              <a:spcAft>
                <a:spcPct val="0"/>
              </a:spcAft>
            </a:pPr>
            <a:r>
              <a:rPr lang="en-US" altLang="en-US" sz="600" dirty="0" smtClean="0">
                <a:solidFill>
                  <a:srgbClr val="000000"/>
                </a:solidFill>
                <a:latin typeface="Calibri" pitchFamily="34" charset="0"/>
              </a:rPr>
              <a:t>Forklift Operations</a:t>
            </a:r>
            <a:endParaRPr lang="en-US" altLang="en-US" dirty="0" smtClean="0">
              <a:solidFill>
                <a:srgbClr val="000000"/>
              </a:solidFill>
            </a:endParaRPr>
          </a:p>
        </p:txBody>
      </p:sp>
      <p:sp>
        <p:nvSpPr>
          <p:cNvPr id="43016" name="Text Box 8"/>
          <p:cNvSpPr txBox="1">
            <a:spLocks noChangeArrowheads="1"/>
          </p:cNvSpPr>
          <p:nvPr/>
        </p:nvSpPr>
        <p:spPr bwMode="auto">
          <a:xfrm>
            <a:off x="4495800" y="2438400"/>
            <a:ext cx="1295400" cy="528638"/>
          </a:xfrm>
          <a:prstGeom prst="rect">
            <a:avLst/>
          </a:prstGeom>
          <a:solidFill>
            <a:srgbClr val="DAEEF3"/>
          </a:solidFill>
          <a:ln w="9525">
            <a:solidFill>
              <a:srgbClr val="000000"/>
            </a:solidFill>
            <a:miter lim="800000"/>
            <a:headEnd/>
            <a:tailEnd/>
          </a:ln>
        </p:spPr>
        <p:txBody>
          <a:bodyPr/>
          <a:lstStyle/>
          <a:p>
            <a:pPr eaLnBrk="0" fontAlgn="base" hangingPunct="0">
              <a:spcBef>
                <a:spcPct val="0"/>
              </a:spcBef>
              <a:defRPr/>
            </a:pPr>
            <a:r>
              <a:rPr lang="en-US" sz="700" dirty="0">
                <a:solidFill>
                  <a:srgbClr val="000000"/>
                </a:solidFill>
                <a:latin typeface="Calibri" pitchFamily="34" charset="0"/>
                <a:hlinkClick r:id="rId2"/>
              </a:rPr>
              <a:t>Welding, Two Year A.A.S.</a:t>
            </a:r>
            <a:endParaRPr lang="en-US" sz="1100" dirty="0">
              <a:solidFill>
                <a:srgbClr val="000000"/>
              </a:solidFill>
              <a:latin typeface="Times New Roman" pitchFamily="18" charset="0"/>
            </a:endParaRPr>
          </a:p>
          <a:p>
            <a:pPr marL="57150" lvl="2" eaLnBrk="0" fontAlgn="base" hangingPunct="0">
              <a:spcBef>
                <a:spcPct val="0"/>
              </a:spcBef>
              <a:spcAft>
                <a:spcPct val="0"/>
              </a:spcAft>
              <a:buFont typeface="Symbol" pitchFamily="18" charset="2"/>
              <a:buChar char="·"/>
              <a:defRPr/>
            </a:pPr>
            <a:r>
              <a:rPr lang="en-US" sz="700" dirty="0">
                <a:solidFill>
                  <a:srgbClr val="000000"/>
                </a:solidFill>
                <a:latin typeface="Calibri" pitchFamily="34" charset="0"/>
                <a:hlinkClick r:id="rId3"/>
              </a:rPr>
              <a:t>Pipe Welding Certificate</a:t>
            </a:r>
            <a:endParaRPr lang="en-US" sz="700" dirty="0">
              <a:solidFill>
                <a:srgbClr val="000000"/>
              </a:solidFill>
              <a:latin typeface="Calibri" pitchFamily="34" charset="0"/>
            </a:endParaRPr>
          </a:p>
          <a:p>
            <a:pPr marL="114300" indent="-57150" eaLnBrk="0" fontAlgn="base" hangingPunct="0">
              <a:spcBef>
                <a:spcPct val="0"/>
              </a:spcBef>
              <a:spcAft>
                <a:spcPct val="0"/>
              </a:spcAft>
              <a:buFont typeface="Symbol" pitchFamily="18" charset="2"/>
              <a:buChar char="·"/>
              <a:defRPr/>
            </a:pPr>
            <a:r>
              <a:rPr lang="en-US" sz="700" dirty="0">
                <a:solidFill>
                  <a:srgbClr val="000000"/>
                </a:solidFill>
                <a:latin typeface="Calibri" pitchFamily="34" charset="0"/>
                <a:hlinkClick r:id="rId4"/>
              </a:rPr>
              <a:t>Combination Welding Certificate</a:t>
            </a:r>
            <a:endParaRPr lang="en-US" sz="700" dirty="0">
              <a:solidFill>
                <a:srgbClr val="000000"/>
              </a:solidFill>
              <a:latin typeface="Calibri" pitchFamily="34" charset="0"/>
            </a:endParaRPr>
          </a:p>
          <a:p>
            <a:pPr eaLnBrk="0" fontAlgn="base" hangingPunct="0">
              <a:spcBef>
                <a:spcPct val="0"/>
              </a:spcBef>
              <a:spcAft>
                <a:spcPct val="0"/>
              </a:spcAft>
              <a:defRPr/>
            </a:pPr>
            <a:endParaRPr lang="en-US" sz="2000" dirty="0">
              <a:solidFill>
                <a:srgbClr val="000000"/>
              </a:solidFill>
            </a:endParaRPr>
          </a:p>
        </p:txBody>
      </p:sp>
      <p:sp>
        <p:nvSpPr>
          <p:cNvPr id="14361" name="Text Box 9"/>
          <p:cNvSpPr txBox="1">
            <a:spLocks noChangeArrowheads="1"/>
          </p:cNvSpPr>
          <p:nvPr/>
        </p:nvSpPr>
        <p:spPr bwMode="auto">
          <a:xfrm>
            <a:off x="4267200" y="2971800"/>
            <a:ext cx="1524000" cy="469900"/>
          </a:xfrm>
          <a:prstGeom prst="rect">
            <a:avLst/>
          </a:prstGeom>
          <a:solidFill>
            <a:srgbClr val="DAEEF3"/>
          </a:solidFill>
          <a:ln w="9525">
            <a:solidFill>
              <a:srgbClr val="000000"/>
            </a:solidFill>
            <a:miter lim="800000"/>
            <a:headEnd/>
            <a:tailEnd/>
          </a:ln>
        </p:spPr>
        <p:txBody>
          <a:bodyPr/>
          <a:lstStyle>
            <a:lvl1pPr>
              <a:defRPr sz="2000">
                <a:solidFill>
                  <a:schemeClr val="tx1"/>
                </a:solidFill>
                <a:latin typeface="Arial" charset="0"/>
              </a:defRPr>
            </a:lvl1pPr>
            <a:lvl2pPr marL="228600" indent="-571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altLang="en-US" sz="700" dirty="0" smtClean="0">
                <a:solidFill>
                  <a:srgbClr val="000000"/>
                </a:solidFill>
                <a:latin typeface="Calibri" pitchFamily="34" charset="0"/>
                <a:hlinkClick r:id="rId2"/>
              </a:rPr>
              <a:t>Welding, One Year Diploma</a:t>
            </a:r>
            <a:endParaRPr lang="en-US" altLang="en-US" sz="700" dirty="0" smtClean="0">
              <a:solidFill>
                <a:srgbClr val="000000"/>
              </a:solidFill>
              <a:latin typeface="Times New Roman" pitchFamily="18" charset="0"/>
            </a:endParaRPr>
          </a:p>
          <a:p>
            <a:pPr lvl="1" eaLnBrk="0" fontAlgn="base" hangingPunct="0">
              <a:spcBef>
                <a:spcPct val="0"/>
              </a:spcBef>
              <a:spcAft>
                <a:spcPct val="0"/>
              </a:spcAft>
              <a:buFont typeface="Symbol" pitchFamily="18" charset="2"/>
              <a:buChar char="·"/>
            </a:pPr>
            <a:r>
              <a:rPr lang="en-US" altLang="en-US" sz="700" dirty="0" smtClean="0">
                <a:solidFill>
                  <a:srgbClr val="000000"/>
                </a:solidFill>
                <a:latin typeface="Calibri" pitchFamily="34" charset="0"/>
                <a:hlinkClick r:id="rId5"/>
              </a:rPr>
              <a:t>Shielded Metal Arc Welding Certificate</a:t>
            </a:r>
            <a:endParaRPr lang="en-US" altLang="en-US" dirty="0" smtClean="0">
              <a:solidFill>
                <a:srgbClr val="000000"/>
              </a:solidFill>
              <a:latin typeface="Calibri" pitchFamily="34" charset="0"/>
            </a:endParaRPr>
          </a:p>
        </p:txBody>
      </p:sp>
      <p:graphicFrame>
        <p:nvGraphicFramePr>
          <p:cNvPr id="20" name="Table 19"/>
          <p:cNvGraphicFramePr>
            <a:graphicFrameLocks noGrp="1"/>
          </p:cNvGraphicFramePr>
          <p:nvPr/>
        </p:nvGraphicFramePr>
        <p:xfrm>
          <a:off x="1524000" y="3657600"/>
          <a:ext cx="6095999" cy="314325"/>
        </p:xfrm>
        <a:graphic>
          <a:graphicData uri="http://schemas.openxmlformats.org/drawingml/2006/table">
            <a:tbl>
              <a:tblPr/>
              <a:tblGrid>
                <a:gridCol w="1286408"/>
                <a:gridCol w="1324475"/>
                <a:gridCol w="1122326"/>
                <a:gridCol w="1181395"/>
                <a:gridCol w="1181395"/>
              </a:tblGrid>
              <a:tr h="314325">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6"/>
                        </a:rPr>
                        <a:t>Advanced Manufacturing Engineering Technology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7"/>
                        </a:rPr>
                        <a:t>CNC Machining Technology Diploma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700" u="sng" dirty="0">
                          <a:solidFill>
                            <a:srgbClr val="0000FF"/>
                          </a:solidFill>
                          <a:latin typeface="Calibri"/>
                          <a:ea typeface="Calibri"/>
                          <a:cs typeface="Times New Roman"/>
                          <a:hlinkClick r:id="rId8"/>
                        </a:rPr>
                        <a:t>Career Welding Certificate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9"/>
                        </a:rPr>
                        <a:t>Forklift Certificate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spcBef>
                          <a:spcPts val="0"/>
                        </a:spcBef>
                        <a:spcAft>
                          <a:spcPts val="0"/>
                        </a:spcAft>
                      </a:pPr>
                      <a:endParaRPr lang="en-US" sz="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graphicFrame>
        <p:nvGraphicFramePr>
          <p:cNvPr id="21" name="Table 20"/>
          <p:cNvGraphicFramePr>
            <a:graphicFrameLocks noGrp="1"/>
          </p:cNvGraphicFramePr>
          <p:nvPr/>
        </p:nvGraphicFramePr>
        <p:xfrm>
          <a:off x="1524000" y="4038600"/>
          <a:ext cx="6080124" cy="701675"/>
        </p:xfrm>
        <a:graphic>
          <a:graphicData uri="http://schemas.openxmlformats.org/drawingml/2006/table">
            <a:tbl>
              <a:tblPr/>
              <a:tblGrid>
                <a:gridCol w="2026708"/>
                <a:gridCol w="2026708"/>
                <a:gridCol w="2026708"/>
              </a:tblGrid>
              <a:tr h="381345">
                <a:tc gridSpan="3">
                  <a:txBody>
                    <a:bodyPr/>
                    <a:lstStyle/>
                    <a:p>
                      <a:pPr marL="0" marR="0" algn="ctr">
                        <a:spcBef>
                          <a:spcPts val="0"/>
                        </a:spcBef>
                        <a:spcAft>
                          <a:spcPts val="0"/>
                        </a:spcAft>
                      </a:pPr>
                      <a:r>
                        <a:rPr lang="en-US" sz="700" b="1" dirty="0">
                          <a:solidFill>
                            <a:srgbClr val="FFFFFF"/>
                          </a:solidFill>
                          <a:latin typeface="Calibri"/>
                          <a:ea typeface="Calibri"/>
                          <a:cs typeface="Times New Roman"/>
                        </a:rPr>
                        <a:t>Industry-Wide Technical Competencies</a:t>
                      </a:r>
                      <a:endParaRPr lang="en-US" sz="1100" dirty="0">
                        <a:latin typeface="Calibri"/>
                        <a:ea typeface="Calibri"/>
                        <a:cs typeface="Times New Roman"/>
                      </a:endParaRPr>
                    </a:p>
                    <a:p>
                      <a:pPr marL="0" marR="0" algn="ctr">
                        <a:spcBef>
                          <a:spcPts val="0"/>
                        </a:spcBef>
                        <a:spcAft>
                          <a:spcPts val="0"/>
                        </a:spcAft>
                      </a:pPr>
                      <a:r>
                        <a:rPr lang="en-US" sz="700" dirty="0">
                          <a:solidFill>
                            <a:srgbClr val="FFFFFF"/>
                          </a:solidFill>
                          <a:latin typeface="Calibri"/>
                          <a:ea typeface="Calibri"/>
                          <a:cs typeface="Times New Roman"/>
                        </a:rPr>
                        <a:t>Personal Effectiveness Skills, Academic Competencies, Multi-Tasking, Organization Skills, </a:t>
                      </a:r>
                      <a:endParaRPr lang="en-US" sz="1100" dirty="0">
                        <a:latin typeface="Calibri"/>
                        <a:ea typeface="Calibri"/>
                        <a:cs typeface="Times New Roman"/>
                      </a:endParaRPr>
                    </a:p>
                    <a:p>
                      <a:pPr algn="ctr">
                        <a:spcBef>
                          <a:spcPts val="0"/>
                        </a:spcBef>
                        <a:spcAft>
                          <a:spcPts val="0"/>
                        </a:spcAft>
                      </a:pPr>
                      <a:r>
                        <a:rPr lang="en-US" sz="700" dirty="0">
                          <a:solidFill>
                            <a:srgbClr val="FFFFFF"/>
                          </a:solidFill>
                          <a:latin typeface="Calibri"/>
                        </a:rPr>
                        <a:t>Attention to Detail, Mechanical Aptitude, Blueprint Reading</a:t>
                      </a:r>
                      <a:r>
                        <a:rPr lang="en-US" sz="1100" dirty="0">
                          <a:latin typeface="Calibri"/>
                        </a:rPr>
                        <a:t>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hMerge="1">
                  <a:txBody>
                    <a:bodyPr/>
                    <a:lstStyle/>
                    <a:p>
                      <a:endParaRPr lang="en-US"/>
                    </a:p>
                  </a:txBody>
                  <a:tcPr/>
                </a:tc>
                <a:tc hMerge="1">
                  <a:txBody>
                    <a:bodyPr/>
                    <a:lstStyle/>
                    <a:p>
                      <a:endParaRPr lang="en-US"/>
                    </a:p>
                  </a:txBody>
                  <a:tcPr/>
                </a:tc>
              </a:tr>
              <a:tr h="106777">
                <a:tc gridSpan="3">
                  <a:txBody>
                    <a:bodyPr/>
                    <a:lstStyle/>
                    <a:p>
                      <a:pPr marL="0" marR="0" algn="ctr">
                        <a:spcBef>
                          <a:spcPts val="0"/>
                        </a:spcBef>
                        <a:spcAft>
                          <a:spcPts val="0"/>
                        </a:spcAft>
                      </a:pPr>
                      <a:r>
                        <a:rPr lang="en-US" sz="700" b="1" dirty="0">
                          <a:latin typeface="Calibri"/>
                          <a:ea typeface="Calibri"/>
                          <a:cs typeface="Times New Roman"/>
                        </a:rPr>
                        <a:t>Occupational Titles</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hMerge="1">
                  <a:txBody>
                    <a:bodyPr/>
                    <a:lstStyle/>
                    <a:p>
                      <a:endParaRPr lang="en-US"/>
                    </a:p>
                  </a:txBody>
                  <a:tcPr/>
                </a:tc>
                <a:tc hMerge="1">
                  <a:txBody>
                    <a:bodyPr/>
                    <a:lstStyle/>
                    <a:p>
                      <a:endParaRPr lang="en-US"/>
                    </a:p>
                  </a:txBody>
                  <a:tcPr/>
                </a:tc>
              </a:tr>
              <a:tr h="213553">
                <a:tc>
                  <a:txBody>
                    <a:bodyPr/>
                    <a:lstStyle/>
                    <a:p>
                      <a:pPr marL="0" marR="0" algn="ctr">
                        <a:spcBef>
                          <a:spcPts val="0"/>
                        </a:spcBef>
                        <a:spcAft>
                          <a:spcPts val="0"/>
                        </a:spcAft>
                      </a:pPr>
                      <a:r>
                        <a:rPr lang="en-US" sz="700" dirty="0">
                          <a:latin typeface="Calibri"/>
                          <a:ea typeface="Calibri"/>
                          <a:cs typeface="Times New Roman"/>
                        </a:rPr>
                        <a:t>Production Workers</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700" dirty="0">
                          <a:latin typeface="Calibri"/>
                          <a:ea typeface="Calibri"/>
                          <a:cs typeface="Times New Roman"/>
                        </a:rPr>
                        <a:t>Assembly Operators Production Inspection Finishers</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700" dirty="0">
                          <a:latin typeface="Calibri"/>
                          <a:ea typeface="Calibri"/>
                          <a:cs typeface="Times New Roman"/>
                        </a:rPr>
                        <a:t>Office Support</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bl>
          </a:graphicData>
        </a:graphic>
      </p:graphicFrame>
      <p:graphicFrame>
        <p:nvGraphicFramePr>
          <p:cNvPr id="22" name="Table 21"/>
          <p:cNvGraphicFramePr>
            <a:graphicFrameLocks noGrp="1"/>
          </p:cNvGraphicFramePr>
          <p:nvPr/>
        </p:nvGraphicFramePr>
        <p:xfrm>
          <a:off x="1524000" y="4800600"/>
          <a:ext cx="6080124" cy="106680"/>
        </p:xfrm>
        <a:graphic>
          <a:graphicData uri="http://schemas.openxmlformats.org/drawingml/2006/table">
            <a:tbl>
              <a:tblPr/>
              <a:tblGrid>
                <a:gridCol w="2026708"/>
                <a:gridCol w="2026708"/>
                <a:gridCol w="2026708"/>
              </a:tblGrid>
              <a:tr h="106363">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0"/>
                        </a:rPr>
                        <a:t>Intro to Manufacturing Certificate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0"/>
                        </a:rPr>
                        <a:t>Intro to Manufacturing Certificate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1"/>
                        </a:rPr>
                        <a:t>Business Computing Professional Certificate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graphicFrame>
        <p:nvGraphicFramePr>
          <p:cNvPr id="23" name="Table 22"/>
          <p:cNvGraphicFramePr>
            <a:graphicFrameLocks noGrp="1"/>
          </p:cNvGraphicFramePr>
          <p:nvPr/>
        </p:nvGraphicFramePr>
        <p:xfrm>
          <a:off x="1524000" y="4953000"/>
          <a:ext cx="6080124" cy="106680"/>
        </p:xfrm>
        <a:graphic>
          <a:graphicData uri="http://schemas.openxmlformats.org/drawingml/2006/table">
            <a:tbl>
              <a:tblPr/>
              <a:tblGrid>
                <a:gridCol w="2026708"/>
                <a:gridCol w="2026708"/>
                <a:gridCol w="2026708"/>
              </a:tblGrid>
              <a:tr h="106363">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2"/>
                        </a:rPr>
                        <a:t>National Career Readiness Certificate</a:t>
                      </a:r>
                      <a:r>
                        <a:rPr lang="en-US" sz="700" dirty="0">
                          <a:latin typeface="Calibri"/>
                          <a:ea typeface="Calibri"/>
                          <a:cs typeface="Times New Roman"/>
                        </a:rPr>
                        <a:t> (credential)</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2"/>
                        </a:rPr>
                        <a:t>National Career Readiness Certificate</a:t>
                      </a:r>
                      <a:r>
                        <a:rPr lang="en-US" sz="700" dirty="0">
                          <a:latin typeface="Calibri"/>
                          <a:ea typeface="Calibri"/>
                          <a:cs typeface="Times New Roman"/>
                        </a:rPr>
                        <a:t> (credential)</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2"/>
                        </a:rPr>
                        <a:t>National Career Readiness Certificate</a:t>
                      </a:r>
                      <a:r>
                        <a:rPr lang="en-US" sz="700" dirty="0">
                          <a:latin typeface="Calibri"/>
                          <a:ea typeface="Calibri"/>
                          <a:cs typeface="Times New Roman"/>
                        </a:rPr>
                        <a:t> (credential)</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14410" name="Rectangle 2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sp>
        <p:nvSpPr>
          <p:cNvPr id="14411" name="Rectangle 22"/>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sp>
        <p:nvSpPr>
          <p:cNvPr id="14412" name="Rectangle 23"/>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graphicFrame>
        <p:nvGraphicFramePr>
          <p:cNvPr id="37" name="Table 36"/>
          <p:cNvGraphicFramePr>
            <a:graphicFrameLocks noGrp="1"/>
          </p:cNvGraphicFramePr>
          <p:nvPr/>
        </p:nvGraphicFramePr>
        <p:xfrm>
          <a:off x="1524000" y="5105400"/>
          <a:ext cx="6095997" cy="1482785"/>
        </p:xfrm>
        <a:graphic>
          <a:graphicData uri="http://schemas.openxmlformats.org/drawingml/2006/table">
            <a:tbl>
              <a:tblPr/>
              <a:tblGrid>
                <a:gridCol w="811944"/>
                <a:gridCol w="244189"/>
                <a:gridCol w="244189"/>
                <a:gridCol w="244189"/>
                <a:gridCol w="131889"/>
                <a:gridCol w="356489"/>
                <a:gridCol w="244189"/>
                <a:gridCol w="244189"/>
                <a:gridCol w="244189"/>
                <a:gridCol w="244189"/>
                <a:gridCol w="244189"/>
                <a:gridCol w="244189"/>
                <a:gridCol w="244189"/>
                <a:gridCol w="244189"/>
                <a:gridCol w="244189"/>
                <a:gridCol w="341410"/>
                <a:gridCol w="146968"/>
                <a:gridCol w="244189"/>
                <a:gridCol w="244189"/>
                <a:gridCol w="888651"/>
              </a:tblGrid>
              <a:tr h="106671">
                <a:tc gridSpan="20">
                  <a:txBody>
                    <a:bodyPr/>
                    <a:lstStyle/>
                    <a:p>
                      <a:pPr marL="0" marR="0" algn="ctr">
                        <a:spcBef>
                          <a:spcPts val="0"/>
                        </a:spcBef>
                        <a:spcAft>
                          <a:spcPts val="0"/>
                        </a:spcAft>
                      </a:pPr>
                      <a:r>
                        <a:rPr lang="en-US" sz="700" dirty="0">
                          <a:solidFill>
                            <a:srgbClr val="FFFFFF"/>
                          </a:solidFill>
                          <a:latin typeface="Calibri"/>
                          <a:ea typeface="Calibri"/>
                          <a:cs typeface="Times New Roman"/>
                        </a:rPr>
                        <a:t>Foundational Skill Competencies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671">
                <a:tc gridSpan="20">
                  <a:txBody>
                    <a:bodyPr/>
                    <a:lstStyle/>
                    <a:p>
                      <a:pPr marL="0" marR="0" algn="ctr">
                        <a:spcBef>
                          <a:spcPts val="0"/>
                        </a:spcBef>
                        <a:spcAft>
                          <a:spcPts val="0"/>
                        </a:spcAft>
                      </a:pPr>
                      <a:r>
                        <a:rPr lang="en-US" sz="700" dirty="0">
                          <a:solidFill>
                            <a:srgbClr val="FFFFFF"/>
                          </a:solidFill>
                          <a:latin typeface="Calibri"/>
                          <a:ea typeface="Calibri"/>
                          <a:cs typeface="Times New Roman"/>
                        </a:rPr>
                        <a:t>Workplace Competencies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8024">
                <a:tc gridSpan="2">
                  <a:txBody>
                    <a:bodyPr/>
                    <a:lstStyle/>
                    <a:p>
                      <a:pPr marL="0" marR="0" algn="ctr">
                        <a:spcBef>
                          <a:spcPts val="0"/>
                        </a:spcBef>
                        <a:spcAft>
                          <a:spcPts val="0"/>
                        </a:spcAft>
                      </a:pPr>
                      <a:r>
                        <a:rPr lang="en-US" sz="600" dirty="0">
                          <a:latin typeface="Calibri"/>
                          <a:ea typeface="Calibri"/>
                          <a:cs typeface="Times New Roman"/>
                        </a:rPr>
                        <a:t>Business Fundamentals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Teamwork</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Adaptability/ Flexibility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Marketing &amp; Customer Focus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Planning &amp; Organizing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Problem Solving &amp; Decision Making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Working with Tools &amp; Technology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Checking, Examining &amp; Recording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600" dirty="0">
                          <a:latin typeface="Calibri"/>
                          <a:ea typeface="Calibri"/>
                          <a:cs typeface="Times New Roman"/>
                        </a:rPr>
                        <a:t>Sustainable Practices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06671">
                <a:tc gridSpan="20">
                  <a:txBody>
                    <a:bodyPr/>
                    <a:lstStyle/>
                    <a:p>
                      <a:pPr marL="0" marR="0" algn="ctr">
                        <a:spcBef>
                          <a:spcPts val="0"/>
                        </a:spcBef>
                        <a:spcAft>
                          <a:spcPts val="0"/>
                        </a:spcAft>
                      </a:pPr>
                      <a:r>
                        <a:rPr lang="en-US" sz="700" dirty="0">
                          <a:solidFill>
                            <a:srgbClr val="FFFFFF"/>
                          </a:solidFill>
                          <a:latin typeface="Calibri"/>
                          <a:ea typeface="Calibri"/>
                          <a:cs typeface="Times New Roman"/>
                        </a:rPr>
                        <a:t>Academic Competencies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297">
                <a:tc>
                  <a:txBody>
                    <a:bodyPr/>
                    <a:lstStyle/>
                    <a:p>
                      <a:pPr marL="0" marR="0" algn="ctr">
                        <a:spcBef>
                          <a:spcPts val="0"/>
                        </a:spcBef>
                        <a:spcAft>
                          <a:spcPts val="0"/>
                        </a:spcAft>
                      </a:pPr>
                      <a:r>
                        <a:rPr lang="en-US" sz="600" dirty="0">
                          <a:latin typeface="Calibri"/>
                          <a:ea typeface="Calibri"/>
                          <a:cs typeface="Times New Roman"/>
                        </a:rPr>
                        <a:t>Science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marL="0" marR="0" algn="ctr">
                        <a:spcBef>
                          <a:spcPts val="0"/>
                        </a:spcBef>
                        <a:spcAft>
                          <a:spcPts val="0"/>
                        </a:spcAft>
                      </a:pPr>
                      <a:r>
                        <a:rPr lang="en-US" sz="600" dirty="0">
                          <a:latin typeface="Calibri"/>
                          <a:ea typeface="Calibri"/>
                          <a:cs typeface="Times New Roman"/>
                        </a:rPr>
                        <a:t>Basic Computer Skills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600" dirty="0">
                          <a:latin typeface="Calibri"/>
                          <a:ea typeface="Calibri"/>
                          <a:cs typeface="Times New Roman"/>
                        </a:rPr>
                        <a:t>Mathematics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Reading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Writing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Communication, Listening &amp; Speaking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Critical &amp; Analytic Thinking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Information Literacy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r>
              <a:tr h="106671">
                <a:tc gridSpan="20">
                  <a:txBody>
                    <a:bodyPr/>
                    <a:lstStyle/>
                    <a:p>
                      <a:pPr marL="0" marR="0" algn="ctr">
                        <a:spcBef>
                          <a:spcPts val="0"/>
                        </a:spcBef>
                        <a:spcAft>
                          <a:spcPts val="0"/>
                        </a:spcAft>
                      </a:pPr>
                      <a:r>
                        <a:rPr lang="en-US" sz="700" dirty="0">
                          <a:solidFill>
                            <a:srgbClr val="FFFFFF"/>
                          </a:solidFill>
                          <a:latin typeface="Calibri"/>
                          <a:ea typeface="Calibri"/>
                          <a:cs typeface="Times New Roman"/>
                        </a:rPr>
                        <a:t>Personal Effectiveness Competencies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721">
                <a:tc gridSpan="3">
                  <a:txBody>
                    <a:bodyPr/>
                    <a:lstStyle/>
                    <a:p>
                      <a:pPr marL="0" marR="0" algn="ctr">
                        <a:spcBef>
                          <a:spcPts val="0"/>
                        </a:spcBef>
                        <a:spcAft>
                          <a:spcPts val="0"/>
                        </a:spcAft>
                      </a:pPr>
                      <a:r>
                        <a:rPr lang="en-US" sz="600" dirty="0">
                          <a:latin typeface="Calibri"/>
                          <a:ea typeface="Calibri"/>
                          <a:cs typeface="Times New Roman"/>
                        </a:rPr>
                        <a:t>Interpersonal Skills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Integrity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600" dirty="0">
                          <a:latin typeface="Calibri"/>
                          <a:ea typeface="Calibri"/>
                          <a:cs typeface="Times New Roman"/>
                        </a:rPr>
                        <a:t>Professionalism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600" dirty="0">
                          <a:latin typeface="Calibri"/>
                          <a:ea typeface="Calibri"/>
                          <a:cs typeface="Times New Roman"/>
                        </a:rPr>
                        <a:t>Initiative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gridSpan="4">
                  <a:txBody>
                    <a:bodyPr/>
                    <a:lstStyle/>
                    <a:p>
                      <a:pPr marL="0" marR="0" algn="ctr">
                        <a:spcBef>
                          <a:spcPts val="0"/>
                        </a:spcBef>
                        <a:spcAft>
                          <a:spcPts val="0"/>
                        </a:spcAft>
                      </a:pPr>
                      <a:r>
                        <a:rPr lang="en-US" sz="600" dirty="0">
                          <a:latin typeface="Calibri"/>
                          <a:ea typeface="Calibri"/>
                          <a:cs typeface="Times New Roman"/>
                        </a:rPr>
                        <a:t>Dependability &amp; Reliability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600" dirty="0">
                          <a:latin typeface="Calibri"/>
                          <a:ea typeface="Calibri"/>
                          <a:cs typeface="Times New Roman"/>
                        </a:rPr>
                        <a:t>Lifelong Learning</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r>
            </a:tbl>
          </a:graphicData>
        </a:graphic>
      </p:graphicFrame>
      <p:cxnSp>
        <p:nvCxnSpPr>
          <p:cNvPr id="14471" name="AutoShape 24"/>
          <p:cNvCxnSpPr>
            <a:cxnSpLocks noChangeShapeType="1"/>
          </p:cNvCxnSpPr>
          <p:nvPr/>
        </p:nvCxnSpPr>
        <p:spPr bwMode="auto">
          <a:xfrm flipV="1">
            <a:off x="1524000" y="2209800"/>
            <a:ext cx="0" cy="14874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72" name="AutoShape 24"/>
          <p:cNvCxnSpPr>
            <a:cxnSpLocks noChangeShapeType="1"/>
          </p:cNvCxnSpPr>
          <p:nvPr/>
        </p:nvCxnSpPr>
        <p:spPr bwMode="auto">
          <a:xfrm rot="5400000" flipH="1" flipV="1">
            <a:off x="2858294" y="2934494"/>
            <a:ext cx="1447800"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73" name="AutoShape 24"/>
          <p:cNvCxnSpPr>
            <a:cxnSpLocks noChangeShapeType="1"/>
          </p:cNvCxnSpPr>
          <p:nvPr/>
        </p:nvCxnSpPr>
        <p:spPr bwMode="auto">
          <a:xfrm rot="5400000" flipH="1" flipV="1">
            <a:off x="3467894" y="2932906"/>
            <a:ext cx="1447800"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74" name="AutoShape 24"/>
          <p:cNvCxnSpPr>
            <a:cxnSpLocks noChangeShapeType="1"/>
          </p:cNvCxnSpPr>
          <p:nvPr/>
        </p:nvCxnSpPr>
        <p:spPr bwMode="auto">
          <a:xfrm rot="5400000" flipH="1" flipV="1">
            <a:off x="4038600" y="2590800"/>
            <a:ext cx="7620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75" name="AutoShape 24"/>
          <p:cNvCxnSpPr>
            <a:cxnSpLocks noChangeShapeType="1"/>
          </p:cNvCxnSpPr>
          <p:nvPr/>
        </p:nvCxnSpPr>
        <p:spPr bwMode="auto">
          <a:xfrm rot="5400000" flipH="1" flipV="1">
            <a:off x="5372894" y="2932906"/>
            <a:ext cx="1447800"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76" name="AutoShape 24"/>
          <p:cNvCxnSpPr>
            <a:cxnSpLocks noChangeShapeType="1"/>
          </p:cNvCxnSpPr>
          <p:nvPr/>
        </p:nvCxnSpPr>
        <p:spPr bwMode="auto">
          <a:xfrm rot="5400000" flipH="1" flipV="1">
            <a:off x="4686300" y="2324100"/>
            <a:ext cx="2286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 name="TextBox 50"/>
          <p:cNvSpPr txBox="1"/>
          <p:nvPr/>
        </p:nvSpPr>
        <p:spPr>
          <a:xfrm>
            <a:off x="609600" y="4114800"/>
            <a:ext cx="762000" cy="276225"/>
          </a:xfrm>
          <a:prstGeom prst="rect">
            <a:avLst/>
          </a:prstGeom>
          <a:solidFill>
            <a:schemeClr val="accent2">
              <a:lumMod val="75000"/>
            </a:schemeClr>
          </a:solidFill>
        </p:spPr>
        <p:txBody>
          <a:bodyPr>
            <a:spAutoFit/>
          </a:bodyPr>
          <a:lstStyle/>
          <a:p>
            <a:pPr algn="ctr" eaLnBrk="0" fontAlgn="base" hangingPunct="0">
              <a:spcBef>
                <a:spcPct val="0"/>
              </a:spcBef>
              <a:spcAft>
                <a:spcPct val="0"/>
              </a:spcAft>
              <a:defRPr/>
            </a:pPr>
            <a:r>
              <a:rPr lang="en-US" sz="1200" dirty="0">
                <a:solidFill>
                  <a:srgbClr val="FFFFFF"/>
                </a:solidFill>
              </a:rPr>
              <a:t>Zone 1</a:t>
            </a:r>
          </a:p>
        </p:txBody>
      </p:sp>
      <p:sp>
        <p:nvSpPr>
          <p:cNvPr id="52" name="TextBox 51"/>
          <p:cNvSpPr txBox="1"/>
          <p:nvPr/>
        </p:nvSpPr>
        <p:spPr>
          <a:xfrm>
            <a:off x="609600" y="1905000"/>
            <a:ext cx="762000" cy="276225"/>
          </a:xfrm>
          <a:prstGeom prst="rect">
            <a:avLst/>
          </a:prstGeom>
          <a:solidFill>
            <a:schemeClr val="accent2">
              <a:lumMod val="75000"/>
            </a:schemeClr>
          </a:solidFill>
        </p:spPr>
        <p:txBody>
          <a:bodyPr>
            <a:spAutoFit/>
          </a:bodyPr>
          <a:lstStyle/>
          <a:p>
            <a:pPr algn="ctr" eaLnBrk="0" fontAlgn="base" hangingPunct="0">
              <a:spcBef>
                <a:spcPct val="0"/>
              </a:spcBef>
              <a:spcAft>
                <a:spcPct val="0"/>
              </a:spcAft>
              <a:defRPr/>
            </a:pPr>
            <a:r>
              <a:rPr lang="en-US" sz="1200" dirty="0">
                <a:solidFill>
                  <a:srgbClr val="FFFFFF"/>
                </a:solidFill>
              </a:rPr>
              <a:t>Zone 2</a:t>
            </a:r>
          </a:p>
        </p:txBody>
      </p:sp>
    </p:spTree>
    <p:extLst>
      <p:ext uri="{BB962C8B-B14F-4D97-AF65-F5344CB8AC3E}">
        <p14:creationId xmlns:p14="http://schemas.microsoft.com/office/powerpoint/2010/main" val="4126768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5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sp>
        <p:nvSpPr>
          <p:cNvPr id="15363" name="Rectangle 54"/>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sp>
        <p:nvSpPr>
          <p:cNvPr id="57" name="Title 1"/>
          <p:cNvSpPr txBox="1">
            <a:spLocks/>
          </p:cNvSpPr>
          <p:nvPr/>
        </p:nvSpPr>
        <p:spPr bwMode="auto">
          <a:xfrm>
            <a:off x="457200" y="457200"/>
            <a:ext cx="8229600" cy="10668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200" b="1" kern="0" dirty="0">
                <a:solidFill>
                  <a:srgbClr val="000000"/>
                </a:solidFill>
                <a:ea typeface="+mj-ea"/>
                <a:cs typeface="+mj-cs"/>
              </a:rPr>
              <a:t>Region 10 Advanced Manufacturing</a:t>
            </a:r>
            <a:br>
              <a:rPr lang="en-US" sz="3200" b="1" kern="0" dirty="0">
                <a:solidFill>
                  <a:srgbClr val="000000"/>
                </a:solidFill>
                <a:ea typeface="+mj-ea"/>
                <a:cs typeface="+mj-cs"/>
              </a:rPr>
            </a:br>
            <a:r>
              <a:rPr lang="en-US" sz="2400" b="1" kern="0" dirty="0">
                <a:solidFill>
                  <a:srgbClr val="000000"/>
                </a:solidFill>
                <a:ea typeface="+mj-ea"/>
                <a:cs typeface="+mj-cs"/>
              </a:rPr>
              <a:t>Educational Pathways Map</a:t>
            </a:r>
          </a:p>
        </p:txBody>
      </p:sp>
      <p:graphicFrame>
        <p:nvGraphicFramePr>
          <p:cNvPr id="65" name="Table 64"/>
          <p:cNvGraphicFramePr>
            <a:graphicFrameLocks noGrp="1"/>
          </p:cNvGraphicFramePr>
          <p:nvPr/>
        </p:nvGraphicFramePr>
        <p:xfrm>
          <a:off x="1524000" y="1447800"/>
          <a:ext cx="6080125" cy="635487"/>
        </p:xfrm>
        <a:graphic>
          <a:graphicData uri="http://schemas.openxmlformats.org/drawingml/2006/table">
            <a:tbl>
              <a:tblPr/>
              <a:tblGrid>
                <a:gridCol w="6080125"/>
              </a:tblGrid>
              <a:tr h="213147">
                <a:tc>
                  <a:txBody>
                    <a:bodyPr/>
                    <a:lstStyle/>
                    <a:p>
                      <a:pPr marL="0" marR="0" algn="ctr">
                        <a:spcBef>
                          <a:spcPts val="0"/>
                        </a:spcBef>
                        <a:spcAft>
                          <a:spcPts val="0"/>
                        </a:spcAft>
                      </a:pPr>
                      <a:r>
                        <a:rPr lang="en-US" sz="700" b="1" dirty="0">
                          <a:solidFill>
                            <a:srgbClr val="FFFFFF"/>
                          </a:solidFill>
                          <a:latin typeface="Calibri"/>
                          <a:ea typeface="Calibri"/>
                          <a:cs typeface="Times New Roman"/>
                        </a:rPr>
                        <a:t>Industry-Wide Technical Competencies</a:t>
                      </a:r>
                      <a:endParaRPr lang="en-US" sz="1100" dirty="0">
                        <a:latin typeface="Calibri"/>
                        <a:ea typeface="Calibri"/>
                        <a:cs typeface="Times New Roman"/>
                      </a:endParaRPr>
                    </a:p>
                    <a:p>
                      <a:pPr marL="0" marR="0" algn="ctr">
                        <a:spcBef>
                          <a:spcPts val="0"/>
                        </a:spcBef>
                        <a:spcAft>
                          <a:spcPts val="0"/>
                        </a:spcAft>
                      </a:pPr>
                      <a:r>
                        <a:rPr lang="en-US" sz="700" dirty="0">
                          <a:solidFill>
                            <a:schemeClr val="bg1"/>
                          </a:solidFill>
                          <a:latin typeface="Calibri"/>
                          <a:ea typeface="Calibri"/>
                          <a:cs typeface="Times New Roman"/>
                        </a:rPr>
                        <a:t>Business and Industry Experience, Proven Leadership Skills</a:t>
                      </a:r>
                      <a:endParaRPr lang="en-US" sz="1100" dirty="0">
                        <a:solidFill>
                          <a:schemeClr val="bg1"/>
                        </a:solidFill>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0F02"/>
                    </a:solidFill>
                  </a:tcPr>
                </a:tc>
              </a:tr>
              <a:tr h="167473">
                <a:tc>
                  <a:txBody>
                    <a:bodyPr/>
                    <a:lstStyle/>
                    <a:p>
                      <a:pPr algn="ctr"/>
                      <a:r>
                        <a:rPr lang="en-US" sz="700" b="1" dirty="0" smtClean="0">
                          <a:latin typeface="Calibri"/>
                        </a:rPr>
                        <a:t>Occupational </a:t>
                      </a:r>
                      <a:r>
                        <a:rPr lang="en-US" sz="700" b="1" dirty="0">
                          <a:latin typeface="Calibri"/>
                        </a:rPr>
                        <a:t>Titles</a:t>
                      </a:r>
                      <a:r>
                        <a:rPr lang="en-US" sz="1100" dirty="0">
                          <a:latin typeface="Calibri"/>
                        </a:rPr>
                        <a:t>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1403"/>
                    </a:solidFill>
                  </a:tcPr>
                </a:tc>
              </a:tr>
              <a:tr h="106573">
                <a:tc>
                  <a:txBody>
                    <a:bodyPr/>
                    <a:lstStyle/>
                    <a:p>
                      <a:pPr marL="0" marR="0" algn="ctr">
                        <a:spcBef>
                          <a:spcPts val="0"/>
                        </a:spcBef>
                        <a:spcAft>
                          <a:spcPts val="0"/>
                        </a:spcAft>
                      </a:pPr>
                      <a:r>
                        <a:rPr lang="en-US" sz="700" dirty="0">
                          <a:latin typeface="Calibri"/>
                          <a:ea typeface="Calibri"/>
                          <a:cs typeface="Times New Roman"/>
                        </a:rPr>
                        <a:t>Executive, Senior Leadership</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1403"/>
                    </a:solidFill>
                  </a:tcPr>
                </a:tc>
              </a:tr>
              <a:tr h="147807">
                <a:tc>
                  <a:txBody>
                    <a:bodyPr/>
                    <a:lstStyle/>
                    <a:p>
                      <a:pPr marL="0" marR="0" algn="ctr">
                        <a:spcBef>
                          <a:spcPts val="0"/>
                        </a:spcBef>
                        <a:spcAft>
                          <a:spcPts val="0"/>
                        </a:spcAft>
                      </a:pPr>
                      <a:r>
                        <a:rPr lang="en-US" sz="700" dirty="0">
                          <a:latin typeface="Calibri"/>
                          <a:ea typeface="Calibri"/>
                          <a:cs typeface="Times New Roman"/>
                        </a:rPr>
                        <a:t>None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7B"/>
                    </a:solidFill>
                  </a:tcPr>
                </a:tc>
              </a:tr>
            </a:tbl>
          </a:graphicData>
        </a:graphic>
      </p:graphicFrame>
      <p:sp>
        <p:nvSpPr>
          <p:cNvPr id="15377" name="Text Box 61"/>
          <p:cNvSpPr txBox="1">
            <a:spLocks noChangeArrowheads="1"/>
          </p:cNvSpPr>
          <p:nvPr/>
        </p:nvSpPr>
        <p:spPr bwMode="auto">
          <a:xfrm>
            <a:off x="-625475" y="3175"/>
            <a:ext cx="514350" cy="234950"/>
          </a:xfrm>
          <a:prstGeom prst="rect">
            <a:avLst/>
          </a:prstGeom>
          <a:solidFill>
            <a:srgbClr val="548DD4"/>
          </a:solidFill>
          <a:ln w="9525">
            <a:solidFill>
              <a:srgbClr val="000000"/>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graphicFrame>
        <p:nvGraphicFramePr>
          <p:cNvPr id="67" name="Table 66"/>
          <p:cNvGraphicFramePr>
            <a:graphicFrameLocks noGrp="1"/>
          </p:cNvGraphicFramePr>
          <p:nvPr/>
        </p:nvGraphicFramePr>
        <p:xfrm>
          <a:off x="1524000" y="2286000"/>
          <a:ext cx="6080125" cy="771525"/>
        </p:xfrm>
        <a:graphic>
          <a:graphicData uri="http://schemas.openxmlformats.org/drawingml/2006/table">
            <a:tbl>
              <a:tblPr/>
              <a:tblGrid>
                <a:gridCol w="2982918"/>
                <a:gridCol w="3097207"/>
              </a:tblGrid>
              <a:tr h="320304">
                <a:tc gridSpan="2">
                  <a:txBody>
                    <a:bodyPr/>
                    <a:lstStyle/>
                    <a:p>
                      <a:pPr marL="0" marR="0" algn="ctr">
                        <a:spcBef>
                          <a:spcPts val="0"/>
                        </a:spcBef>
                        <a:spcAft>
                          <a:spcPts val="0"/>
                        </a:spcAft>
                      </a:pPr>
                      <a:r>
                        <a:rPr lang="en-US" sz="700" b="1" dirty="0">
                          <a:solidFill>
                            <a:srgbClr val="FFFFFF"/>
                          </a:solidFill>
                          <a:latin typeface="Calibri"/>
                          <a:ea typeface="Calibri"/>
                          <a:cs typeface="Times New Roman"/>
                        </a:rPr>
                        <a:t>Industry-Wide Technical Competencies</a:t>
                      </a:r>
                      <a:endParaRPr lang="en-US" sz="1100" dirty="0">
                        <a:latin typeface="Calibri"/>
                        <a:ea typeface="Calibri"/>
                        <a:cs typeface="Times New Roman"/>
                      </a:endParaRPr>
                    </a:p>
                    <a:p>
                      <a:pPr marL="0" marR="0" algn="ctr">
                        <a:spcBef>
                          <a:spcPts val="0"/>
                        </a:spcBef>
                        <a:spcAft>
                          <a:spcPts val="0"/>
                        </a:spcAft>
                      </a:pPr>
                      <a:r>
                        <a:rPr lang="en-US" sz="700" dirty="0">
                          <a:solidFill>
                            <a:srgbClr val="FFFFFF"/>
                          </a:solidFill>
                          <a:latin typeface="Calibri"/>
                          <a:ea typeface="Calibri"/>
                          <a:cs typeface="Times New Roman"/>
                        </a:rPr>
                        <a:t>Experience with Contracts, Advanced PC Skills, Mechanical Desktop, ProE, </a:t>
                      </a:r>
                      <a:endParaRPr lang="en-US" sz="1100" dirty="0">
                        <a:latin typeface="Calibri"/>
                        <a:ea typeface="Calibri"/>
                        <a:cs typeface="Times New Roman"/>
                      </a:endParaRPr>
                    </a:p>
                    <a:p>
                      <a:pPr marL="0" marR="0" algn="ctr">
                        <a:spcBef>
                          <a:spcPts val="0"/>
                        </a:spcBef>
                        <a:spcAft>
                          <a:spcPts val="0"/>
                        </a:spcAft>
                      </a:pPr>
                      <a:r>
                        <a:rPr lang="en-US" sz="700" dirty="0">
                          <a:solidFill>
                            <a:srgbClr val="FFFFFF"/>
                          </a:solidFill>
                          <a:latin typeface="Calibri"/>
                          <a:ea typeface="Calibri"/>
                          <a:cs typeface="Times New Roman"/>
                        </a:rPr>
                        <a:t>Leadership Skills, Strategic Thinking, Organizational Planning</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4806"/>
                    </a:solidFill>
                  </a:tcPr>
                </a:tc>
                <a:tc hMerge="1">
                  <a:txBody>
                    <a:bodyPr/>
                    <a:lstStyle/>
                    <a:p>
                      <a:endParaRPr lang="en-US"/>
                    </a:p>
                  </a:txBody>
                  <a:tcPr/>
                </a:tc>
              </a:tr>
              <a:tr h="167778">
                <a:tc gridSpan="2">
                  <a:txBody>
                    <a:bodyPr/>
                    <a:lstStyle/>
                    <a:p>
                      <a:pPr algn="ctr"/>
                      <a:r>
                        <a:rPr lang="en-US" sz="700" b="1" dirty="0" smtClean="0">
                          <a:latin typeface="Calibri"/>
                        </a:rPr>
                        <a:t>Occupational </a:t>
                      </a:r>
                      <a:r>
                        <a:rPr lang="en-US" sz="700" b="1" dirty="0">
                          <a:latin typeface="Calibri"/>
                        </a:rPr>
                        <a:t>Titles</a:t>
                      </a:r>
                      <a:r>
                        <a:rPr lang="en-US" sz="1100" dirty="0">
                          <a:latin typeface="Calibri"/>
                        </a:rPr>
                        <a:t>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r>
              <a:tr h="106768">
                <a:tc>
                  <a:txBody>
                    <a:bodyPr/>
                    <a:lstStyle/>
                    <a:p>
                      <a:pPr marL="0" marR="0" algn="ctr">
                        <a:spcBef>
                          <a:spcPts val="0"/>
                        </a:spcBef>
                        <a:spcAft>
                          <a:spcPts val="0"/>
                        </a:spcAft>
                      </a:pPr>
                      <a:r>
                        <a:rPr lang="en-US" sz="700" dirty="0">
                          <a:latin typeface="Calibri"/>
                          <a:ea typeface="Calibri"/>
                          <a:cs typeface="Times New Roman"/>
                        </a:rPr>
                        <a:t>Manager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spcBef>
                          <a:spcPts val="0"/>
                        </a:spcBef>
                        <a:spcAft>
                          <a:spcPts val="0"/>
                        </a:spcAft>
                      </a:pPr>
                      <a:r>
                        <a:rPr lang="en-US" sz="700" dirty="0">
                          <a:latin typeface="Calibri"/>
                          <a:ea typeface="Calibri"/>
                          <a:cs typeface="Times New Roman"/>
                        </a:rPr>
                        <a:t>Engineer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76675">
                <a:tc>
                  <a:txBody>
                    <a:bodyPr/>
                    <a:lstStyle/>
                    <a:p>
                      <a:pPr marL="0" marR="0" algn="ctr">
                        <a:spcBef>
                          <a:spcPts val="0"/>
                        </a:spcBef>
                        <a:spcAft>
                          <a:spcPts val="0"/>
                        </a:spcAft>
                      </a:pPr>
                      <a:r>
                        <a:rPr lang="en-US" sz="700" b="1" u="sng" dirty="0">
                          <a:solidFill>
                            <a:srgbClr val="0000FF"/>
                          </a:solidFill>
                          <a:latin typeface="Calibri"/>
                          <a:ea typeface="Calibri"/>
                          <a:cs typeface="Times New Roman"/>
                          <a:hlinkClick r:id="rId2"/>
                        </a:rPr>
                        <a:t>Pre-Business</a:t>
                      </a:r>
                      <a:endParaRPr lang="en-US" sz="1100" b="1"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700" b="1" u="sng" dirty="0">
                          <a:solidFill>
                            <a:srgbClr val="0000FF"/>
                          </a:solidFill>
                          <a:latin typeface="Calibri"/>
                          <a:ea typeface="Calibri"/>
                          <a:cs typeface="Times New Roman"/>
                          <a:hlinkClick r:id="rId3"/>
                        </a:rPr>
                        <a:t>Pre-Engineering</a:t>
                      </a:r>
                      <a:endParaRPr lang="en-US" sz="1100" b="1"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15393" name="Text Box 63"/>
          <p:cNvSpPr txBox="1">
            <a:spLocks noChangeArrowheads="1"/>
          </p:cNvSpPr>
          <p:nvPr/>
        </p:nvSpPr>
        <p:spPr bwMode="auto">
          <a:xfrm>
            <a:off x="-636588" y="0"/>
            <a:ext cx="525463" cy="234950"/>
          </a:xfrm>
          <a:prstGeom prst="rect">
            <a:avLst/>
          </a:prstGeom>
          <a:solidFill>
            <a:srgbClr val="548DD4"/>
          </a:solidFill>
          <a:ln w="9525">
            <a:solidFill>
              <a:srgbClr val="000000"/>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altLang="en-US" dirty="0" smtClean="0">
              <a:solidFill>
                <a:srgbClr val="000000"/>
              </a:solidFill>
            </a:endParaRPr>
          </a:p>
        </p:txBody>
      </p:sp>
      <p:graphicFrame>
        <p:nvGraphicFramePr>
          <p:cNvPr id="69" name="Table 68"/>
          <p:cNvGraphicFramePr>
            <a:graphicFrameLocks noGrp="1"/>
          </p:cNvGraphicFramePr>
          <p:nvPr/>
        </p:nvGraphicFramePr>
        <p:xfrm>
          <a:off x="1524000" y="3276600"/>
          <a:ext cx="6080125" cy="804971"/>
        </p:xfrm>
        <a:graphic>
          <a:graphicData uri="http://schemas.openxmlformats.org/drawingml/2006/table">
            <a:tbl>
              <a:tblPr/>
              <a:tblGrid>
                <a:gridCol w="2026708"/>
                <a:gridCol w="1870515"/>
                <a:gridCol w="2182902"/>
              </a:tblGrid>
              <a:tr h="365616">
                <a:tc gridSpan="3">
                  <a:txBody>
                    <a:bodyPr/>
                    <a:lstStyle/>
                    <a:p>
                      <a:pPr marL="0" marR="0" algn="ctr">
                        <a:spcBef>
                          <a:spcPts val="0"/>
                        </a:spcBef>
                        <a:spcAft>
                          <a:spcPts val="0"/>
                        </a:spcAft>
                      </a:pPr>
                      <a:r>
                        <a:rPr lang="en-US" sz="700" b="1" dirty="0">
                          <a:solidFill>
                            <a:schemeClr val="bg1"/>
                          </a:solidFill>
                          <a:latin typeface="Calibri"/>
                          <a:ea typeface="Calibri"/>
                          <a:cs typeface="Times New Roman"/>
                        </a:rPr>
                        <a:t>Industry-Wide Technical Competencies</a:t>
                      </a:r>
                      <a:endParaRPr lang="en-US" sz="1100" dirty="0">
                        <a:solidFill>
                          <a:schemeClr val="bg1"/>
                        </a:solidFill>
                        <a:latin typeface="Calibri"/>
                        <a:ea typeface="Calibri"/>
                        <a:cs typeface="Times New Roman"/>
                      </a:endParaRPr>
                    </a:p>
                    <a:p>
                      <a:pPr marL="0" marR="0" algn="ctr">
                        <a:spcBef>
                          <a:spcPts val="0"/>
                        </a:spcBef>
                        <a:spcAft>
                          <a:spcPts val="0"/>
                        </a:spcAft>
                      </a:pPr>
                      <a:r>
                        <a:rPr lang="en-US" sz="700" dirty="0">
                          <a:solidFill>
                            <a:schemeClr val="bg1"/>
                          </a:solidFill>
                          <a:latin typeface="Calibri"/>
                          <a:ea typeface="Calibri"/>
                          <a:cs typeface="Times New Roman"/>
                        </a:rPr>
                        <a:t>Accounting, ERP and Analysis, Technical Product Knowledge &amp; Experience, Presentation Skills</a:t>
                      </a:r>
                      <a:endParaRPr lang="en-US" sz="1100" dirty="0">
                        <a:solidFill>
                          <a:schemeClr val="bg1"/>
                        </a:solidFill>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hMerge="1">
                  <a:txBody>
                    <a:bodyPr/>
                    <a:lstStyle/>
                    <a:p>
                      <a:endParaRPr lang="en-US"/>
                    </a:p>
                  </a:txBody>
                  <a:tcPr/>
                </a:tc>
                <a:tc hMerge="1">
                  <a:txBody>
                    <a:bodyPr/>
                    <a:lstStyle/>
                    <a:p>
                      <a:endParaRPr lang="en-US"/>
                    </a:p>
                  </a:txBody>
                  <a:tcPr/>
                </a:tc>
              </a:tr>
              <a:tr h="167574">
                <a:tc gridSpan="3">
                  <a:txBody>
                    <a:bodyPr/>
                    <a:lstStyle/>
                    <a:p>
                      <a:pPr algn="ctr"/>
                      <a:r>
                        <a:rPr lang="en-US" sz="700" b="1" dirty="0" smtClean="0">
                          <a:latin typeface="Calibri"/>
                        </a:rPr>
                        <a:t>Occupational </a:t>
                      </a:r>
                      <a:r>
                        <a:rPr lang="en-US" sz="700" b="1" dirty="0">
                          <a:latin typeface="Calibri"/>
                        </a:rPr>
                        <a:t>Titles</a:t>
                      </a:r>
                      <a:r>
                        <a:rPr lang="en-US" sz="1100" dirty="0">
                          <a:latin typeface="Calibri"/>
                        </a:rPr>
                        <a:t>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en-US"/>
                    </a:p>
                  </a:txBody>
                  <a:tcPr/>
                </a:tc>
                <a:tc hMerge="1">
                  <a:txBody>
                    <a:bodyPr/>
                    <a:lstStyle/>
                    <a:p>
                      <a:endParaRPr lang="en-US"/>
                    </a:p>
                  </a:txBody>
                  <a:tcPr/>
                </a:tc>
              </a:tr>
              <a:tr h="106638">
                <a:tc>
                  <a:txBody>
                    <a:bodyPr/>
                    <a:lstStyle/>
                    <a:p>
                      <a:pPr marL="0" marR="0" algn="ctr">
                        <a:spcBef>
                          <a:spcPts val="0"/>
                        </a:spcBef>
                        <a:spcAft>
                          <a:spcPts val="0"/>
                        </a:spcAft>
                      </a:pPr>
                      <a:r>
                        <a:rPr lang="en-US" sz="700" dirty="0">
                          <a:latin typeface="Calibri"/>
                          <a:ea typeface="Calibri"/>
                          <a:cs typeface="Times New Roman"/>
                        </a:rPr>
                        <a:t>ERP Analyst</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700" dirty="0">
                          <a:latin typeface="Calibri"/>
                          <a:ea typeface="Calibri"/>
                          <a:cs typeface="Times New Roman"/>
                        </a:rPr>
                        <a:t>Sales</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700" dirty="0">
                          <a:latin typeface="Calibri"/>
                          <a:ea typeface="Calibri"/>
                          <a:cs typeface="Times New Roman"/>
                        </a:rPr>
                        <a:t>Technical Customer Service Representative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165035">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4"/>
                        </a:rPr>
                        <a:t>LEAN Certificate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5"/>
                        </a:rPr>
                        <a:t>Marketing Management</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spcBef>
                          <a:spcPts val="0"/>
                        </a:spcBef>
                        <a:spcAft>
                          <a:spcPts val="0"/>
                        </a:spcAft>
                      </a:pPr>
                      <a:r>
                        <a:rPr lang="en-US" sz="700" dirty="0">
                          <a:latin typeface="Calibri"/>
                          <a:ea typeface="Calibri"/>
                          <a:cs typeface="Times New Roman"/>
                        </a:rPr>
                        <a:t>Technical Customer Service</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bl>
          </a:graphicData>
        </a:graphic>
      </p:graphicFrame>
      <p:graphicFrame>
        <p:nvGraphicFramePr>
          <p:cNvPr id="71" name="Table 70"/>
          <p:cNvGraphicFramePr>
            <a:graphicFrameLocks noGrp="1"/>
          </p:cNvGraphicFramePr>
          <p:nvPr/>
        </p:nvGraphicFramePr>
        <p:xfrm>
          <a:off x="1524000" y="4191000"/>
          <a:ext cx="6080125" cy="1005075"/>
        </p:xfrm>
        <a:graphic>
          <a:graphicData uri="http://schemas.openxmlformats.org/drawingml/2006/table">
            <a:tbl>
              <a:tblPr/>
              <a:tblGrid>
                <a:gridCol w="964464"/>
                <a:gridCol w="1260978"/>
                <a:gridCol w="827319"/>
                <a:gridCol w="1037482"/>
                <a:gridCol w="912400"/>
                <a:gridCol w="1077482"/>
              </a:tblGrid>
              <a:tr h="319939">
                <a:tc gridSpan="6">
                  <a:txBody>
                    <a:bodyPr/>
                    <a:lstStyle/>
                    <a:p>
                      <a:pPr marL="0" marR="0" algn="ctr">
                        <a:spcBef>
                          <a:spcPts val="0"/>
                        </a:spcBef>
                        <a:spcAft>
                          <a:spcPts val="0"/>
                        </a:spcAft>
                      </a:pPr>
                      <a:r>
                        <a:rPr lang="en-US" sz="700" b="1" dirty="0">
                          <a:solidFill>
                            <a:srgbClr val="FFFFFF"/>
                          </a:solidFill>
                          <a:latin typeface="Calibri"/>
                          <a:ea typeface="Calibri"/>
                          <a:cs typeface="Times New Roman"/>
                        </a:rPr>
                        <a:t>Industry-Wide Technical Competencies</a:t>
                      </a:r>
                      <a:endParaRPr lang="en-US" sz="1100" dirty="0">
                        <a:latin typeface="Calibri"/>
                        <a:ea typeface="Calibri"/>
                        <a:cs typeface="Times New Roman"/>
                      </a:endParaRPr>
                    </a:p>
                    <a:p>
                      <a:pPr marL="0" marR="0" algn="ctr">
                        <a:spcBef>
                          <a:spcPts val="0"/>
                        </a:spcBef>
                        <a:spcAft>
                          <a:spcPts val="0"/>
                        </a:spcAft>
                      </a:pPr>
                      <a:r>
                        <a:rPr lang="en-US" sz="700" dirty="0">
                          <a:solidFill>
                            <a:schemeClr val="bg1"/>
                          </a:solidFill>
                          <a:latin typeface="Calibri"/>
                          <a:ea typeface="Calibri"/>
                          <a:cs typeface="Times New Roman"/>
                        </a:rPr>
                        <a:t>CAD Design/Modeling, Programming, Mechanical/Electrical Intermediate and Troubleshooting Skills, </a:t>
                      </a:r>
                      <a:endParaRPr lang="en-US" sz="1100" dirty="0">
                        <a:solidFill>
                          <a:schemeClr val="bg1"/>
                        </a:solidFill>
                        <a:latin typeface="Calibri"/>
                        <a:ea typeface="Calibri"/>
                        <a:cs typeface="Times New Roman"/>
                      </a:endParaRPr>
                    </a:p>
                    <a:p>
                      <a:pPr marL="0" marR="0" algn="ctr">
                        <a:spcBef>
                          <a:spcPts val="0"/>
                        </a:spcBef>
                        <a:spcAft>
                          <a:spcPts val="0"/>
                        </a:spcAft>
                      </a:pPr>
                      <a:r>
                        <a:rPr lang="en-US" sz="700" dirty="0">
                          <a:solidFill>
                            <a:schemeClr val="bg1"/>
                          </a:solidFill>
                          <a:latin typeface="Calibri"/>
                          <a:ea typeface="Calibri"/>
                          <a:cs typeface="Times New Roman"/>
                        </a:rPr>
                        <a:t>Coaching, Delegation, Manufacturing Experience</a:t>
                      </a:r>
                      <a:endParaRPr lang="en-US" sz="1100" dirty="0">
                        <a:solidFill>
                          <a:schemeClr val="bg1"/>
                        </a:solidFill>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1B1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587">
                <a:tc gridSpan="6">
                  <a:txBody>
                    <a:bodyPr/>
                    <a:lstStyle/>
                    <a:p>
                      <a:pPr algn="ctr"/>
                      <a:r>
                        <a:rPr lang="en-US" sz="700" b="1" dirty="0" smtClean="0">
                          <a:latin typeface="Calibri"/>
                        </a:rPr>
                        <a:t>Occupational </a:t>
                      </a:r>
                      <a:r>
                        <a:rPr lang="en-US" sz="700" b="1" dirty="0">
                          <a:latin typeface="Calibri"/>
                        </a:rPr>
                        <a:t>Titles</a:t>
                      </a:r>
                      <a:r>
                        <a:rPr lang="en-US" sz="1100" dirty="0">
                          <a:latin typeface="Calibri"/>
                        </a:rPr>
                        <a:t>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646">
                <a:tc>
                  <a:txBody>
                    <a:bodyPr/>
                    <a:lstStyle/>
                    <a:p>
                      <a:pPr marL="0" marR="0" algn="ctr">
                        <a:spcBef>
                          <a:spcPts val="0"/>
                        </a:spcBef>
                        <a:spcAft>
                          <a:spcPts val="0"/>
                        </a:spcAft>
                      </a:pPr>
                      <a:r>
                        <a:rPr lang="en-US" sz="700" dirty="0">
                          <a:latin typeface="Calibri"/>
                          <a:ea typeface="Calibri"/>
                          <a:cs typeface="Times New Roman"/>
                        </a:rPr>
                        <a:t>Machine Tech</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spcBef>
                          <a:spcPts val="0"/>
                        </a:spcBef>
                        <a:spcAft>
                          <a:spcPts val="0"/>
                        </a:spcAft>
                      </a:pPr>
                      <a:r>
                        <a:rPr lang="en-US" sz="700" dirty="0">
                          <a:latin typeface="Calibri"/>
                          <a:ea typeface="Calibri"/>
                          <a:cs typeface="Times New Roman"/>
                        </a:rPr>
                        <a:t>CNC Programmer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spcBef>
                          <a:spcPts val="0"/>
                        </a:spcBef>
                        <a:spcAft>
                          <a:spcPts val="0"/>
                        </a:spcAft>
                      </a:pPr>
                      <a:r>
                        <a:rPr lang="en-US" sz="700" dirty="0">
                          <a:latin typeface="Calibri"/>
                          <a:ea typeface="Calibri"/>
                          <a:cs typeface="Times New Roman"/>
                        </a:rPr>
                        <a:t>Supervisor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spcBef>
                          <a:spcPts val="0"/>
                        </a:spcBef>
                        <a:spcAft>
                          <a:spcPts val="0"/>
                        </a:spcAft>
                      </a:pPr>
                      <a:r>
                        <a:rPr lang="en-US" sz="700" dirty="0">
                          <a:latin typeface="Calibri"/>
                          <a:ea typeface="Calibri"/>
                          <a:cs typeface="Times New Roman"/>
                        </a:rPr>
                        <a:t>Electronics Tech</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spcBef>
                          <a:spcPts val="0"/>
                        </a:spcBef>
                        <a:spcAft>
                          <a:spcPts val="0"/>
                        </a:spcAft>
                      </a:pPr>
                      <a:r>
                        <a:rPr lang="en-US" sz="700" dirty="0">
                          <a:latin typeface="Calibri"/>
                          <a:ea typeface="Calibri"/>
                          <a:cs typeface="Times New Roman"/>
                        </a:rPr>
                        <a:t>CAD Designer</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spcBef>
                          <a:spcPts val="0"/>
                        </a:spcBef>
                        <a:spcAft>
                          <a:spcPts val="0"/>
                        </a:spcAft>
                      </a:pPr>
                      <a:r>
                        <a:rPr lang="en-US" sz="700" dirty="0">
                          <a:latin typeface="Calibri"/>
                          <a:ea typeface="Calibri"/>
                          <a:cs typeface="Times New Roman"/>
                        </a:rPr>
                        <a:t>Procurement Specialist</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r>
              <a:tr h="410715">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6"/>
                        </a:rPr>
                        <a:t>Industrial Maintenance &amp; HVAC Technology</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7"/>
                        </a:rPr>
                        <a:t>CNC Machining Technology</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endParaRPr lang="en-US" sz="7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8"/>
                        </a:rPr>
                        <a:t>Electronics Engineering Technology </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9"/>
                        </a:rPr>
                        <a:t>CAD/Mechanical Engineering</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700" u="sng" dirty="0">
                          <a:solidFill>
                            <a:srgbClr val="0000FF"/>
                          </a:solidFill>
                          <a:latin typeface="Calibri"/>
                          <a:ea typeface="Calibri"/>
                          <a:cs typeface="Times New Roman"/>
                          <a:hlinkClick r:id="rId10"/>
                        </a:rPr>
                        <a:t>APICS</a:t>
                      </a:r>
                      <a:endParaRPr lang="en-US" sz="1100" dirty="0">
                        <a:latin typeface="Calibri"/>
                        <a:ea typeface="Calibri"/>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74" name="TextBox 73"/>
          <p:cNvSpPr txBox="1"/>
          <p:nvPr/>
        </p:nvSpPr>
        <p:spPr>
          <a:xfrm>
            <a:off x="609600" y="1600200"/>
            <a:ext cx="762000" cy="276225"/>
          </a:xfrm>
          <a:prstGeom prst="rect">
            <a:avLst/>
          </a:prstGeom>
          <a:solidFill>
            <a:schemeClr val="accent2">
              <a:lumMod val="75000"/>
            </a:schemeClr>
          </a:solidFill>
        </p:spPr>
        <p:txBody>
          <a:bodyPr>
            <a:spAutoFit/>
          </a:bodyPr>
          <a:lstStyle/>
          <a:p>
            <a:pPr algn="ctr" eaLnBrk="0" fontAlgn="base" hangingPunct="0">
              <a:spcBef>
                <a:spcPct val="0"/>
              </a:spcBef>
              <a:spcAft>
                <a:spcPct val="0"/>
              </a:spcAft>
              <a:defRPr/>
            </a:pPr>
            <a:r>
              <a:rPr lang="en-US" sz="1200" dirty="0">
                <a:solidFill>
                  <a:srgbClr val="FFFFFF"/>
                </a:solidFill>
              </a:rPr>
              <a:t>Zone 6</a:t>
            </a:r>
          </a:p>
        </p:txBody>
      </p:sp>
      <p:sp>
        <p:nvSpPr>
          <p:cNvPr id="75" name="TextBox 74"/>
          <p:cNvSpPr txBox="1"/>
          <p:nvPr/>
        </p:nvSpPr>
        <p:spPr>
          <a:xfrm>
            <a:off x="609600" y="2438400"/>
            <a:ext cx="762000" cy="276225"/>
          </a:xfrm>
          <a:prstGeom prst="rect">
            <a:avLst/>
          </a:prstGeom>
          <a:solidFill>
            <a:schemeClr val="accent2">
              <a:lumMod val="75000"/>
            </a:schemeClr>
          </a:solidFill>
        </p:spPr>
        <p:txBody>
          <a:bodyPr>
            <a:spAutoFit/>
          </a:bodyPr>
          <a:lstStyle/>
          <a:p>
            <a:pPr algn="ctr" eaLnBrk="0" fontAlgn="base" hangingPunct="0">
              <a:spcBef>
                <a:spcPct val="0"/>
              </a:spcBef>
              <a:spcAft>
                <a:spcPct val="0"/>
              </a:spcAft>
              <a:defRPr/>
            </a:pPr>
            <a:r>
              <a:rPr lang="en-US" sz="1200" dirty="0">
                <a:solidFill>
                  <a:srgbClr val="FFFFFF"/>
                </a:solidFill>
              </a:rPr>
              <a:t>Zone 5</a:t>
            </a:r>
          </a:p>
        </p:txBody>
      </p:sp>
      <p:sp>
        <p:nvSpPr>
          <p:cNvPr id="76" name="TextBox 75"/>
          <p:cNvSpPr txBox="1"/>
          <p:nvPr/>
        </p:nvSpPr>
        <p:spPr>
          <a:xfrm>
            <a:off x="609600" y="3429000"/>
            <a:ext cx="762000" cy="276225"/>
          </a:xfrm>
          <a:prstGeom prst="rect">
            <a:avLst/>
          </a:prstGeom>
          <a:solidFill>
            <a:schemeClr val="accent2">
              <a:lumMod val="75000"/>
            </a:schemeClr>
          </a:solidFill>
        </p:spPr>
        <p:txBody>
          <a:bodyPr>
            <a:spAutoFit/>
          </a:bodyPr>
          <a:lstStyle/>
          <a:p>
            <a:pPr algn="ctr" eaLnBrk="0" fontAlgn="base" hangingPunct="0">
              <a:spcBef>
                <a:spcPct val="0"/>
              </a:spcBef>
              <a:spcAft>
                <a:spcPct val="0"/>
              </a:spcAft>
              <a:defRPr/>
            </a:pPr>
            <a:r>
              <a:rPr lang="en-US" sz="1200" dirty="0">
                <a:solidFill>
                  <a:srgbClr val="FFFFFF"/>
                </a:solidFill>
              </a:rPr>
              <a:t>Zone 4</a:t>
            </a:r>
          </a:p>
        </p:txBody>
      </p:sp>
      <p:sp>
        <p:nvSpPr>
          <p:cNvPr id="77" name="TextBox 76"/>
          <p:cNvSpPr txBox="1"/>
          <p:nvPr/>
        </p:nvSpPr>
        <p:spPr>
          <a:xfrm>
            <a:off x="609600" y="4419600"/>
            <a:ext cx="762000" cy="276225"/>
          </a:xfrm>
          <a:prstGeom prst="rect">
            <a:avLst/>
          </a:prstGeom>
          <a:solidFill>
            <a:schemeClr val="accent2">
              <a:lumMod val="75000"/>
            </a:schemeClr>
          </a:solidFill>
        </p:spPr>
        <p:txBody>
          <a:bodyPr>
            <a:spAutoFit/>
          </a:bodyPr>
          <a:lstStyle/>
          <a:p>
            <a:pPr algn="ctr" eaLnBrk="0" fontAlgn="base" hangingPunct="0">
              <a:spcBef>
                <a:spcPct val="0"/>
              </a:spcBef>
              <a:spcAft>
                <a:spcPct val="0"/>
              </a:spcAft>
              <a:defRPr/>
            </a:pPr>
            <a:r>
              <a:rPr lang="en-US" sz="1200" dirty="0">
                <a:solidFill>
                  <a:srgbClr val="FFFFFF"/>
                </a:solidFill>
              </a:rPr>
              <a:t>Zone 3</a:t>
            </a:r>
          </a:p>
        </p:txBody>
      </p:sp>
    </p:spTree>
    <p:extLst>
      <p:ext uri="{BB962C8B-B14F-4D97-AF65-F5344CB8AC3E}">
        <p14:creationId xmlns:p14="http://schemas.microsoft.com/office/powerpoint/2010/main" val="2790164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181600" cy="5943600"/>
          </a:xfrm>
        </p:spPr>
        <p:txBody>
          <a:bodyPr anchor="t" anchorCtr="0">
            <a:normAutofit/>
          </a:bodyPr>
          <a:lstStyle/>
          <a:p>
            <a:r>
              <a:rPr lang="en-US" sz="2400" b="1" dirty="0" smtClean="0"/>
              <a:t>Data collection</a:t>
            </a:r>
          </a:p>
          <a:p>
            <a:r>
              <a:rPr lang="en-US" sz="2400" b="1" dirty="0" smtClean="0"/>
              <a:t>Data analysis</a:t>
            </a:r>
          </a:p>
          <a:p>
            <a:r>
              <a:rPr lang="en-US" sz="2400" b="1" dirty="0" smtClean="0"/>
              <a:t>Data informed</a:t>
            </a:r>
          </a:p>
          <a:p>
            <a:endParaRPr lang="en-US" sz="2400" dirty="0"/>
          </a:p>
          <a:p>
            <a:r>
              <a:rPr lang="en-US" sz="2400" dirty="0" smtClean="0"/>
              <a:t>Key motivating and mobilization elements to:</a:t>
            </a:r>
          </a:p>
          <a:p>
            <a:pPr lvl="1"/>
            <a:r>
              <a:rPr lang="en-US" sz="2400" dirty="0" smtClean="0"/>
              <a:t>Form the board</a:t>
            </a:r>
          </a:p>
          <a:p>
            <a:pPr lvl="1"/>
            <a:r>
              <a:rPr lang="en-US" sz="2400" dirty="0" smtClean="0"/>
              <a:t>Engage the board</a:t>
            </a:r>
          </a:p>
          <a:p>
            <a:pPr lvl="1"/>
            <a:r>
              <a:rPr lang="en-US" sz="2400" dirty="0" smtClean="0"/>
              <a:t>Establish direction for the board</a:t>
            </a:r>
          </a:p>
          <a:p>
            <a:pPr lvl="1"/>
            <a:r>
              <a:rPr lang="en-US" sz="2400" dirty="0" smtClean="0"/>
              <a:t>Chart the focus of the board</a:t>
            </a:r>
          </a:p>
          <a:p>
            <a:pPr lvl="1"/>
            <a:endParaRPr lang="en-US" sz="2000" dirty="0"/>
          </a:p>
          <a:p>
            <a:pPr marL="0" indent="0">
              <a:buNone/>
            </a:pPr>
            <a:r>
              <a:rPr lang="en-US" sz="1400" dirty="0" smtClean="0"/>
              <a:t>Using Data to Drive Change: A guide for college access and success stakeholders; V. Dougherty, M. Long, &amp; S. Singer; OMB Center for Collaborative Learning, July 2009</a:t>
            </a:r>
          </a:p>
          <a:p>
            <a:pPr lvl="1"/>
            <a:endParaRPr lang="en-US" dirty="0"/>
          </a:p>
          <a:p>
            <a:endParaRPr lang="en-US" dirty="0" smtClean="0"/>
          </a:p>
          <a:p>
            <a:pPr lvl="1"/>
            <a:endParaRPr lang="en-US" dirty="0"/>
          </a:p>
        </p:txBody>
      </p:sp>
      <p:sp>
        <p:nvSpPr>
          <p:cNvPr id="3" name="Title 2"/>
          <p:cNvSpPr>
            <a:spLocks noGrp="1"/>
          </p:cNvSpPr>
          <p:nvPr>
            <p:ph type="title"/>
          </p:nvPr>
        </p:nvSpPr>
        <p:spPr>
          <a:xfrm>
            <a:off x="5867400" y="457200"/>
            <a:ext cx="2743200" cy="5715000"/>
          </a:xfrm>
        </p:spPr>
        <p:txBody>
          <a:bodyPr/>
          <a:lstStyle/>
          <a:p>
            <a:r>
              <a:rPr lang="en-US" dirty="0" smtClean="0"/>
              <a:t>Using Knowledge</a:t>
            </a:r>
            <a:br>
              <a:rPr lang="en-US" dirty="0" smtClean="0"/>
            </a:br>
            <a:r>
              <a:rPr lang="en-US" dirty="0" smtClean="0"/>
              <a:t>and Data</a:t>
            </a:r>
            <a:br>
              <a:rPr lang="en-US" dirty="0" smtClean="0"/>
            </a:br>
            <a:r>
              <a:rPr lang="en-US" dirty="0" smtClean="0"/>
              <a:t>To Build Successful</a:t>
            </a:r>
            <a:br>
              <a:rPr lang="en-US" dirty="0" smtClean="0"/>
            </a:br>
            <a:r>
              <a:rPr lang="en-US" dirty="0" smtClean="0"/>
              <a:t>and Engaged</a:t>
            </a:r>
            <a:br>
              <a:rPr lang="en-US" dirty="0" smtClean="0"/>
            </a:br>
            <a:r>
              <a:rPr lang="en-US" dirty="0" smtClean="0"/>
              <a:t>Partner Boards</a:t>
            </a:r>
            <a:endParaRPr lang="en-US" dirty="0"/>
          </a:p>
        </p:txBody>
      </p:sp>
    </p:spTree>
    <p:extLst>
      <p:ext uri="{BB962C8B-B14F-4D97-AF65-F5344CB8AC3E}">
        <p14:creationId xmlns:p14="http://schemas.microsoft.com/office/powerpoint/2010/main" val="4268937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4400" y="2286000"/>
            <a:ext cx="3581400" cy="411162"/>
          </a:xfrm>
        </p:spPr>
        <p:txBody>
          <a:bodyPr/>
          <a:lstStyle/>
          <a:p>
            <a:r>
              <a:rPr lang="en-US" sz="2000" dirty="0" smtClean="0"/>
              <a:t>The Process Supports</a:t>
            </a:r>
            <a:endParaRPr lang="en-US" sz="2000" dirty="0"/>
          </a:p>
        </p:txBody>
      </p:sp>
      <p:sp>
        <p:nvSpPr>
          <p:cNvPr id="3" name="Content Placeholder 2"/>
          <p:cNvSpPr>
            <a:spLocks noGrp="1"/>
          </p:cNvSpPr>
          <p:nvPr>
            <p:ph sz="half" idx="2"/>
          </p:nvPr>
        </p:nvSpPr>
        <p:spPr>
          <a:xfrm>
            <a:off x="4800600" y="2743200"/>
            <a:ext cx="3581400" cy="3200400"/>
          </a:xfrm>
        </p:spPr>
        <p:txBody>
          <a:bodyPr>
            <a:normAutofit/>
          </a:bodyPr>
          <a:lstStyle/>
          <a:p>
            <a:r>
              <a:rPr lang="en-US" sz="1600" dirty="0" smtClean="0"/>
              <a:t>Board engagement</a:t>
            </a:r>
          </a:p>
          <a:p>
            <a:pPr lvl="1"/>
            <a:r>
              <a:rPr lang="en-US" sz="1600" dirty="0" smtClean="0"/>
              <a:t>Involve the board in collective brainstorming around the “opportunity”</a:t>
            </a:r>
          </a:p>
          <a:p>
            <a:pPr lvl="2"/>
            <a:r>
              <a:rPr lang="en-US" sz="1600" dirty="0" smtClean="0"/>
              <a:t>Example ‘program declining enrollment’</a:t>
            </a:r>
          </a:p>
          <a:p>
            <a:pPr lvl="1"/>
            <a:r>
              <a:rPr lang="en-US" sz="1600" dirty="0" smtClean="0"/>
              <a:t>Invite open and honest discussion</a:t>
            </a:r>
          </a:p>
          <a:p>
            <a:pPr lvl="1"/>
            <a:r>
              <a:rPr lang="en-US" sz="1600" dirty="0" smtClean="0"/>
              <a:t>The process supports momentum to tackle the larger, more difficult challenges</a:t>
            </a:r>
          </a:p>
          <a:p>
            <a:pPr marL="228600" lvl="1" indent="0">
              <a:buNone/>
            </a:pPr>
            <a:endParaRPr lang="en-US" dirty="0"/>
          </a:p>
        </p:txBody>
      </p:sp>
      <p:sp>
        <p:nvSpPr>
          <p:cNvPr id="4" name="Text Placeholder 3"/>
          <p:cNvSpPr>
            <a:spLocks noGrp="1"/>
          </p:cNvSpPr>
          <p:nvPr>
            <p:ph type="body" sz="quarter" idx="3"/>
          </p:nvPr>
        </p:nvSpPr>
        <p:spPr>
          <a:xfrm>
            <a:off x="533400" y="0"/>
            <a:ext cx="3581400" cy="868362"/>
          </a:xfrm>
        </p:spPr>
        <p:txBody>
          <a:bodyPr/>
          <a:lstStyle/>
          <a:p>
            <a:r>
              <a:rPr lang="en-US" sz="1800" dirty="0" smtClean="0"/>
              <a:t>Gathering the Data / </a:t>
            </a:r>
          </a:p>
          <a:p>
            <a:r>
              <a:rPr lang="en-US" sz="1800" dirty="0" smtClean="0"/>
              <a:t>Conducting the Scan – </a:t>
            </a:r>
            <a:r>
              <a:rPr lang="en-US" sz="1800" i="1" dirty="0" smtClean="0"/>
              <a:t>example</a:t>
            </a:r>
            <a:endParaRPr lang="en-US" sz="1800" dirty="0"/>
          </a:p>
        </p:txBody>
      </p:sp>
      <p:sp>
        <p:nvSpPr>
          <p:cNvPr id="5" name="Content Placeholder 4"/>
          <p:cNvSpPr>
            <a:spLocks noGrp="1"/>
          </p:cNvSpPr>
          <p:nvPr>
            <p:ph sz="quarter" idx="4"/>
          </p:nvPr>
        </p:nvSpPr>
        <p:spPr>
          <a:xfrm>
            <a:off x="304800" y="914400"/>
            <a:ext cx="4191000" cy="5562600"/>
          </a:xfrm>
        </p:spPr>
        <p:txBody>
          <a:bodyPr>
            <a:normAutofit fontScale="85000" lnSpcReduction="20000"/>
          </a:bodyPr>
          <a:lstStyle/>
          <a:p>
            <a:pPr lvl="1"/>
            <a:r>
              <a:rPr lang="en-US" sz="1700" dirty="0"/>
              <a:t>Inventory current state and contributing </a:t>
            </a:r>
            <a:r>
              <a:rPr lang="en-US" sz="1700" dirty="0" smtClean="0"/>
              <a:t>factors</a:t>
            </a:r>
          </a:p>
          <a:p>
            <a:pPr lvl="2"/>
            <a:r>
              <a:rPr lang="en-US" sz="1700" dirty="0" smtClean="0"/>
              <a:t>What have enrollment trends been?</a:t>
            </a:r>
          </a:p>
          <a:p>
            <a:pPr lvl="2"/>
            <a:r>
              <a:rPr lang="en-US" sz="1700" dirty="0" smtClean="0"/>
              <a:t>Visibility/Recognition of the program in the region</a:t>
            </a:r>
            <a:r>
              <a:rPr lang="en-US" sz="1700" dirty="0"/>
              <a:t>? </a:t>
            </a:r>
            <a:endParaRPr lang="en-US" sz="1700" dirty="0" smtClean="0"/>
          </a:p>
          <a:p>
            <a:pPr lvl="2"/>
            <a:r>
              <a:rPr lang="en-US" sz="1700" dirty="0" smtClean="0"/>
              <a:t>Review </a:t>
            </a:r>
            <a:r>
              <a:rPr lang="en-US" sz="1700" dirty="0"/>
              <a:t>student/customer demographics</a:t>
            </a:r>
          </a:p>
          <a:p>
            <a:pPr lvl="3"/>
            <a:r>
              <a:rPr lang="en-US" sz="1700" dirty="0" smtClean="0"/>
              <a:t>Satisfaction surveys</a:t>
            </a:r>
          </a:p>
          <a:p>
            <a:pPr lvl="3"/>
            <a:r>
              <a:rPr lang="en-US" sz="1700" dirty="0"/>
              <a:t>R</a:t>
            </a:r>
            <a:r>
              <a:rPr lang="en-US" sz="1700" dirty="0" smtClean="0"/>
              <a:t>etention </a:t>
            </a:r>
            <a:r>
              <a:rPr lang="en-US" sz="1700" dirty="0"/>
              <a:t>/completion </a:t>
            </a:r>
            <a:r>
              <a:rPr lang="en-US" sz="1700" dirty="0" smtClean="0"/>
              <a:t>rates</a:t>
            </a:r>
          </a:p>
          <a:p>
            <a:pPr lvl="3"/>
            <a:r>
              <a:rPr lang="en-US" sz="1700" dirty="0"/>
              <a:t>G</a:t>
            </a:r>
            <a:r>
              <a:rPr lang="en-US" sz="1700" dirty="0" smtClean="0"/>
              <a:t>raduation </a:t>
            </a:r>
            <a:r>
              <a:rPr lang="en-US" sz="1700" dirty="0"/>
              <a:t>rates</a:t>
            </a:r>
          </a:p>
          <a:p>
            <a:pPr marL="411480" lvl="2" indent="0">
              <a:buNone/>
            </a:pPr>
            <a:endParaRPr lang="en-US" sz="1700" dirty="0"/>
          </a:p>
          <a:p>
            <a:pPr lvl="1"/>
            <a:r>
              <a:rPr lang="en-US" sz="1700" dirty="0"/>
              <a:t>Inventory external trends </a:t>
            </a:r>
            <a:endParaRPr lang="en-US" sz="1700" dirty="0" smtClean="0"/>
          </a:p>
          <a:p>
            <a:pPr lvl="2"/>
            <a:r>
              <a:rPr lang="en-US" sz="1700" dirty="0" smtClean="0"/>
              <a:t>Environmental</a:t>
            </a:r>
          </a:p>
          <a:p>
            <a:pPr lvl="3"/>
            <a:r>
              <a:rPr lang="en-US" sz="1700" dirty="0" smtClean="0"/>
              <a:t>Unemployment rate impacts</a:t>
            </a:r>
          </a:p>
          <a:p>
            <a:pPr lvl="3"/>
            <a:r>
              <a:rPr lang="en-US" sz="1700" dirty="0" smtClean="0"/>
              <a:t>Workforce trends – occupational projections</a:t>
            </a:r>
          </a:p>
          <a:p>
            <a:pPr lvl="3"/>
            <a:r>
              <a:rPr lang="en-US" sz="1700" dirty="0" smtClean="0"/>
              <a:t>Regional – are labor and business growing</a:t>
            </a:r>
          </a:p>
          <a:p>
            <a:pPr lvl="3"/>
            <a:r>
              <a:rPr lang="en-US" sz="1700" dirty="0" smtClean="0"/>
              <a:t>Population – increasing or decreasing, what age groups</a:t>
            </a:r>
          </a:p>
          <a:p>
            <a:pPr lvl="1"/>
            <a:endParaRPr lang="en-US" sz="1700" dirty="0"/>
          </a:p>
          <a:p>
            <a:pPr lvl="2"/>
            <a:r>
              <a:rPr lang="en-US" sz="1700" dirty="0" smtClean="0"/>
              <a:t>Skill needs</a:t>
            </a:r>
          </a:p>
          <a:p>
            <a:pPr lvl="3"/>
            <a:r>
              <a:rPr lang="en-US" sz="1700" dirty="0" smtClean="0"/>
              <a:t>Along the career ladder have skill level requirements changed</a:t>
            </a:r>
          </a:p>
          <a:p>
            <a:pPr lvl="3"/>
            <a:r>
              <a:rPr lang="en-US" sz="1700" dirty="0" smtClean="0"/>
              <a:t>What are the required educational and credential levels</a:t>
            </a:r>
          </a:p>
          <a:p>
            <a:pPr lvl="2"/>
            <a:endParaRPr lang="en-US" sz="1700" dirty="0" smtClean="0"/>
          </a:p>
          <a:p>
            <a:pPr lvl="1"/>
            <a:r>
              <a:rPr lang="en-US" sz="1700" dirty="0" smtClean="0"/>
              <a:t>Inventory competition</a:t>
            </a:r>
          </a:p>
          <a:p>
            <a:pPr marL="228600" lvl="1" indent="0">
              <a:buNone/>
            </a:pPr>
            <a:endParaRPr lang="en-US" sz="1700" dirty="0" smtClean="0"/>
          </a:p>
          <a:p>
            <a:pPr lvl="1"/>
            <a:r>
              <a:rPr lang="en-US" sz="1700" dirty="0" smtClean="0"/>
              <a:t>Inventory partnerships</a:t>
            </a:r>
            <a:endParaRPr lang="en-US" sz="1700" dirty="0"/>
          </a:p>
          <a:p>
            <a:endParaRPr lang="en-US" dirty="0"/>
          </a:p>
        </p:txBody>
      </p:sp>
      <p:sp>
        <p:nvSpPr>
          <p:cNvPr id="6" name="Title 5"/>
          <p:cNvSpPr>
            <a:spLocks noGrp="1"/>
          </p:cNvSpPr>
          <p:nvPr>
            <p:ph type="title"/>
          </p:nvPr>
        </p:nvSpPr>
        <p:spPr>
          <a:xfrm>
            <a:off x="5791200" y="457200"/>
            <a:ext cx="2819400" cy="1904999"/>
          </a:xfrm>
        </p:spPr>
        <p:txBody>
          <a:bodyPr/>
          <a:lstStyle/>
          <a:p>
            <a:r>
              <a:rPr lang="en-US" dirty="0" smtClean="0"/>
              <a:t>The Role </a:t>
            </a:r>
            <a:br>
              <a:rPr lang="en-US" dirty="0" smtClean="0"/>
            </a:br>
            <a:r>
              <a:rPr lang="en-US" dirty="0" smtClean="0"/>
              <a:t>of </a:t>
            </a:r>
            <a:br>
              <a:rPr lang="en-US" dirty="0" smtClean="0"/>
            </a:br>
            <a:r>
              <a:rPr lang="en-US" dirty="0" smtClean="0"/>
              <a:t>Good Data</a:t>
            </a:r>
            <a:endParaRPr lang="en-US" dirty="0"/>
          </a:p>
        </p:txBody>
      </p:sp>
    </p:spTree>
    <p:extLst>
      <p:ext uri="{BB962C8B-B14F-4D97-AF65-F5344CB8AC3E}">
        <p14:creationId xmlns:p14="http://schemas.microsoft.com/office/powerpoint/2010/main" val="2739613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715000" cy="6172200"/>
          </a:xfrm>
        </p:spPr>
        <p:txBody>
          <a:bodyPr anchor="t" anchorCtr="0">
            <a:normAutofit/>
          </a:bodyPr>
          <a:lstStyle/>
          <a:p>
            <a:pPr marL="0" indent="0">
              <a:buNone/>
            </a:pPr>
            <a:r>
              <a:rPr lang="en-US" sz="2800" dirty="0" smtClean="0"/>
              <a:t>Questions to pose:</a:t>
            </a:r>
          </a:p>
          <a:p>
            <a:endParaRPr lang="en-US" dirty="0"/>
          </a:p>
          <a:p>
            <a:r>
              <a:rPr lang="en-US" sz="2000" dirty="0" smtClean="0"/>
              <a:t>Who in our community (political, programming, public relations) needs to be part of the conversation?</a:t>
            </a:r>
          </a:p>
          <a:p>
            <a:r>
              <a:rPr lang="en-US" sz="2000" dirty="0" smtClean="0"/>
              <a:t>Are particular employers/ organizations missing from our current partnership?</a:t>
            </a:r>
          </a:p>
          <a:p>
            <a:r>
              <a:rPr lang="en-US" sz="2000" dirty="0" smtClean="0"/>
              <a:t>Among the employers/ organizations present, are there specific individuals missing?</a:t>
            </a:r>
          </a:p>
          <a:p>
            <a:r>
              <a:rPr lang="en-US" sz="2000" dirty="0" smtClean="0"/>
              <a:t>Knowing the challenges we want to address or the direction we’ve determined, who has influence and capacity to help eliminate these challenges?</a:t>
            </a:r>
          </a:p>
          <a:p>
            <a:r>
              <a:rPr lang="en-US" sz="2000" dirty="0" smtClean="0"/>
              <a:t>How do we bring these employers, organizations to the table and keep them there </a:t>
            </a:r>
            <a:r>
              <a:rPr lang="en-US" sz="2000" u="sng" dirty="0" smtClean="0"/>
              <a:t>as long-term vested partners</a:t>
            </a:r>
            <a:r>
              <a:rPr lang="en-US" sz="2000" dirty="0" smtClean="0"/>
              <a:t>?</a:t>
            </a:r>
          </a:p>
          <a:p>
            <a:r>
              <a:rPr lang="en-US" sz="2000" dirty="0" smtClean="0"/>
              <a:t>How do we bring </a:t>
            </a:r>
            <a:r>
              <a:rPr lang="en-US" sz="2000" u="sng" dirty="0" smtClean="0"/>
              <a:t>additional</a:t>
            </a:r>
            <a:r>
              <a:rPr lang="en-US" sz="2000" dirty="0" smtClean="0"/>
              <a:t> employers, organizations to the table and stay true to the original vested partners?</a:t>
            </a:r>
            <a:endParaRPr lang="en-US" sz="2000" dirty="0"/>
          </a:p>
        </p:txBody>
      </p:sp>
      <p:sp>
        <p:nvSpPr>
          <p:cNvPr id="3" name="Title 2"/>
          <p:cNvSpPr>
            <a:spLocks noGrp="1"/>
          </p:cNvSpPr>
          <p:nvPr>
            <p:ph type="title"/>
          </p:nvPr>
        </p:nvSpPr>
        <p:spPr>
          <a:xfrm>
            <a:off x="6172200" y="457200"/>
            <a:ext cx="2438400" cy="5715000"/>
          </a:xfrm>
        </p:spPr>
        <p:txBody>
          <a:bodyPr/>
          <a:lstStyle/>
          <a:p>
            <a:r>
              <a:rPr lang="en-US" dirty="0" smtClean="0"/>
              <a:t>Through Data Sources:</a:t>
            </a:r>
            <a:br>
              <a:rPr lang="en-US" dirty="0" smtClean="0"/>
            </a:br>
            <a:r>
              <a:rPr lang="en-US" dirty="0" smtClean="0"/>
              <a:t>What Partners Are Needed</a:t>
            </a:r>
            <a:endParaRPr lang="en-US" dirty="0"/>
          </a:p>
        </p:txBody>
      </p:sp>
    </p:spTree>
    <p:extLst>
      <p:ext uri="{BB962C8B-B14F-4D97-AF65-F5344CB8AC3E}">
        <p14:creationId xmlns:p14="http://schemas.microsoft.com/office/powerpoint/2010/main" val="1773116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791200" cy="6400800"/>
          </a:xfrm>
        </p:spPr>
        <p:txBody>
          <a:bodyPr anchor="t" anchorCtr="0">
            <a:normAutofit/>
          </a:bodyPr>
          <a:lstStyle/>
          <a:p>
            <a:pPr marL="0" indent="0">
              <a:buNone/>
            </a:pPr>
            <a:r>
              <a:rPr lang="en-US" dirty="0" smtClean="0"/>
              <a:t>The capacity of data to drive change—partner suggestions:</a:t>
            </a:r>
          </a:p>
          <a:p>
            <a:pPr marL="0" indent="0">
              <a:buNone/>
            </a:pPr>
            <a:endParaRPr lang="en-US" sz="1000" dirty="0"/>
          </a:p>
          <a:p>
            <a:r>
              <a:rPr lang="en-US" dirty="0" smtClean="0"/>
              <a:t>Leave time to discuss and problem-solve data sharing challenges:</a:t>
            </a:r>
          </a:p>
          <a:p>
            <a:pPr lvl="1"/>
            <a:r>
              <a:rPr lang="en-US" dirty="0" smtClean="0"/>
              <a:t>Celebrate small victories when challenges are addressed</a:t>
            </a:r>
          </a:p>
          <a:p>
            <a:r>
              <a:rPr lang="en-US" dirty="0" smtClean="0"/>
              <a:t>Respect partners’ fear of data:</a:t>
            </a:r>
          </a:p>
          <a:p>
            <a:pPr lvl="1"/>
            <a:r>
              <a:rPr lang="en-US" dirty="0" smtClean="0"/>
              <a:t>Not everyone embraces data</a:t>
            </a:r>
          </a:p>
          <a:p>
            <a:pPr lvl="1"/>
            <a:r>
              <a:rPr lang="en-US" dirty="0" smtClean="0"/>
              <a:t>Some fear what might be uncovered (internal to the college and board members)</a:t>
            </a:r>
          </a:p>
          <a:p>
            <a:pPr lvl="1"/>
            <a:r>
              <a:rPr lang="en-US" dirty="0" smtClean="0"/>
              <a:t>Discuss the fear and use it to build trust</a:t>
            </a:r>
          </a:p>
          <a:p>
            <a:pPr lvl="1"/>
            <a:r>
              <a:rPr lang="en-US" dirty="0" smtClean="0"/>
              <a:t>Must support critical self-assessment</a:t>
            </a:r>
          </a:p>
          <a:p>
            <a:r>
              <a:rPr lang="en-US" dirty="0" smtClean="0"/>
              <a:t>Emphasize the positive aspects of data collection:</a:t>
            </a:r>
          </a:p>
          <a:p>
            <a:pPr lvl="1"/>
            <a:r>
              <a:rPr lang="en-US" dirty="0" smtClean="0"/>
              <a:t>Show how the partnerships are strengthened by sharing and understanding data</a:t>
            </a:r>
          </a:p>
          <a:p>
            <a:r>
              <a:rPr lang="en-US" dirty="0" smtClean="0"/>
              <a:t>Find ways to present sensitive data anonymously:</a:t>
            </a:r>
          </a:p>
          <a:p>
            <a:pPr lvl="1"/>
            <a:r>
              <a:rPr lang="en-US" dirty="0" smtClean="0"/>
              <a:t>Remove names</a:t>
            </a:r>
          </a:p>
          <a:p>
            <a:pPr lvl="1"/>
            <a:r>
              <a:rPr lang="en-US" dirty="0" smtClean="0"/>
              <a:t>Give individual partners handouts with just their organization’s data</a:t>
            </a:r>
          </a:p>
          <a:p>
            <a:r>
              <a:rPr lang="en-US" dirty="0" smtClean="0"/>
              <a:t>Provide opportunities for partners to digest data on their own</a:t>
            </a:r>
          </a:p>
          <a:p>
            <a:pPr lvl="1"/>
            <a:r>
              <a:rPr lang="en-US" dirty="0" smtClean="0"/>
              <a:t>Lead smaller group discussions</a:t>
            </a:r>
          </a:p>
          <a:p>
            <a:pPr lvl="1"/>
            <a:r>
              <a:rPr lang="en-US" dirty="0" smtClean="0"/>
              <a:t>Divide out the data and have small groups present</a:t>
            </a:r>
          </a:p>
          <a:p>
            <a:pPr lvl="1"/>
            <a:r>
              <a:rPr lang="en-US" dirty="0" smtClean="0"/>
              <a:t>Guide members to come up with key observations and implications</a:t>
            </a:r>
          </a:p>
          <a:p>
            <a:pPr lvl="1"/>
            <a:r>
              <a:rPr lang="en-US" dirty="0" smtClean="0"/>
              <a:t>Increase shared responsibility</a:t>
            </a:r>
            <a:endParaRPr lang="en-US" dirty="0"/>
          </a:p>
        </p:txBody>
      </p:sp>
      <p:sp>
        <p:nvSpPr>
          <p:cNvPr id="3" name="Title 2"/>
          <p:cNvSpPr>
            <a:spLocks noGrp="1"/>
          </p:cNvSpPr>
          <p:nvPr>
            <p:ph type="title"/>
          </p:nvPr>
        </p:nvSpPr>
        <p:spPr>
          <a:xfrm>
            <a:off x="6477000" y="533400"/>
            <a:ext cx="2057400" cy="5715000"/>
          </a:xfrm>
        </p:spPr>
        <p:txBody>
          <a:bodyPr/>
          <a:lstStyle/>
          <a:p>
            <a:r>
              <a:rPr lang="en-US" dirty="0" smtClean="0"/>
              <a:t>Putting It All On The Table –</a:t>
            </a:r>
            <a:br>
              <a:rPr lang="en-US" dirty="0" smtClean="0"/>
            </a:br>
            <a:r>
              <a:rPr lang="en-US" dirty="0" smtClean="0"/>
              <a:t>Data Sharing How-To’s</a:t>
            </a:r>
            <a:endParaRPr lang="en-US" dirty="0"/>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Sector Strategy Models</a:t>
            </a:r>
            <a:endParaRPr lang="en-US" sz="4000" dirty="0"/>
          </a:p>
        </p:txBody>
      </p:sp>
      <p:sp>
        <p:nvSpPr>
          <p:cNvPr id="3" name="Text Placeholder 2"/>
          <p:cNvSpPr>
            <a:spLocks noGrp="1"/>
          </p:cNvSpPr>
          <p:nvPr>
            <p:ph type="body" sz="quarter" idx="13"/>
          </p:nvPr>
        </p:nvSpPr>
        <p:spPr/>
        <p:txBody>
          <a:bodyPr/>
          <a:lstStyle/>
          <a:p>
            <a:r>
              <a:rPr lang="en-US" dirty="0" smtClean="0"/>
              <a:t>Advanced Manufacturing</a:t>
            </a:r>
          </a:p>
          <a:p>
            <a:r>
              <a:rPr lang="en-US" dirty="0" smtClean="0"/>
              <a:t>Insurance</a:t>
            </a:r>
          </a:p>
          <a:p>
            <a:r>
              <a:rPr lang="en-US" dirty="0" smtClean="0"/>
              <a:t>Healthcare</a:t>
            </a:r>
          </a:p>
          <a:p>
            <a:r>
              <a:rPr lang="en-US" dirty="0" smtClean="0"/>
              <a:t>Transportation and Logistics</a:t>
            </a:r>
          </a:p>
          <a:p>
            <a:endParaRPr lang="en-US" dirty="0"/>
          </a:p>
        </p:txBody>
      </p:sp>
    </p:spTree>
    <p:extLst>
      <p:ext uri="{BB962C8B-B14F-4D97-AF65-F5344CB8AC3E}">
        <p14:creationId xmlns:p14="http://schemas.microsoft.com/office/powerpoint/2010/main" val="1056976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3200" y="381000"/>
            <a:ext cx="19812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5943600" cy="5714999"/>
          </a:xfrm>
          <a:prstGeom prst="rect">
            <a:avLst/>
          </a:prstGeom>
          <a:noFill/>
          <a:ln w="9525">
            <a:noFill/>
            <a:miter lim="800000"/>
            <a:headEnd/>
            <a:tailEnd/>
          </a:ln>
          <a:effectLst/>
        </p:spPr>
        <p:txBody>
          <a:bodyPr>
            <a:normAutofit lnSpcReduction="10000"/>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Stages of Industry-Led Program Development</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Need identification / data gathering</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Identify and invite industry partners to dialogue</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Need identification / data gathering</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Prioritize and project workforce needs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Program development / build workforce plan</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Program delivery </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Success measures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Program/student support services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Fund and execute</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Determine sustainability</a:t>
            </a:r>
            <a:endParaRPr lang="en-US" sz="2400" kern="0" dirty="0">
              <a:latin typeface="+mj-lt"/>
            </a:endParaRP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124200"/>
            <a:ext cx="5638800" cy="2667000"/>
          </a:xfrm>
        </p:spPr>
        <p:txBody>
          <a:bodyPr anchor="t" anchorCtr="0">
            <a:normAutofit fontScale="92500" lnSpcReduction="10000"/>
          </a:bodyPr>
          <a:lstStyle/>
          <a:p>
            <a:pPr marL="45720" indent="0">
              <a:buNone/>
            </a:pPr>
            <a:r>
              <a:rPr lang="en-US" sz="1900" dirty="0" smtClean="0"/>
              <a:t>Sector Approaches</a:t>
            </a:r>
          </a:p>
          <a:p>
            <a:pPr marL="45720" indent="0">
              <a:buNone/>
            </a:pPr>
            <a:endParaRPr lang="en-US" dirty="0"/>
          </a:p>
          <a:p>
            <a:r>
              <a:rPr lang="en-US" sz="1700" dirty="0" smtClean="0"/>
              <a:t>Examine sector approaches and strategies</a:t>
            </a:r>
          </a:p>
          <a:p>
            <a:r>
              <a:rPr lang="en-US" sz="1700" dirty="0" smtClean="0"/>
              <a:t>Discuss how to build trust with employers and encourage expanded relationships</a:t>
            </a:r>
          </a:p>
          <a:p>
            <a:r>
              <a:rPr lang="en-US" sz="1700" dirty="0" smtClean="0"/>
              <a:t>Learn how career pathway strategies fit and why they are important</a:t>
            </a:r>
          </a:p>
          <a:p>
            <a:r>
              <a:rPr lang="en-US" sz="1700" dirty="0" smtClean="0"/>
              <a:t>Examine different pathway models</a:t>
            </a:r>
          </a:p>
          <a:p>
            <a:r>
              <a:rPr lang="en-US" sz="1700" dirty="0" smtClean="0"/>
              <a:t>Discuss challenges and strategies with sector boards</a:t>
            </a:r>
          </a:p>
          <a:p>
            <a:r>
              <a:rPr lang="en-US" sz="1700" dirty="0" smtClean="0"/>
              <a:t>Conduct sector diagramming </a:t>
            </a:r>
          </a:p>
        </p:txBody>
      </p:sp>
      <p:sp>
        <p:nvSpPr>
          <p:cNvPr id="3" name="Content Placeholder 2"/>
          <p:cNvSpPr>
            <a:spLocks noGrp="1"/>
          </p:cNvSpPr>
          <p:nvPr>
            <p:ph sz="half" idx="2"/>
          </p:nvPr>
        </p:nvSpPr>
        <p:spPr>
          <a:xfrm>
            <a:off x="457200" y="457200"/>
            <a:ext cx="5638800" cy="2667000"/>
          </a:xfrm>
        </p:spPr>
        <p:txBody>
          <a:bodyPr anchor="t" anchorCtr="0">
            <a:normAutofit fontScale="92500" lnSpcReduction="10000"/>
          </a:bodyPr>
          <a:lstStyle/>
          <a:p>
            <a:pPr marL="45720" indent="0">
              <a:buNone/>
            </a:pPr>
            <a:r>
              <a:rPr lang="en-US" sz="1900" dirty="0" smtClean="0"/>
              <a:t>Business Involvement</a:t>
            </a:r>
          </a:p>
          <a:p>
            <a:pPr marL="45720" indent="0">
              <a:buNone/>
            </a:pPr>
            <a:endParaRPr lang="en-US" dirty="0"/>
          </a:p>
          <a:p>
            <a:r>
              <a:rPr lang="en-US" sz="1600" dirty="0" smtClean="0"/>
              <a:t>Deepen our understanding of employer-focused boards</a:t>
            </a:r>
          </a:p>
          <a:p>
            <a:r>
              <a:rPr lang="en-US" sz="1600" dirty="0" smtClean="0"/>
              <a:t>Understand starting with the end in mind – outcome driven strategies</a:t>
            </a:r>
          </a:p>
          <a:p>
            <a:r>
              <a:rPr lang="en-US" sz="1600" dirty="0" smtClean="0"/>
              <a:t>Examine the institution’s, division’s, department’s, or program’s readiness</a:t>
            </a:r>
          </a:p>
          <a:p>
            <a:r>
              <a:rPr lang="en-US" sz="1600" dirty="0" smtClean="0"/>
              <a:t>Understand what it takes to commit to employer involvement and engagement</a:t>
            </a:r>
          </a:p>
          <a:p>
            <a:r>
              <a:rPr lang="en-US" sz="1600" dirty="0" smtClean="0"/>
              <a:t>Discuss challenges and strategies to engage employers in boards</a:t>
            </a:r>
            <a:endParaRPr lang="en-US" sz="1600" dirty="0"/>
          </a:p>
        </p:txBody>
      </p:sp>
      <p:sp>
        <p:nvSpPr>
          <p:cNvPr id="4" name="Title 3"/>
          <p:cNvSpPr>
            <a:spLocks noGrp="1"/>
          </p:cNvSpPr>
          <p:nvPr>
            <p:ph type="title"/>
          </p:nvPr>
        </p:nvSpPr>
        <p:spPr>
          <a:xfrm>
            <a:off x="6248400" y="457200"/>
            <a:ext cx="2209800" cy="5714999"/>
          </a:xfrm>
        </p:spPr>
        <p:txBody>
          <a:bodyPr/>
          <a:lstStyle/>
          <a:p>
            <a:r>
              <a:rPr lang="en-US" dirty="0" smtClean="0"/>
              <a:t>Workshop</a:t>
            </a:r>
            <a:br>
              <a:rPr lang="en-US" dirty="0" smtClean="0"/>
            </a:br>
            <a:r>
              <a:rPr lang="en-US" dirty="0" smtClean="0"/>
              <a:t>Objectives</a:t>
            </a:r>
            <a:br>
              <a:rPr lang="en-US" dirty="0" smtClean="0"/>
            </a:br>
            <a:r>
              <a:rPr lang="en-US" dirty="0" smtClean="0"/>
              <a:t/>
            </a:r>
            <a:br>
              <a:rPr lang="en-US" dirty="0" smtClean="0"/>
            </a:br>
            <a:r>
              <a:rPr lang="en-US" dirty="0" smtClean="0"/>
              <a:t>Building </a:t>
            </a:r>
            <a:br>
              <a:rPr lang="en-US" dirty="0" smtClean="0"/>
            </a:br>
            <a:r>
              <a:rPr lang="en-US" dirty="0" smtClean="0"/>
              <a:t>Regional</a:t>
            </a:r>
            <a:br>
              <a:rPr lang="en-US" dirty="0" smtClean="0"/>
            </a:br>
            <a:r>
              <a:rPr lang="en-US" dirty="0" smtClean="0"/>
              <a:t>Employer Engagement</a:t>
            </a:r>
            <a:endParaRPr lang="en-US" dirty="0"/>
          </a:p>
        </p:txBody>
      </p:sp>
      <p:sp>
        <p:nvSpPr>
          <p:cNvPr id="5" name="TextBox 4"/>
          <p:cNvSpPr txBox="1"/>
          <p:nvPr/>
        </p:nvSpPr>
        <p:spPr>
          <a:xfrm>
            <a:off x="609600" y="5791200"/>
            <a:ext cx="5562600" cy="381000"/>
          </a:xfrm>
          <a:prstGeom prst="rect">
            <a:avLst/>
          </a:prstGeom>
          <a:noFill/>
        </p:spPr>
        <p:txBody>
          <a:bodyPr wrap="square" rtlCol="0">
            <a:spAutoFit/>
          </a:bodyPr>
          <a:lstStyle/>
          <a:p>
            <a:r>
              <a:rPr lang="en-US" dirty="0" smtClean="0"/>
              <a:t>Workforce Public Policy - Iowa</a:t>
            </a:r>
            <a:endParaRPr lang="en-US" dirty="0"/>
          </a:p>
        </p:txBody>
      </p:sp>
    </p:spTree>
    <p:extLst>
      <p:ext uri="{BB962C8B-B14F-4D97-AF65-F5344CB8AC3E}">
        <p14:creationId xmlns:p14="http://schemas.microsoft.com/office/powerpoint/2010/main" val="3844047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0" y="457200"/>
            <a:ext cx="16002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6172200" cy="6096000"/>
          </a:xfrm>
          <a:prstGeom prst="rect">
            <a:avLst/>
          </a:prstGeom>
          <a:noFill/>
          <a:ln w="9525">
            <a:noFill/>
            <a:miter lim="800000"/>
            <a:headEnd/>
            <a:tailEnd/>
          </a:ln>
          <a:effectLst/>
        </p:spPr>
        <p:txBody>
          <a:bodyPr>
            <a:normAutofit/>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Needs Identification</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Employer’s ability to grow depends on obtaining the right assistance at the right time for a given problem – or obtaining the right talent at the right time with the right skills.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are the employer’s problems related to training and workforce skill needs?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is driving this skill need? (educational levels, technology advancements, industry specialization)</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Where are the economies of scale, the central, common needs?</a:t>
            </a: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81800" y="457200"/>
            <a:ext cx="16002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6096000" cy="6096000"/>
          </a:xfrm>
          <a:prstGeom prst="rect">
            <a:avLst/>
          </a:prstGeom>
          <a:noFill/>
          <a:ln w="9525">
            <a:noFill/>
            <a:miter lim="800000"/>
            <a:headEnd/>
            <a:tailEnd/>
          </a:ln>
          <a:effectLst/>
        </p:spPr>
        <p:txBody>
          <a:bodyPr>
            <a:normAutofit/>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Gather labor market information</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Employer workforce skills studies</a:t>
            </a:r>
          </a:p>
          <a:p>
            <a:pPr marL="1257300" lvl="2" indent="-342900">
              <a:spcBef>
                <a:spcPct val="20000"/>
              </a:spcBef>
              <a:buClr>
                <a:schemeClr val="accent4">
                  <a:lumMod val="10000"/>
                </a:schemeClr>
              </a:buClr>
              <a:buSzPct val="100000"/>
              <a:buFontTx/>
              <a:buChar char="•"/>
              <a:defRPr/>
            </a:pPr>
            <a:r>
              <a:rPr lang="en-US" sz="2400" kern="0" dirty="0" smtClean="0">
                <a:latin typeface="+mj-lt"/>
              </a:rPr>
              <a:t>Skills 2014 Report</a:t>
            </a:r>
          </a:p>
          <a:p>
            <a:pPr marL="1257300" lvl="2" indent="-342900">
              <a:spcBef>
                <a:spcPct val="20000"/>
              </a:spcBef>
              <a:buClr>
                <a:schemeClr val="accent4">
                  <a:lumMod val="10000"/>
                </a:schemeClr>
              </a:buClr>
              <a:buSzPct val="100000"/>
              <a:buFontTx/>
              <a:buChar char="•"/>
              <a:defRPr/>
            </a:pPr>
            <a:r>
              <a:rPr lang="en-US" sz="2400" kern="0" dirty="0" smtClean="0">
                <a:latin typeface="+mj-lt"/>
              </a:rPr>
              <a:t>Regional Labor Supply/Demand Report</a:t>
            </a:r>
          </a:p>
          <a:p>
            <a:pPr marL="1257300" lvl="2" indent="-342900">
              <a:spcBef>
                <a:spcPct val="20000"/>
              </a:spcBef>
              <a:buClr>
                <a:schemeClr val="accent4">
                  <a:lumMod val="10000"/>
                </a:schemeClr>
              </a:buClr>
              <a:buSzPct val="100000"/>
              <a:buFontTx/>
              <a:buChar char="•"/>
              <a:defRPr/>
            </a:pPr>
            <a:r>
              <a:rPr lang="en-US" sz="2400" kern="0" dirty="0" smtClean="0">
                <a:latin typeface="+mj-lt"/>
              </a:rPr>
              <a:t>Business Expansion Strategic Trends</a:t>
            </a:r>
          </a:p>
          <a:p>
            <a:pPr marL="1257300" lvl="2" indent="-342900">
              <a:spcBef>
                <a:spcPct val="20000"/>
              </a:spcBef>
              <a:buClr>
                <a:schemeClr val="accent4">
                  <a:lumMod val="10000"/>
                </a:schemeClr>
              </a:buClr>
              <a:buSzPct val="100000"/>
              <a:buFontTx/>
              <a:buChar char="•"/>
              <a:defRPr/>
            </a:pPr>
            <a:r>
              <a:rPr lang="en-US" sz="2400" kern="0" dirty="0" smtClean="0">
                <a:latin typeface="+mj-lt"/>
              </a:rPr>
              <a:t>Training Program Studies</a:t>
            </a:r>
          </a:p>
          <a:p>
            <a:pPr marL="1257300" lvl="2" indent="-342900">
              <a:spcBef>
                <a:spcPct val="20000"/>
              </a:spcBef>
              <a:buClr>
                <a:schemeClr val="accent4">
                  <a:lumMod val="10000"/>
                </a:schemeClr>
              </a:buClr>
              <a:buSzPct val="100000"/>
              <a:buFontTx/>
              <a:buChar char="•"/>
              <a:defRPr/>
            </a:pPr>
            <a:r>
              <a:rPr lang="en-US" sz="2400" kern="0" dirty="0" smtClean="0">
                <a:latin typeface="+mj-lt"/>
              </a:rPr>
              <a:t>Occupational Skills Studies</a:t>
            </a:r>
          </a:p>
          <a:p>
            <a:pPr marL="800100" lvl="1" indent="-342900">
              <a:spcBef>
                <a:spcPct val="20000"/>
              </a:spcBef>
              <a:buClr>
                <a:schemeClr val="accent4">
                  <a:lumMod val="10000"/>
                </a:schemeClr>
              </a:buClr>
              <a:buSzPct val="100000"/>
              <a:buFontTx/>
              <a:buChar char="•"/>
              <a:defRPr/>
            </a:pPr>
            <a:r>
              <a:rPr lang="en-US" sz="2400" kern="0" dirty="0" smtClean="0">
                <a:latin typeface="+mj-lt"/>
              </a:rPr>
              <a:t>Widely publicize workforce skills studies and skills shortage data</a:t>
            </a:r>
          </a:p>
          <a:p>
            <a:pPr marL="800100" lvl="1" indent="-342900">
              <a:spcBef>
                <a:spcPct val="20000"/>
              </a:spcBef>
              <a:buClr>
                <a:schemeClr val="accent4">
                  <a:lumMod val="10000"/>
                </a:schemeClr>
              </a:buClr>
              <a:buSzPct val="100000"/>
              <a:buFontTx/>
              <a:buChar char="•"/>
              <a:defRPr/>
            </a:pPr>
            <a:r>
              <a:rPr lang="en-US" sz="1800" b="1" kern="0" dirty="0" smtClean="0">
                <a:latin typeface="+mj-lt"/>
                <a:hlinkClick r:id="rId2"/>
              </a:rPr>
              <a:t>http://www.kirkwood.edu/site/index.php?p=32612</a:t>
            </a:r>
            <a:r>
              <a:rPr lang="en-US" sz="1800" b="1" kern="0" dirty="0" smtClean="0">
                <a:latin typeface="+mj-lt"/>
              </a:rPr>
              <a:t> </a:t>
            </a: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05600" y="457200"/>
            <a:ext cx="18288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6477000" cy="6096000"/>
          </a:xfrm>
          <a:prstGeom prst="rect">
            <a:avLst/>
          </a:prstGeom>
          <a:noFill/>
          <a:ln w="9525">
            <a:noFill/>
            <a:miter lim="800000"/>
            <a:headEnd/>
            <a:tailEnd/>
          </a:ln>
          <a:effectLst/>
        </p:spPr>
        <p:txBody>
          <a:bodyPr>
            <a:normAutofit/>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Prioritize and project workforce needs / target programs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Work with economic and workforce partners to determine data needs, scope, and format</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Clearly define and localize the data</a:t>
            </a:r>
          </a:p>
          <a:p>
            <a:pPr marL="1257300" lvl="2" indent="-342900">
              <a:spcBef>
                <a:spcPct val="20000"/>
              </a:spcBef>
              <a:buClr>
                <a:schemeClr val="accent4">
                  <a:lumMod val="10000"/>
                </a:schemeClr>
              </a:buClr>
              <a:buSzPct val="100000"/>
              <a:buFontTx/>
              <a:buChar char="•"/>
              <a:defRPr/>
            </a:pPr>
            <a:r>
              <a:rPr lang="en-US" sz="2400" kern="0" dirty="0" smtClean="0">
                <a:latin typeface="+mj-lt"/>
              </a:rPr>
              <a:t>Listen to the feedback</a:t>
            </a:r>
          </a:p>
          <a:p>
            <a:pPr marL="1257300" lvl="2" indent="-342900">
              <a:spcBef>
                <a:spcPct val="20000"/>
              </a:spcBef>
              <a:buClr>
                <a:schemeClr val="accent4">
                  <a:lumMod val="10000"/>
                </a:schemeClr>
              </a:buClr>
              <a:buSzPct val="100000"/>
              <a:buFontTx/>
              <a:buChar char="•"/>
              <a:defRPr/>
            </a:pPr>
            <a:r>
              <a:rPr lang="en-US" sz="2400" kern="0" dirty="0">
                <a:latin typeface="+mj-lt"/>
              </a:rPr>
              <a:t>H</a:t>
            </a:r>
            <a:r>
              <a:rPr lang="en-US" sz="2400" kern="0" dirty="0" smtClean="0">
                <a:latin typeface="+mj-lt"/>
              </a:rPr>
              <a:t>old focus groups with employers, employees and community organizations</a:t>
            </a:r>
          </a:p>
          <a:p>
            <a:pPr marL="800100" lvl="1" indent="-342900">
              <a:spcBef>
                <a:spcPct val="20000"/>
              </a:spcBef>
              <a:buClr>
                <a:schemeClr val="accent4">
                  <a:lumMod val="10000"/>
                </a:schemeClr>
              </a:buClr>
              <a:buSzPct val="100000"/>
              <a:buFontTx/>
              <a:buChar char="•"/>
              <a:defRPr/>
            </a:pPr>
            <a:r>
              <a:rPr lang="en-US" sz="2400" kern="0" dirty="0" smtClean="0">
                <a:latin typeface="+mj-lt"/>
              </a:rPr>
              <a:t>Develop a blueprint for business and education to work together</a:t>
            </a:r>
          </a:p>
          <a:p>
            <a:pPr marL="800100" lvl="1" indent="-342900">
              <a:spcBef>
                <a:spcPct val="20000"/>
              </a:spcBef>
              <a:buClr>
                <a:schemeClr val="accent4">
                  <a:lumMod val="10000"/>
                </a:schemeClr>
              </a:buClr>
              <a:buSzPct val="100000"/>
              <a:buFontTx/>
              <a:buChar char="•"/>
              <a:defRPr/>
            </a:pPr>
            <a:r>
              <a:rPr lang="en-US" sz="2400" kern="0" dirty="0" smtClean="0">
                <a:latin typeface="+mj-lt"/>
              </a:rPr>
              <a:t>Articulate recommendations and ownership for action items</a:t>
            </a:r>
          </a:p>
          <a:p>
            <a:pPr marL="800100" lvl="1" indent="-342900" eaLnBrk="1" hangingPunct="1">
              <a:spcBef>
                <a:spcPct val="20000"/>
              </a:spcBef>
              <a:buClr>
                <a:schemeClr val="accent4">
                  <a:lumMod val="10000"/>
                </a:schemeClr>
              </a:buClr>
              <a:buSzPct val="100000"/>
              <a:buFontTx/>
              <a:buChar char="•"/>
              <a:defRPr/>
            </a:pPr>
            <a:endParaRPr lang="en-US" sz="2000" kern="0" dirty="0" smtClean="0">
              <a:latin typeface="+mj-lt"/>
            </a:endParaRP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81800" y="381000"/>
            <a:ext cx="16764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6172200" cy="6248400"/>
          </a:xfrm>
          <a:prstGeom prst="rect">
            <a:avLst/>
          </a:prstGeom>
          <a:noFill/>
          <a:ln w="9525">
            <a:noFill/>
            <a:miter lim="800000"/>
            <a:headEnd/>
            <a:tailEnd/>
          </a:ln>
          <a:effectLst/>
        </p:spPr>
        <p:txBody>
          <a:bodyPr>
            <a:normAutofit fontScale="92500"/>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Program Development</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type of program is being developed?</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Entirely new program/major at the institute</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Revision of current program/major at the institute</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Training course/program for an employer’s incumbent workers</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Pre-employment training program for individuals hired by an individual company or companies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Is the program designed for one employer or many employers?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individuals will be served by the program and what results do you expect to realize?</a:t>
            </a: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9400" y="381000"/>
            <a:ext cx="16764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5486400" cy="6172200"/>
          </a:xfrm>
          <a:prstGeom prst="rect">
            <a:avLst/>
          </a:prstGeom>
          <a:noFill/>
          <a:ln w="9525">
            <a:noFill/>
            <a:miter lim="800000"/>
            <a:headEnd/>
            <a:tailEnd/>
          </a:ln>
          <a:effectLst/>
        </p:spPr>
        <p:txBody>
          <a:bodyPr>
            <a:normAutofit/>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Program Delivery</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will be needed to deliver the course/program?</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Facilities? Equipment? Faculty? Instructional Resources?</a:t>
            </a:r>
          </a:p>
          <a:p>
            <a:pPr marL="1257300" lvl="2" indent="-342900" eaLnBrk="1" hangingPunct="1">
              <a:spcBef>
                <a:spcPct val="20000"/>
              </a:spcBef>
              <a:buClr>
                <a:schemeClr val="accent4">
                  <a:lumMod val="10000"/>
                </a:schemeClr>
              </a:buClr>
              <a:buSzPct val="100000"/>
              <a:buFontTx/>
              <a:buChar char="•"/>
              <a:defRPr/>
            </a:pPr>
            <a:endParaRPr lang="en-US" sz="2400" kern="0" dirty="0" smtClean="0">
              <a:latin typeface="+mj-lt"/>
            </a:endParaRP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type of delivery is needed to best serve the student in the course/program?</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At the institute in classroom</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At the employer site</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Lab, clinical or internship requirements</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Skills assessments</a:t>
            </a: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9400" y="381000"/>
            <a:ext cx="17526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5486400" cy="6172200"/>
          </a:xfrm>
          <a:prstGeom prst="rect">
            <a:avLst/>
          </a:prstGeom>
          <a:noFill/>
          <a:ln w="9525">
            <a:noFill/>
            <a:miter lim="800000"/>
            <a:headEnd/>
            <a:tailEnd/>
          </a:ln>
          <a:effectLst/>
        </p:spPr>
        <p:txBody>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Success Measures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How will success be measured?</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Program completers</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Graduates obtaining employment</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Satisfaction of employer partners</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Employer benefits derived</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Annual enrollment</a:t>
            </a:r>
          </a:p>
          <a:p>
            <a:pPr marL="1257300" lvl="2" indent="-342900" eaLnBrk="1" hangingPunct="1">
              <a:spcBef>
                <a:spcPct val="20000"/>
              </a:spcBef>
              <a:buClr>
                <a:schemeClr val="accent4">
                  <a:lumMod val="10000"/>
                </a:schemeClr>
              </a:buClr>
              <a:buSzPct val="100000"/>
              <a:buFontTx/>
              <a:buChar char="•"/>
              <a:defRPr/>
            </a:pPr>
            <a:r>
              <a:rPr lang="en-US" sz="2400" kern="0" dirty="0" smtClean="0">
                <a:latin typeface="+mj-lt"/>
              </a:rPr>
              <a:t>Program revenue</a:t>
            </a:r>
          </a:p>
          <a:p>
            <a:pPr marL="800100" lvl="1" indent="-342900" eaLnBrk="1" hangingPunct="1">
              <a:spcBef>
                <a:spcPct val="20000"/>
              </a:spcBef>
              <a:buClr>
                <a:schemeClr val="accent4">
                  <a:lumMod val="10000"/>
                </a:schemeClr>
              </a:buClr>
              <a:buSzPct val="100000"/>
              <a:defRPr/>
            </a:pPr>
            <a:endParaRPr lang="en-US" sz="2400" kern="0" dirty="0" smtClean="0">
              <a:latin typeface="+mj-lt"/>
            </a:endParaRPr>
          </a:p>
          <a:p>
            <a:pPr marL="800100" lvl="1" indent="-342900" eaLnBrk="1" hangingPunct="1">
              <a:spcBef>
                <a:spcPct val="20000"/>
              </a:spcBef>
              <a:buClr>
                <a:schemeClr val="accent4">
                  <a:lumMod val="10000"/>
                </a:schemeClr>
              </a:buClr>
              <a:buSzPct val="100000"/>
              <a:buFont typeface="Arial" pitchFamily="34" charset="0"/>
              <a:buChar char="•"/>
              <a:defRPr/>
            </a:pPr>
            <a:r>
              <a:rPr lang="en-US" sz="2400" kern="0" dirty="0" smtClean="0">
                <a:latin typeface="+mj-lt"/>
              </a:rPr>
              <a:t>What does success look like?</a:t>
            </a:r>
          </a:p>
        </p:txBody>
      </p:sp>
      <p:pic>
        <p:nvPicPr>
          <p:cNvPr id="4" name="Picture 3" descr="success.jpg"/>
          <p:cNvPicPr>
            <a:picLocks noChangeAspect="1"/>
          </p:cNvPicPr>
          <p:nvPr/>
        </p:nvPicPr>
        <p:blipFill>
          <a:blip r:embed="rId2" cstate="print"/>
          <a:stretch>
            <a:fillRect/>
          </a:stretch>
        </p:blipFill>
        <p:spPr>
          <a:xfrm rot="20841331">
            <a:off x="5106584" y="4847865"/>
            <a:ext cx="2680878" cy="1447800"/>
          </a:xfrm>
          <a:prstGeom prst="rect">
            <a:avLst/>
          </a:prstGeom>
        </p:spPr>
      </p:pic>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0" y="457200"/>
            <a:ext cx="1600200" cy="5715000"/>
          </a:xfrm>
        </p:spPr>
        <p:txBody>
          <a:bodyPr/>
          <a:lstStyle/>
          <a:p>
            <a:r>
              <a:rPr lang="en-US" dirty="0" smtClean="0"/>
              <a:t>Getting Started in Designing Employer Driven Programs</a:t>
            </a:r>
            <a:endParaRPr lang="en-US" dirty="0"/>
          </a:p>
        </p:txBody>
      </p:sp>
      <p:sp>
        <p:nvSpPr>
          <p:cNvPr id="5" name="Rectangle 3"/>
          <p:cNvSpPr txBox="1">
            <a:spLocks noGrp="1" noChangeArrowheads="1"/>
          </p:cNvSpPr>
          <p:nvPr>
            <p:ph idx="1"/>
          </p:nvPr>
        </p:nvSpPr>
        <p:spPr bwMode="auto">
          <a:xfrm>
            <a:off x="457200" y="457200"/>
            <a:ext cx="6019800" cy="6172200"/>
          </a:xfrm>
          <a:prstGeom prst="rect">
            <a:avLst/>
          </a:prstGeom>
          <a:noFill/>
          <a:ln w="9525">
            <a:noFill/>
            <a:miter lim="800000"/>
            <a:headEnd/>
            <a:tailEnd/>
          </a:ln>
          <a:effectLst/>
        </p:spPr>
        <p:txBody>
          <a:bodyPr>
            <a:normAutofit/>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Program/student support services</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Who will be targeted for this program?</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How will students respond to the program?</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challenges will this population present?</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staffing is needed to support the program?</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resources will employers support/provide?</a:t>
            </a:r>
          </a:p>
          <a:p>
            <a:pPr marL="800100" lvl="1" indent="-342900" eaLnBrk="1" hangingPunct="1">
              <a:spcBef>
                <a:spcPct val="20000"/>
              </a:spcBef>
              <a:buClr>
                <a:schemeClr val="accent4">
                  <a:lumMod val="10000"/>
                </a:schemeClr>
              </a:buClr>
              <a:buSzPct val="100000"/>
              <a:buFontTx/>
              <a:buChar char="•"/>
              <a:defRPr/>
            </a:pPr>
            <a:r>
              <a:rPr lang="en-US" sz="2400" kern="0" dirty="0" smtClean="0">
                <a:latin typeface="+mj-lt"/>
              </a:rPr>
              <a:t>What assistance will be provided         for job placement?</a:t>
            </a:r>
          </a:p>
        </p:txBody>
      </p:sp>
      <p:pic>
        <p:nvPicPr>
          <p:cNvPr id="4" name="Picture 3" descr="_SEK9579.jpg"/>
          <p:cNvPicPr>
            <a:picLocks noChangeAspect="1"/>
          </p:cNvPicPr>
          <p:nvPr/>
        </p:nvPicPr>
        <p:blipFill rotWithShape="1">
          <a:blip r:embed="rId2" cstate="print">
            <a:extLst>
              <a:ext uri="{28A0092B-C50C-407E-A947-70E740481C1C}">
                <a14:useLocalDpi xmlns:a14="http://schemas.microsoft.com/office/drawing/2010/main" val="0"/>
              </a:ext>
            </a:extLst>
          </a:blip>
          <a:srcRect l="5776" r="5467"/>
          <a:stretch/>
        </p:blipFill>
        <p:spPr>
          <a:xfrm>
            <a:off x="5562600" y="4724400"/>
            <a:ext cx="2540001" cy="1905001"/>
          </a:xfrm>
          <a:prstGeom prst="rect">
            <a:avLst/>
          </a:prstGeom>
        </p:spPr>
      </p:pic>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457200"/>
            <a:ext cx="2286000" cy="5715000"/>
          </a:xfrm>
        </p:spPr>
        <p:txBody>
          <a:bodyPr/>
          <a:lstStyle/>
          <a:p>
            <a:r>
              <a:rPr lang="en-US" dirty="0" smtClean="0"/>
              <a:t>Sector Strategy Models - Examples</a:t>
            </a:r>
            <a:endParaRPr lang="en-US" dirty="0"/>
          </a:p>
        </p:txBody>
      </p:sp>
      <p:sp>
        <p:nvSpPr>
          <p:cNvPr id="6" name="Rectangle 3"/>
          <p:cNvSpPr txBox="1">
            <a:spLocks noGrp="1" noChangeArrowheads="1"/>
          </p:cNvSpPr>
          <p:nvPr>
            <p:ph idx="1"/>
          </p:nvPr>
        </p:nvSpPr>
        <p:spPr bwMode="auto">
          <a:xfrm>
            <a:off x="457200" y="457200"/>
            <a:ext cx="5791200" cy="5867400"/>
          </a:xfrm>
          <a:prstGeom prst="rect">
            <a:avLst/>
          </a:prstGeom>
          <a:noFill/>
          <a:ln w="9525">
            <a:noFill/>
            <a:miter lim="800000"/>
            <a:headEnd/>
            <a:tailEnd/>
          </a:ln>
          <a:effectLst/>
        </p:spPr>
        <p:txBody>
          <a:bodyPr/>
          <a:lstStyle/>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Advanced Manufacturing – Kirkwood Community College</a:t>
            </a:r>
          </a:p>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Insurance – Ohio Department of Development</a:t>
            </a:r>
          </a:p>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Transportation and Logistics – Ohio Department of Development</a:t>
            </a:r>
          </a:p>
          <a:p>
            <a:pPr marL="342900" indent="-342900" eaLnBrk="1" hangingPunct="1">
              <a:spcBef>
                <a:spcPct val="20000"/>
              </a:spcBef>
              <a:buClr>
                <a:schemeClr val="accent4">
                  <a:lumMod val="10000"/>
                </a:schemeClr>
              </a:buClr>
              <a:buSzPct val="100000"/>
              <a:buFontTx/>
              <a:buChar char="•"/>
              <a:defRPr/>
            </a:pPr>
            <a:r>
              <a:rPr lang="en-US" sz="2800" b="1" kern="0" dirty="0" smtClean="0">
                <a:latin typeface="+mj-lt"/>
              </a:rPr>
              <a:t>Healthcare – City Colleges of Chicago</a:t>
            </a:r>
          </a:p>
          <a:p>
            <a:pPr marL="342900" indent="-342900" eaLnBrk="1" hangingPunct="1">
              <a:spcBef>
                <a:spcPct val="20000"/>
              </a:spcBef>
              <a:buClr>
                <a:schemeClr val="accent4">
                  <a:lumMod val="10000"/>
                </a:schemeClr>
              </a:buClr>
              <a:buSzPct val="100000"/>
              <a:buFontTx/>
              <a:buChar char="•"/>
              <a:defRPr/>
            </a:pPr>
            <a:endParaRPr lang="en-US" sz="2000" kern="0" dirty="0" smtClean="0">
              <a:latin typeface="+mj-lt"/>
            </a:endParaRPr>
          </a:p>
        </p:txBody>
      </p:sp>
    </p:spTree>
    <p:extLst>
      <p:ext uri="{BB962C8B-B14F-4D97-AF65-F5344CB8AC3E}">
        <p14:creationId xmlns:p14="http://schemas.microsoft.com/office/powerpoint/2010/main" val="4293651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en-US" sz="3200" b="1" dirty="0" smtClean="0"/>
              <a:t>Welcome &amp; Introductions</a:t>
            </a:r>
            <a:r>
              <a:rPr lang="en-US" altLang="en-US" b="1" dirty="0" smtClean="0"/>
              <a:t/>
            </a:r>
            <a:br>
              <a:rPr lang="en-US" altLang="en-US" b="1" dirty="0" smtClean="0"/>
            </a:br>
            <a:r>
              <a:rPr lang="en-US" altLang="en-US" sz="2400" b="1" dirty="0" smtClean="0"/>
              <a:t>Rhonda Griffin – Centro Incorporated</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z="3300" dirty="0" smtClean="0"/>
              <a:t>Welcome</a:t>
            </a:r>
          </a:p>
          <a:p>
            <a:pPr lvl="1" eaLnBrk="1" hangingPunct="1">
              <a:lnSpc>
                <a:spcPct val="90000"/>
              </a:lnSpc>
            </a:pPr>
            <a:r>
              <a:rPr lang="en-US" altLang="en-US" sz="2400" dirty="0" smtClean="0"/>
              <a:t>Why is Centro Incorporated Involved</a:t>
            </a:r>
          </a:p>
          <a:p>
            <a:pPr eaLnBrk="1" hangingPunct="1">
              <a:lnSpc>
                <a:spcPct val="90000"/>
              </a:lnSpc>
            </a:pPr>
            <a:r>
              <a:rPr lang="en-US" altLang="en-US" sz="3300" dirty="0" smtClean="0"/>
              <a:t>Introductions</a:t>
            </a:r>
          </a:p>
          <a:p>
            <a:pPr eaLnBrk="1" hangingPunct="1">
              <a:lnSpc>
                <a:spcPct val="90000"/>
              </a:lnSpc>
            </a:pPr>
            <a:r>
              <a:rPr lang="en-US" altLang="en-US" sz="3300" dirty="0" smtClean="0"/>
              <a:t>Background – History</a:t>
            </a:r>
          </a:p>
          <a:p>
            <a:pPr lvl="1" eaLnBrk="1" hangingPunct="1">
              <a:lnSpc>
                <a:spcPct val="90000"/>
              </a:lnSpc>
            </a:pPr>
            <a:r>
              <a:rPr lang="en-US" altLang="en-US" sz="2400" dirty="0" smtClean="0"/>
              <a:t>The mission: To develop and sustain a comprehensive regional Advanced Manufacturing career pathway pipeline that is targeted to high demand jobs that meet the needs of employers, workers, and the available workforce.</a:t>
            </a:r>
          </a:p>
          <a:p>
            <a:pPr lvl="1" eaLnBrk="1" hangingPunct="1">
              <a:lnSpc>
                <a:spcPct val="90000"/>
              </a:lnSpc>
              <a:buFont typeface="Wingdings" pitchFamily="2" charset="2"/>
              <a:buNone/>
            </a:pPr>
            <a:endParaRPr lang="en-US" altLang="en-US" sz="2000" dirty="0" smtClean="0">
              <a:solidFill>
                <a:srgbClr val="50453D"/>
              </a:solidFill>
              <a:latin typeface="Akzidenz Grotesk" charset="0"/>
            </a:endParaRPr>
          </a:p>
          <a:p>
            <a:pPr lvl="1" eaLnBrk="1" hangingPunct="1">
              <a:lnSpc>
                <a:spcPct val="90000"/>
              </a:lnSpc>
            </a:pPr>
            <a:endParaRPr lang="en-US" altLang="en-US" sz="2900" dirty="0" smtClean="0">
              <a:solidFill>
                <a:srgbClr val="50453D"/>
              </a:solidFill>
              <a:latin typeface="Akzidenz Grotesk" charset="0"/>
            </a:endParaRPr>
          </a:p>
          <a:p>
            <a:pPr lvl="1" eaLnBrk="1" hangingPunct="1">
              <a:lnSpc>
                <a:spcPct val="90000"/>
              </a:lnSpc>
            </a:pPr>
            <a:endParaRPr lang="en-US" altLang="en-US" sz="2900" dirty="0" smtClean="0">
              <a:solidFill>
                <a:srgbClr val="50453D"/>
              </a:solidFill>
              <a:latin typeface="Akzidenz Grotesk" charset="0"/>
            </a:endParaRPr>
          </a:p>
        </p:txBody>
      </p:sp>
    </p:spTree>
    <p:extLst>
      <p:ext uri="{BB962C8B-B14F-4D97-AF65-F5344CB8AC3E}">
        <p14:creationId xmlns:p14="http://schemas.microsoft.com/office/powerpoint/2010/main" val="1576419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sz="3200" b="1" dirty="0" smtClean="0"/>
              <a:t>Welcome &amp; Introductions</a:t>
            </a:r>
            <a:r>
              <a:rPr lang="en-US" altLang="en-US" b="1" dirty="0" smtClean="0"/>
              <a:t/>
            </a:r>
            <a:br>
              <a:rPr lang="en-US" altLang="en-US" b="1" dirty="0" smtClean="0"/>
            </a:br>
            <a:r>
              <a:rPr lang="en-US" altLang="en-US" sz="2400" b="1" dirty="0" smtClean="0"/>
              <a:t>Rhonda Griffin – Centro Incorporated</a:t>
            </a:r>
            <a:endParaRPr lang="en-US" altLang="en-US" b="1" dirty="0" smtClean="0"/>
          </a:p>
        </p:txBody>
      </p:sp>
      <p:sp>
        <p:nvSpPr>
          <p:cNvPr id="6147" name="Rectangle 3"/>
          <p:cNvSpPr>
            <a:spLocks noGrp="1" noChangeArrowheads="1"/>
          </p:cNvSpPr>
          <p:nvPr>
            <p:ph type="body" idx="1"/>
          </p:nvPr>
        </p:nvSpPr>
        <p:spPr>
          <a:xfrm>
            <a:off x="457200" y="1981200"/>
            <a:ext cx="8229600" cy="4419600"/>
          </a:xfrm>
        </p:spPr>
        <p:txBody>
          <a:bodyPr/>
          <a:lstStyle/>
          <a:p>
            <a:pPr eaLnBrk="1" hangingPunct="1">
              <a:lnSpc>
                <a:spcPct val="90000"/>
              </a:lnSpc>
            </a:pPr>
            <a:r>
              <a:rPr lang="en-US" altLang="en-US" sz="3300" dirty="0" smtClean="0"/>
              <a:t>The Business Case</a:t>
            </a:r>
          </a:p>
          <a:p>
            <a:pPr lvl="1" eaLnBrk="1" hangingPunct="1">
              <a:lnSpc>
                <a:spcPct val="90000"/>
              </a:lnSpc>
            </a:pPr>
            <a:r>
              <a:rPr lang="en-US" altLang="en-US" sz="2000" dirty="0" smtClean="0"/>
              <a:t>Manufacturers have communicated:</a:t>
            </a:r>
          </a:p>
          <a:p>
            <a:pPr lvl="2" eaLnBrk="1" hangingPunct="1">
              <a:lnSpc>
                <a:spcPct val="90000"/>
              </a:lnSpc>
            </a:pPr>
            <a:r>
              <a:rPr lang="en-US" altLang="en-US" sz="1600" dirty="0" smtClean="0"/>
              <a:t>A growing concern for interest and preference for careers in manufacturing</a:t>
            </a:r>
          </a:p>
          <a:p>
            <a:pPr lvl="2" eaLnBrk="1" hangingPunct="1">
              <a:lnSpc>
                <a:spcPct val="90000"/>
              </a:lnSpc>
            </a:pPr>
            <a:r>
              <a:rPr lang="en-US" altLang="en-US" sz="1600" dirty="0" smtClean="0"/>
              <a:t>32% of manufacturers report a moderate-to-serious skills gap (State NAM Report)</a:t>
            </a:r>
          </a:p>
          <a:p>
            <a:pPr lvl="2" eaLnBrk="1" hangingPunct="1">
              <a:lnSpc>
                <a:spcPct val="90000"/>
              </a:lnSpc>
            </a:pPr>
            <a:r>
              <a:rPr lang="en-US" altLang="en-US" sz="1600" dirty="0" smtClean="0"/>
              <a:t>Manufacturers expect the skills shortage to worsen in the next 3-5 years (State NAM Report)</a:t>
            </a:r>
          </a:p>
          <a:p>
            <a:pPr lvl="2" eaLnBrk="1" hangingPunct="1">
              <a:lnSpc>
                <a:spcPct val="90000"/>
              </a:lnSpc>
            </a:pPr>
            <a:r>
              <a:rPr lang="en-US" altLang="en-US" sz="1600" dirty="0" smtClean="0"/>
              <a:t>3,211 new and replacement positions needed through 2014 (Skills 2014 Employer Survey)</a:t>
            </a:r>
          </a:p>
          <a:p>
            <a:pPr lvl="2" eaLnBrk="1" hangingPunct="1">
              <a:lnSpc>
                <a:spcPct val="90000"/>
              </a:lnSpc>
            </a:pPr>
            <a:r>
              <a:rPr lang="en-US" altLang="en-US" sz="1600" dirty="0" smtClean="0"/>
              <a:t>Existing skills gap in the areas of work-ready, foundational skills and advanced skill sets to support advanced technology in the industry</a:t>
            </a:r>
          </a:p>
          <a:p>
            <a:pPr lvl="1" eaLnBrk="1" hangingPunct="1">
              <a:lnSpc>
                <a:spcPct val="90000"/>
              </a:lnSpc>
            </a:pPr>
            <a:r>
              <a:rPr lang="en-US" altLang="en-US" sz="2000" dirty="0" smtClean="0"/>
              <a:t>An Educated and Skilled Workforce:</a:t>
            </a:r>
          </a:p>
          <a:p>
            <a:pPr lvl="2" eaLnBrk="1" hangingPunct="1">
              <a:lnSpc>
                <a:spcPct val="90000"/>
              </a:lnSpc>
            </a:pPr>
            <a:r>
              <a:rPr lang="en-US" altLang="en-US" sz="1600" dirty="0" smtClean="0"/>
              <a:t>Business innovation is a strategic imperative</a:t>
            </a:r>
          </a:p>
          <a:p>
            <a:pPr lvl="2" eaLnBrk="1" hangingPunct="1">
              <a:lnSpc>
                <a:spcPct val="90000"/>
              </a:lnSpc>
            </a:pPr>
            <a:r>
              <a:rPr lang="en-US" altLang="en-US" sz="1600" dirty="0" smtClean="0"/>
              <a:t>A highly skilled and educated workforce is one of the most critical elements for innovation success</a:t>
            </a:r>
          </a:p>
          <a:p>
            <a:pPr lvl="2" eaLnBrk="1" hangingPunct="1">
              <a:lnSpc>
                <a:spcPct val="90000"/>
              </a:lnSpc>
            </a:pPr>
            <a:r>
              <a:rPr lang="en-US" altLang="en-US" sz="1600" dirty="0" smtClean="0"/>
              <a:t>Regional Skills Gap is widening, qualified applicant pools are shrinking</a:t>
            </a:r>
          </a:p>
          <a:p>
            <a:pPr lvl="2" eaLnBrk="1" hangingPunct="1">
              <a:lnSpc>
                <a:spcPct val="90000"/>
              </a:lnSpc>
            </a:pPr>
            <a:endParaRPr lang="en-US" altLang="en-US" sz="1600" dirty="0" smtClean="0">
              <a:solidFill>
                <a:srgbClr val="50453D"/>
              </a:solidFill>
              <a:latin typeface="Akzidenz Grotesk" charset="0"/>
            </a:endParaRPr>
          </a:p>
          <a:p>
            <a:pPr lvl="2" eaLnBrk="1" hangingPunct="1">
              <a:lnSpc>
                <a:spcPct val="90000"/>
              </a:lnSpc>
            </a:pPr>
            <a:endParaRPr lang="en-US" altLang="en-US" sz="1600" dirty="0" smtClean="0">
              <a:solidFill>
                <a:srgbClr val="50453D"/>
              </a:solidFill>
              <a:latin typeface="Akzidenz Grotesk" charset="0"/>
            </a:endParaRPr>
          </a:p>
          <a:p>
            <a:pPr lvl="1" eaLnBrk="1" hangingPunct="1">
              <a:lnSpc>
                <a:spcPct val="90000"/>
              </a:lnSpc>
            </a:pPr>
            <a:endParaRPr lang="en-US" altLang="en-US" sz="2000" dirty="0" smtClean="0">
              <a:solidFill>
                <a:srgbClr val="50453D"/>
              </a:solidFill>
              <a:latin typeface="Akzidenz Grotesk" charset="0"/>
            </a:endParaRPr>
          </a:p>
          <a:p>
            <a:pPr lvl="1" eaLnBrk="1" hangingPunct="1">
              <a:lnSpc>
                <a:spcPct val="90000"/>
              </a:lnSpc>
            </a:pPr>
            <a:endParaRPr lang="en-US" altLang="en-US" sz="2900" dirty="0" smtClean="0">
              <a:solidFill>
                <a:srgbClr val="50453D"/>
              </a:solidFill>
              <a:latin typeface="Akzidenz Grotesk" charset="0"/>
            </a:endParaRPr>
          </a:p>
          <a:p>
            <a:pPr lvl="1" eaLnBrk="1" hangingPunct="1">
              <a:lnSpc>
                <a:spcPct val="90000"/>
              </a:lnSpc>
            </a:pPr>
            <a:endParaRPr lang="en-US" altLang="en-US" sz="2900" dirty="0" smtClean="0">
              <a:solidFill>
                <a:srgbClr val="50453D"/>
              </a:solidFill>
              <a:latin typeface="Akzidenz Grotesk" charset="0"/>
            </a:endParaRPr>
          </a:p>
          <a:p>
            <a:pPr eaLnBrk="1" hangingPunct="1">
              <a:lnSpc>
                <a:spcPct val="90000"/>
              </a:lnSpc>
            </a:pPr>
            <a:endParaRPr lang="en-US" altLang="en-US" dirty="0" smtClean="0"/>
          </a:p>
        </p:txBody>
      </p:sp>
    </p:spTree>
    <p:extLst>
      <p:ext uri="{BB962C8B-B14F-4D97-AF65-F5344CB8AC3E}">
        <p14:creationId xmlns:p14="http://schemas.microsoft.com/office/powerpoint/2010/main" val="1360367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Business Involvement</a:t>
            </a:r>
            <a:endParaRPr lang="en-US" sz="4000" dirty="0"/>
          </a:p>
        </p:txBody>
      </p:sp>
      <p:sp>
        <p:nvSpPr>
          <p:cNvPr id="3" name="Text Placeholder 2"/>
          <p:cNvSpPr>
            <a:spLocks noGrp="1"/>
          </p:cNvSpPr>
          <p:nvPr>
            <p:ph type="body" sz="quarter" idx="13"/>
          </p:nvPr>
        </p:nvSpPr>
        <p:spPr>
          <a:xfrm>
            <a:off x="457200" y="3581400"/>
            <a:ext cx="3200645" cy="2971800"/>
          </a:xfrm>
        </p:spPr>
        <p:txBody>
          <a:bodyPr/>
          <a:lstStyle/>
          <a:p>
            <a:r>
              <a:rPr lang="en-US" sz="1800" dirty="0" smtClean="0"/>
              <a:t>The Continuum:</a:t>
            </a:r>
          </a:p>
          <a:p>
            <a:pPr marL="285750" indent="-285750">
              <a:buFont typeface="Arial" panose="020B0604020202020204" pitchFamily="34" charset="0"/>
              <a:buChar char="•"/>
            </a:pPr>
            <a:r>
              <a:rPr lang="en-US" sz="1800" dirty="0" smtClean="0"/>
              <a:t>Advisory Board</a:t>
            </a:r>
          </a:p>
          <a:p>
            <a:pPr marL="285750" indent="-285750">
              <a:buFont typeface="Arial" panose="020B0604020202020204" pitchFamily="34" charset="0"/>
              <a:buChar char="•"/>
            </a:pPr>
            <a:r>
              <a:rPr lang="en-US" sz="1800" dirty="0" smtClean="0"/>
              <a:t>Industry Consortia</a:t>
            </a:r>
          </a:p>
          <a:p>
            <a:pPr marL="285750" indent="-285750">
              <a:buFont typeface="Arial" panose="020B0604020202020204" pitchFamily="34" charset="0"/>
              <a:buChar char="•"/>
            </a:pPr>
            <a:r>
              <a:rPr lang="en-US" sz="1800" dirty="0" smtClean="0"/>
              <a:t>Sector Board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Multiple Missions</a:t>
            </a:r>
          </a:p>
          <a:p>
            <a:pPr marL="285750" indent="-285750">
              <a:buFont typeface="Arial" panose="020B0604020202020204" pitchFamily="34" charset="0"/>
              <a:buChar char="•"/>
            </a:pPr>
            <a:r>
              <a:rPr lang="en-US" sz="1800" dirty="0" smtClean="0"/>
              <a:t>What It Takes</a:t>
            </a:r>
          </a:p>
          <a:p>
            <a:endParaRPr lang="en-US" dirty="0"/>
          </a:p>
        </p:txBody>
      </p:sp>
    </p:spTree>
    <p:extLst>
      <p:ext uri="{BB962C8B-B14F-4D97-AF65-F5344CB8AC3E}">
        <p14:creationId xmlns:p14="http://schemas.microsoft.com/office/powerpoint/2010/main" val="986633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altLang="en-US" sz="3200" b="1" dirty="0" smtClean="0"/>
              <a:t>Advanced Manufacturing Sector Board</a:t>
            </a:r>
            <a:r>
              <a:rPr lang="en-US" altLang="en-US" b="1" dirty="0" smtClean="0"/>
              <a:t/>
            </a:r>
            <a:br>
              <a:rPr lang="en-US" altLang="en-US" b="1" dirty="0" smtClean="0"/>
            </a:br>
            <a:endParaRPr lang="en-US" altLang="en-US" b="1" dirty="0" smtClean="0"/>
          </a:p>
        </p:txBody>
      </p:sp>
      <p:sp>
        <p:nvSpPr>
          <p:cNvPr id="7171" name="Rectangle 3"/>
          <p:cNvSpPr>
            <a:spLocks noGrp="1" noChangeArrowheads="1"/>
          </p:cNvSpPr>
          <p:nvPr>
            <p:ph idx="1"/>
          </p:nvPr>
        </p:nvSpPr>
        <p:spPr>
          <a:xfrm>
            <a:off x="457200" y="1524000"/>
            <a:ext cx="8229600" cy="4876800"/>
          </a:xfrm>
        </p:spPr>
        <p:txBody>
          <a:bodyPr/>
          <a:lstStyle/>
          <a:p>
            <a:pPr eaLnBrk="1" hangingPunct="1"/>
            <a:r>
              <a:rPr lang="en-US" altLang="en-US" dirty="0" smtClean="0"/>
              <a:t>What we are:</a:t>
            </a:r>
          </a:p>
          <a:p>
            <a:pPr lvl="1" eaLnBrk="1" hangingPunct="1"/>
            <a:r>
              <a:rPr lang="en-US" altLang="en-US" sz="2400" dirty="0" smtClean="0"/>
              <a:t>Industry Driven</a:t>
            </a:r>
          </a:p>
          <a:p>
            <a:pPr lvl="1" eaLnBrk="1" hangingPunct="1"/>
            <a:r>
              <a:rPr lang="en-US" altLang="en-US" sz="2400" dirty="0" smtClean="0"/>
              <a:t>A collaboration developing industry specific workforce strategies to address employers’ needs for skilled workers and workers’ needs for good jobs</a:t>
            </a:r>
          </a:p>
          <a:p>
            <a:pPr lvl="1" eaLnBrk="1" hangingPunct="1"/>
            <a:r>
              <a:rPr lang="en-US" altLang="en-US" sz="2400" dirty="0" smtClean="0"/>
              <a:t>Development and deployment of industry-led actions that support development of the workforce pipeline/labor force</a:t>
            </a:r>
          </a:p>
          <a:p>
            <a:pPr lvl="1" eaLnBrk="1" hangingPunct="1"/>
            <a:r>
              <a:rPr lang="en-US" altLang="en-US" sz="2400" dirty="0" smtClean="0"/>
              <a:t>Engaged employers working in partnership with all stakeholders K-12, higher education, workforce development, economic development, and the available workforce </a:t>
            </a:r>
          </a:p>
        </p:txBody>
      </p:sp>
    </p:spTree>
    <p:extLst>
      <p:ext uri="{BB962C8B-B14F-4D97-AF65-F5344CB8AC3E}">
        <p14:creationId xmlns:p14="http://schemas.microsoft.com/office/powerpoint/2010/main" val="2063737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sz="3200" b="1" dirty="0" smtClean="0"/>
              <a:t>Advanced Manufacturing Sector Board</a:t>
            </a:r>
          </a:p>
        </p:txBody>
      </p:sp>
      <p:sp>
        <p:nvSpPr>
          <p:cNvPr id="8195" name="Rectangle 3"/>
          <p:cNvSpPr>
            <a:spLocks noGrp="1" noChangeArrowheads="1"/>
          </p:cNvSpPr>
          <p:nvPr>
            <p:ph idx="1"/>
          </p:nvPr>
        </p:nvSpPr>
        <p:spPr>
          <a:xfrm>
            <a:off x="381000" y="1676400"/>
            <a:ext cx="8229600" cy="4800600"/>
          </a:xfrm>
        </p:spPr>
        <p:txBody>
          <a:bodyPr/>
          <a:lstStyle/>
          <a:p>
            <a:pPr eaLnBrk="1" hangingPunct="1"/>
            <a:r>
              <a:rPr lang="en-US" altLang="en-US" dirty="0" smtClean="0"/>
              <a:t>Goals:</a:t>
            </a:r>
          </a:p>
          <a:p>
            <a:pPr lvl="1" eaLnBrk="1" hangingPunct="1"/>
            <a:r>
              <a:rPr lang="en-US" altLang="en-US" sz="2000" dirty="0" smtClean="0"/>
              <a:t>Increase communication to all employers/partners regarding current activity involving industry, education and best practices </a:t>
            </a:r>
          </a:p>
          <a:p>
            <a:pPr lvl="1" eaLnBrk="1" hangingPunct="1"/>
            <a:r>
              <a:rPr lang="en-US" altLang="en-US" sz="2000" dirty="0" smtClean="0"/>
              <a:t>Increase partnerships between employers, education, community-based organizations and workforce development to address the skills gap </a:t>
            </a:r>
          </a:p>
          <a:p>
            <a:pPr lvl="1" eaLnBrk="1" hangingPunct="1"/>
            <a:r>
              <a:rPr lang="en-US" altLang="en-US" sz="2000" dirty="0" smtClean="0"/>
              <a:t>Develop and locate tools to better match people to manufacturing careers</a:t>
            </a:r>
          </a:p>
          <a:p>
            <a:pPr lvl="1" eaLnBrk="1" hangingPunct="1"/>
            <a:r>
              <a:rPr lang="en-US" altLang="en-US" sz="2000" dirty="0" smtClean="0"/>
              <a:t>Develop a unified marketing and outreach program to improve the visibility, perception, and understanding of manufacturing careers</a:t>
            </a:r>
          </a:p>
          <a:p>
            <a:pPr lvl="1" eaLnBrk="1" hangingPunct="1"/>
            <a:r>
              <a:rPr lang="en-US" altLang="en-US" sz="2000" dirty="0" smtClean="0"/>
              <a:t>Increase exposure to manufacturing through internships, tours, job shadows and faculty/instructor engagement</a:t>
            </a:r>
          </a:p>
          <a:p>
            <a:pPr lvl="1" eaLnBrk="1" hangingPunct="1"/>
            <a:endParaRPr lang="en-US" altLang="en-US" sz="1800" dirty="0" smtClean="0"/>
          </a:p>
          <a:p>
            <a:pPr lvl="1" eaLnBrk="1" hangingPunct="1"/>
            <a:endParaRPr lang="en-US" altLang="en-US" sz="2400" dirty="0" smtClean="0"/>
          </a:p>
        </p:txBody>
      </p:sp>
    </p:spTree>
    <p:extLst>
      <p:ext uri="{BB962C8B-B14F-4D97-AF65-F5344CB8AC3E}">
        <p14:creationId xmlns:p14="http://schemas.microsoft.com/office/powerpoint/2010/main" val="23955726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sz="3200" b="1" dirty="0" smtClean="0"/>
              <a:t>Advanced Manufacturing Sector Board</a:t>
            </a:r>
          </a:p>
        </p:txBody>
      </p:sp>
      <p:sp>
        <p:nvSpPr>
          <p:cNvPr id="9219" name="Rectangle 3"/>
          <p:cNvSpPr>
            <a:spLocks noGrp="1" noChangeArrowheads="1"/>
          </p:cNvSpPr>
          <p:nvPr>
            <p:ph idx="1"/>
          </p:nvPr>
        </p:nvSpPr>
        <p:spPr>
          <a:xfrm>
            <a:off x="457200" y="1447800"/>
            <a:ext cx="8229600" cy="5105400"/>
          </a:xfrm>
        </p:spPr>
        <p:txBody>
          <a:bodyPr/>
          <a:lstStyle/>
          <a:p>
            <a:pPr eaLnBrk="1" hangingPunct="1"/>
            <a:r>
              <a:rPr lang="en-US" altLang="en-US" dirty="0" smtClean="0"/>
              <a:t>Goals:</a:t>
            </a:r>
          </a:p>
          <a:p>
            <a:pPr lvl="1" eaLnBrk="1" hangingPunct="1"/>
            <a:r>
              <a:rPr lang="en-US" altLang="en-US" sz="2000" dirty="0" smtClean="0"/>
              <a:t>Serve as the advisory committee for the K-12 CTE Program Manufacturing Curriculum and Assessment and Kirkwood’s Advanced Manufacturing Program and Noncredit Manufacturing Certificate Programs</a:t>
            </a:r>
          </a:p>
          <a:p>
            <a:pPr lvl="1" eaLnBrk="1" hangingPunct="1"/>
            <a:r>
              <a:rPr lang="en-US" altLang="en-US" sz="2000" dirty="0" smtClean="0"/>
              <a:t>Develop and map the career and education pathway for the Advanced Manufacturing Sector (Manufacturing Production Sub-Sector (Completed)</a:t>
            </a:r>
          </a:p>
          <a:p>
            <a:pPr lvl="1" eaLnBrk="1" hangingPunct="1"/>
            <a:r>
              <a:rPr lang="en-US" altLang="en-US" sz="2000" dirty="0" smtClean="0"/>
              <a:t>Align the Advanced Manufacturing career pathway map with existing certificate, diploma and degree programs (Completed)</a:t>
            </a:r>
          </a:p>
          <a:p>
            <a:pPr lvl="1" eaLnBrk="1" hangingPunct="1"/>
            <a:r>
              <a:rPr lang="en-US" altLang="en-US" sz="2000" dirty="0" smtClean="0"/>
              <a:t>Review current programs, identify gaps, seamless approaches, and determine needed technical standards, skills standards, and or program changes (On-going)</a:t>
            </a:r>
          </a:p>
          <a:p>
            <a:pPr lvl="1" eaLnBrk="1" hangingPunct="1"/>
            <a:r>
              <a:rPr lang="en-US" altLang="en-US" sz="2000" dirty="0" smtClean="0"/>
              <a:t>Introduce industry credentials and certifications, determine value and return on investment</a:t>
            </a:r>
          </a:p>
          <a:p>
            <a:pPr lvl="1" eaLnBrk="1" hangingPunct="1"/>
            <a:endParaRPr lang="en-US" altLang="en-US" sz="2000" dirty="0" smtClean="0"/>
          </a:p>
          <a:p>
            <a:pPr lvl="1" eaLnBrk="1" hangingPunct="1"/>
            <a:endParaRPr lang="en-US" altLang="en-US" sz="1800" dirty="0" smtClean="0"/>
          </a:p>
          <a:p>
            <a:pPr lvl="1" eaLnBrk="1" hangingPunct="1"/>
            <a:endParaRPr lang="en-US" altLang="en-US" sz="2400" dirty="0" smtClean="0"/>
          </a:p>
        </p:txBody>
      </p:sp>
    </p:spTree>
    <p:extLst>
      <p:ext uri="{BB962C8B-B14F-4D97-AF65-F5344CB8AC3E}">
        <p14:creationId xmlns:p14="http://schemas.microsoft.com/office/powerpoint/2010/main" val="21150633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HayNewFaceOfTalent_Page_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4657370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yNewFaceOfTalent_Page_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9513347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yNewFaceOfTalent_Page_3.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58743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yNewFaceOfTalent_Page_4.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067753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yNewFaceOfTalent_Page_5.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0911627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logistics_Page_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558792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istics_Page_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61286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5715000" cy="6019800"/>
          </a:xfrm>
        </p:spPr>
        <p:txBody>
          <a:bodyPr anchor="t">
            <a:normAutofit lnSpcReduction="10000"/>
          </a:bodyPr>
          <a:lstStyle/>
          <a:p>
            <a:r>
              <a:rPr lang="en-US" sz="2800" b="1" dirty="0" smtClean="0"/>
              <a:t>Advisory Boards:</a:t>
            </a:r>
          </a:p>
          <a:p>
            <a:pPr lvl="1"/>
            <a:r>
              <a:rPr lang="en-US" sz="2100" dirty="0" smtClean="0"/>
              <a:t>Serve for the purpose of providing advisement and supporting regional cooperation in the areas of curriculum, facilities and equipment, instructional quality, educational delivery, and student employment.</a:t>
            </a:r>
          </a:p>
          <a:p>
            <a:pPr lvl="2"/>
            <a:r>
              <a:rPr lang="en-US" sz="2100" dirty="0" smtClean="0"/>
              <a:t>Meets minimum of twice each calendar</a:t>
            </a:r>
          </a:p>
          <a:p>
            <a:pPr lvl="2"/>
            <a:r>
              <a:rPr lang="en-US" sz="2100" dirty="0" smtClean="0"/>
              <a:t>Primary focus is on program curriculum, relevancy to regional workforce needs, and assessment of equipment used in the program that support theory and skills development</a:t>
            </a:r>
          </a:p>
          <a:p>
            <a:pPr lvl="2"/>
            <a:r>
              <a:rPr lang="en-US" sz="2100" dirty="0" smtClean="0"/>
              <a:t>Primary focus is on academic ‘for credit’ programs</a:t>
            </a:r>
          </a:p>
          <a:p>
            <a:pPr lvl="2"/>
            <a:r>
              <a:rPr lang="en-US" sz="2100" dirty="0" smtClean="0"/>
              <a:t>Members tend to be business and labor: owners, functional managers, or past graduates now employed in occupation representative of the program</a:t>
            </a:r>
          </a:p>
          <a:p>
            <a:pPr marL="411480" lvl="2" indent="0">
              <a:buNone/>
            </a:pPr>
            <a:endParaRPr lang="en-US" dirty="0" smtClean="0"/>
          </a:p>
          <a:p>
            <a:pPr lvl="2"/>
            <a:endParaRPr lang="en-US" dirty="0"/>
          </a:p>
        </p:txBody>
      </p:sp>
      <p:sp>
        <p:nvSpPr>
          <p:cNvPr id="3" name="Title 2"/>
          <p:cNvSpPr>
            <a:spLocks noGrp="1"/>
          </p:cNvSpPr>
          <p:nvPr>
            <p:ph type="title"/>
          </p:nvPr>
        </p:nvSpPr>
        <p:spPr>
          <a:xfrm>
            <a:off x="6248400" y="533400"/>
            <a:ext cx="2362200" cy="5715000"/>
          </a:xfrm>
        </p:spPr>
        <p:txBody>
          <a:bodyPr/>
          <a:lstStyle/>
          <a:p>
            <a:r>
              <a:rPr lang="en-US" dirty="0" smtClean="0"/>
              <a:t>DEFINITIONS</a:t>
            </a:r>
            <a:endParaRPr lang="en-US" dirty="0"/>
          </a:p>
        </p:txBody>
      </p:sp>
    </p:spTree>
    <p:extLst>
      <p:ext uri="{BB962C8B-B14F-4D97-AF65-F5344CB8AC3E}">
        <p14:creationId xmlns:p14="http://schemas.microsoft.com/office/powerpoint/2010/main" val="1997830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istics_Page_3.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5470612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istics_Page_4.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582371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carePathwayModel_Page_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1473331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HealthcarePathwayModel_Page_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5212297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carePathwayModel_Page_3.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50029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carePathwayModel_Page_4.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032616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Sector Diagramming</a:t>
            </a:r>
            <a:endParaRPr lang="en-US" sz="4000" dirty="0"/>
          </a:p>
        </p:txBody>
      </p:sp>
      <p:sp>
        <p:nvSpPr>
          <p:cNvPr id="3" name="Text Placeholder 2"/>
          <p:cNvSpPr>
            <a:spLocks noGrp="1"/>
          </p:cNvSpPr>
          <p:nvPr>
            <p:ph type="body" sz="quarter" idx="13"/>
          </p:nvPr>
        </p:nvSpPr>
        <p:spPr/>
        <p:txBody>
          <a:bodyPr/>
          <a:lstStyle/>
          <a:p>
            <a:r>
              <a:rPr lang="en-US" dirty="0" smtClean="0"/>
              <a:t>Identifying the Key Stakeholders</a:t>
            </a:r>
          </a:p>
          <a:p>
            <a:r>
              <a:rPr lang="en-US" dirty="0" smtClean="0"/>
              <a:t> in Your</a:t>
            </a:r>
          </a:p>
          <a:p>
            <a:r>
              <a:rPr lang="en-US" dirty="0" smtClean="0"/>
              <a:t> Sector Initiative</a:t>
            </a:r>
            <a:endParaRPr lang="en-US" dirty="0"/>
          </a:p>
        </p:txBody>
      </p:sp>
    </p:spTree>
    <p:extLst>
      <p:ext uri="{BB962C8B-B14F-4D97-AF65-F5344CB8AC3E}">
        <p14:creationId xmlns:p14="http://schemas.microsoft.com/office/powerpoint/2010/main" val="17519537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8400" y="457200"/>
            <a:ext cx="2209800" cy="5715000"/>
          </a:xfrm>
        </p:spPr>
        <p:txBody>
          <a:bodyPr/>
          <a:lstStyle/>
          <a:p>
            <a:r>
              <a:rPr lang="en-US" dirty="0" smtClean="0"/>
              <a:t>Diagramming Your Sector: </a:t>
            </a:r>
            <a:br>
              <a:rPr lang="en-US" dirty="0" smtClean="0"/>
            </a:br>
            <a:r>
              <a:rPr lang="en-US" dirty="0" smtClean="0"/>
              <a:t>Step 1</a:t>
            </a:r>
            <a:endParaRPr lang="en-US" dirty="0"/>
          </a:p>
        </p:txBody>
      </p:sp>
      <p:sp>
        <p:nvSpPr>
          <p:cNvPr id="5" name="Rectangle 3"/>
          <p:cNvSpPr>
            <a:spLocks noGrp="1" noChangeArrowheads="1"/>
          </p:cNvSpPr>
          <p:nvPr>
            <p:ph idx="1"/>
          </p:nvPr>
        </p:nvSpPr>
        <p:spPr>
          <a:xfrm>
            <a:off x="381000" y="304800"/>
            <a:ext cx="5867400" cy="6248400"/>
          </a:xfrm>
        </p:spPr>
        <p:txBody>
          <a:bodyPr>
            <a:noAutofit/>
          </a:bodyPr>
          <a:lstStyle/>
          <a:p>
            <a:pPr eaLnBrk="1" hangingPunct="1">
              <a:lnSpc>
                <a:spcPct val="80000"/>
              </a:lnSpc>
            </a:pPr>
            <a:r>
              <a:rPr lang="en-US" sz="2000" b="1" dirty="0" smtClean="0">
                <a:latin typeface="Calibri" pitchFamily="34" charset="0"/>
                <a:cs typeface="Calibri" pitchFamily="34" charset="0"/>
              </a:rPr>
              <a:t>Step One</a:t>
            </a:r>
            <a:r>
              <a:rPr lang="en-US" sz="2000" dirty="0" smtClean="0">
                <a:latin typeface="Calibri" pitchFamily="34" charset="0"/>
                <a:cs typeface="Calibri" pitchFamily="34" charset="0"/>
              </a:rPr>
              <a:t> (5 minutes)</a:t>
            </a:r>
            <a:r>
              <a:rPr lang="en-US" sz="2000" b="1" dirty="0" smtClean="0">
                <a:latin typeface="Calibri" pitchFamily="34" charset="0"/>
                <a:cs typeface="Calibri" pitchFamily="34" charset="0"/>
              </a:rPr>
              <a:t>:</a:t>
            </a:r>
            <a:r>
              <a:rPr lang="en-US" sz="2000" dirty="0" smtClean="0">
                <a:latin typeface="Calibri" pitchFamily="34" charset="0"/>
                <a:cs typeface="Calibri" pitchFamily="34" charset="0"/>
              </a:rPr>
              <a:t> Think about the institutions, organizations, and agencies that are involved in your sector. Who are the key players? </a:t>
            </a:r>
            <a:r>
              <a:rPr lang="en-US" sz="2000" b="1" dirty="0" smtClean="0">
                <a:latin typeface="Calibri" pitchFamily="34" charset="0"/>
                <a:cs typeface="Calibri" pitchFamily="34" charset="0"/>
              </a:rPr>
              <a:t>Quickly brainstorm a list of the principle actors in each of the “systems” in which your sector project operates.</a:t>
            </a:r>
            <a:r>
              <a:rPr lang="en-US" sz="2000" dirty="0" smtClean="0">
                <a:latin typeface="Calibri" pitchFamily="34" charset="0"/>
                <a:cs typeface="Calibri" pitchFamily="34" charset="0"/>
              </a:rPr>
              <a:t> Go beyond institutional types and try to think about specific organizations or individuals that represent the following stakeholders groups or work in the following systems:</a:t>
            </a:r>
          </a:p>
          <a:p>
            <a:pPr eaLnBrk="1" hangingPunct="1">
              <a:lnSpc>
                <a:spcPct val="80000"/>
              </a:lnSpc>
              <a:buFont typeface="Wingdings" pitchFamily="2" charset="2"/>
              <a:buNone/>
            </a:pPr>
            <a:r>
              <a:rPr lang="en-US" sz="2000" dirty="0" smtClean="0">
                <a:latin typeface="Calibri" pitchFamily="34" charset="0"/>
                <a:cs typeface="Calibri" pitchFamily="34" charset="0"/>
              </a:rPr>
              <a:t>  </a:t>
            </a:r>
          </a:p>
          <a:p>
            <a:pPr lvl="1" eaLnBrk="1" hangingPunct="1">
              <a:lnSpc>
                <a:spcPct val="80000"/>
              </a:lnSpc>
            </a:pPr>
            <a:r>
              <a:rPr lang="en-US" sz="2000" dirty="0" smtClean="0">
                <a:latin typeface="Calibri" pitchFamily="34" charset="0"/>
                <a:cs typeface="Calibri" pitchFamily="34" charset="0"/>
              </a:rPr>
              <a:t>Industry (employers, customers, trade associations, chambers of commerce, unions, or other industry actors); </a:t>
            </a:r>
          </a:p>
          <a:p>
            <a:pPr lvl="1" eaLnBrk="1" hangingPunct="1">
              <a:lnSpc>
                <a:spcPct val="80000"/>
              </a:lnSpc>
            </a:pPr>
            <a:r>
              <a:rPr lang="en-US" sz="2000" dirty="0" smtClean="0">
                <a:latin typeface="Calibri" pitchFamily="34" charset="0"/>
                <a:cs typeface="Calibri" pitchFamily="34" charset="0"/>
              </a:rPr>
              <a:t>Worker constituent groups (e.g., ex-offenders, workers with limited English-language skills, youth, etc.);</a:t>
            </a:r>
          </a:p>
          <a:p>
            <a:pPr lvl="1" eaLnBrk="1" hangingPunct="1">
              <a:lnSpc>
                <a:spcPct val="80000"/>
              </a:lnSpc>
            </a:pPr>
            <a:r>
              <a:rPr lang="en-US" sz="2000" dirty="0" smtClean="0">
                <a:latin typeface="Calibri" pitchFamily="34" charset="0"/>
                <a:cs typeface="Calibri" pitchFamily="34" charset="0"/>
              </a:rPr>
              <a:t>Workforce development entities (e.g., WIBs, One-Stops, CBOs);</a:t>
            </a:r>
          </a:p>
          <a:p>
            <a:pPr lvl="1" eaLnBrk="1" hangingPunct="1">
              <a:lnSpc>
                <a:spcPct val="80000"/>
              </a:lnSpc>
            </a:pPr>
            <a:r>
              <a:rPr lang="en-US" sz="2000" dirty="0" smtClean="0">
                <a:latin typeface="Calibri" pitchFamily="34" charset="0"/>
                <a:cs typeface="Calibri" pitchFamily="34" charset="0"/>
              </a:rPr>
              <a:t>Education and training institutions (e.g., community colleges, trade schools, proprietary training providers);</a:t>
            </a:r>
          </a:p>
          <a:p>
            <a:pPr lvl="1" eaLnBrk="1" hangingPunct="1">
              <a:lnSpc>
                <a:spcPct val="80000"/>
              </a:lnSpc>
            </a:pPr>
            <a:r>
              <a:rPr lang="en-US" sz="2000" dirty="0" smtClean="0">
                <a:latin typeface="Calibri" pitchFamily="34" charset="0"/>
                <a:cs typeface="Calibri" pitchFamily="34" charset="0"/>
              </a:rPr>
              <a:t>Support services providers (CBOs, religious organizations, public agencies);</a:t>
            </a:r>
          </a:p>
          <a:p>
            <a:pPr lvl="1" eaLnBrk="1" hangingPunct="1">
              <a:lnSpc>
                <a:spcPct val="80000"/>
              </a:lnSpc>
            </a:pPr>
            <a:r>
              <a:rPr lang="en-US" sz="2000" dirty="0" smtClean="0">
                <a:latin typeface="Calibri" pitchFamily="34" charset="0"/>
                <a:cs typeface="Calibri" pitchFamily="34" charset="0"/>
              </a:rPr>
              <a:t>Others.</a:t>
            </a:r>
          </a:p>
        </p:txBody>
      </p:sp>
    </p:spTree>
    <p:extLst>
      <p:ext uri="{BB962C8B-B14F-4D97-AF65-F5344CB8AC3E}">
        <p14:creationId xmlns:p14="http://schemas.microsoft.com/office/powerpoint/2010/main" val="913095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8400" y="457200"/>
            <a:ext cx="2209800" cy="5715000"/>
          </a:xfrm>
        </p:spPr>
        <p:txBody>
          <a:bodyPr/>
          <a:lstStyle/>
          <a:p>
            <a:r>
              <a:rPr lang="en-US" dirty="0" smtClean="0"/>
              <a:t>Diagramming Your Sector: </a:t>
            </a:r>
            <a:br>
              <a:rPr lang="en-US" dirty="0" smtClean="0"/>
            </a:br>
            <a:r>
              <a:rPr lang="en-US" dirty="0" smtClean="0"/>
              <a:t>Step 2</a:t>
            </a:r>
            <a:br>
              <a:rPr lang="en-US" dirty="0" smtClean="0"/>
            </a:br>
            <a:r>
              <a:rPr lang="en-US" dirty="0" smtClean="0"/>
              <a:t/>
            </a:r>
            <a:br>
              <a:rPr lang="en-US" dirty="0" smtClean="0"/>
            </a:br>
            <a:r>
              <a:rPr lang="en-US" dirty="0" smtClean="0"/>
              <a:t/>
            </a:r>
            <a:br>
              <a:rPr lang="en-US" dirty="0" smtClean="0"/>
            </a:br>
            <a:endParaRPr lang="en-US" dirty="0"/>
          </a:p>
        </p:txBody>
      </p:sp>
      <p:sp>
        <p:nvSpPr>
          <p:cNvPr id="5" name="Rectangle 3"/>
          <p:cNvSpPr>
            <a:spLocks noGrp="1" noChangeArrowheads="1"/>
          </p:cNvSpPr>
          <p:nvPr>
            <p:ph idx="1"/>
          </p:nvPr>
        </p:nvSpPr>
        <p:spPr>
          <a:xfrm>
            <a:off x="457200" y="457200"/>
            <a:ext cx="5638800" cy="3886200"/>
          </a:xfrm>
        </p:spPr>
        <p:txBody>
          <a:bodyPr>
            <a:normAutofit/>
          </a:bodyPr>
          <a:lstStyle/>
          <a:p>
            <a:pPr eaLnBrk="1" hangingPunct="1">
              <a:lnSpc>
                <a:spcPct val="80000"/>
              </a:lnSpc>
            </a:pPr>
            <a:r>
              <a:rPr lang="en-US" sz="2000" b="1" dirty="0" smtClean="0"/>
              <a:t>Step Two </a:t>
            </a:r>
            <a:r>
              <a:rPr lang="en-US" sz="2000" dirty="0" smtClean="0"/>
              <a:t>(10 minutes)</a:t>
            </a:r>
            <a:r>
              <a:rPr lang="en-US" sz="2000" b="1" dirty="0" smtClean="0"/>
              <a:t>:</a:t>
            </a:r>
            <a:r>
              <a:rPr lang="en-US" sz="2000" dirty="0" smtClean="0"/>
              <a:t> Think about your organization. How would you depict its relationship to each of the actors in the sector that you listed in Step One? </a:t>
            </a:r>
            <a:endParaRPr lang="en-US" sz="2000" b="1" dirty="0" smtClean="0"/>
          </a:p>
          <a:p>
            <a:pPr eaLnBrk="1" hangingPunct="1">
              <a:lnSpc>
                <a:spcPct val="80000"/>
              </a:lnSpc>
            </a:pPr>
            <a:r>
              <a:rPr lang="en-US" sz="2000" b="1" dirty="0" smtClean="0"/>
              <a:t>Use one of the blank sheets of paper in your folder to make a diagram of your organization’s relationship to some of the primary actors</a:t>
            </a:r>
            <a:r>
              <a:rPr lang="en-US" sz="2000" dirty="0" smtClean="0"/>
              <a:t> you listed under Step One. Code your diagram, so that organizations that are of more importance to your work are bigger and those that are of less importance are smaller. Put the organizations which you have a strong relationship with closer to your organization and those that you have a weaker relationship with further away. </a:t>
            </a:r>
          </a:p>
          <a:p>
            <a:pPr eaLnBrk="1" hangingPunct="1">
              <a:lnSpc>
                <a:spcPct val="80000"/>
              </a:lnSpc>
            </a:pPr>
            <a:endParaRPr lang="en-US" sz="1700" dirty="0" smtClean="0"/>
          </a:p>
          <a:p>
            <a:pPr eaLnBrk="1" hangingPunct="1">
              <a:lnSpc>
                <a:spcPct val="80000"/>
              </a:lnSpc>
            </a:pPr>
            <a:endParaRPr lang="en-US" sz="1700" dirty="0" smtClean="0"/>
          </a:p>
          <a:p>
            <a:pPr eaLnBrk="1" hangingPunct="1">
              <a:lnSpc>
                <a:spcPct val="80000"/>
              </a:lnSpc>
            </a:pPr>
            <a:endParaRPr lang="en-US" sz="1700" b="1" dirty="0" smtClean="0"/>
          </a:p>
        </p:txBody>
      </p:sp>
      <p:graphicFrame>
        <p:nvGraphicFramePr>
          <p:cNvPr id="6" name="Group 58"/>
          <p:cNvGraphicFramePr>
            <a:graphicFrameLocks/>
          </p:cNvGraphicFramePr>
          <p:nvPr/>
        </p:nvGraphicFramePr>
        <p:xfrm>
          <a:off x="4114800" y="3962400"/>
          <a:ext cx="4419600" cy="2650490"/>
        </p:xfrm>
        <a:graphic>
          <a:graphicData uri="http://schemas.openxmlformats.org/drawingml/2006/table">
            <a:tbl>
              <a:tblPr/>
              <a:tblGrid>
                <a:gridCol w="4419600"/>
              </a:tblGrid>
              <a:tr h="2603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KEY</a:t>
                      </a:r>
                      <a:r>
                        <a:rPr kumimoji="0" lang="en-US" sz="15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04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Important partners:</a:t>
                      </a:r>
                      <a:r>
                        <a:rPr kumimoji="0" lang="en-US" sz="1300" b="0" i="0" u="none" strike="noStrike" cap="none" normalizeH="0" baseline="0" dirty="0" smtClean="0">
                          <a:ln>
                            <a:noFill/>
                          </a:ln>
                          <a:solidFill>
                            <a:schemeClr val="tx1"/>
                          </a:solidFill>
                          <a:effectLst/>
                          <a:latin typeface="Arial" charset="0"/>
                        </a:rPr>
                        <a:t>           big, </a:t>
                      </a:r>
                      <a:r>
                        <a:rPr kumimoji="0" lang="en-US" sz="1500" b="0" i="0" u="none" strike="noStrike" cap="none" normalizeH="0" baseline="0" dirty="0" smtClean="0">
                          <a:ln>
                            <a:noFill/>
                          </a:ln>
                          <a:solidFill>
                            <a:schemeClr val="tx1"/>
                          </a:solidFill>
                          <a:effectLst/>
                          <a:latin typeface="Arial" charset="0"/>
                        </a:rPr>
                        <a:t>bigger</a:t>
                      </a:r>
                      <a:r>
                        <a:rPr kumimoji="0" lang="en-US" sz="13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smtClean="0">
                          <a:ln>
                            <a:noFill/>
                          </a:ln>
                          <a:solidFill>
                            <a:schemeClr val="tx1"/>
                          </a:solidFill>
                          <a:effectLst/>
                          <a:latin typeface="Arial" charset="0"/>
                        </a:rPr>
                        <a:t>BIGGEST</a:t>
                      </a:r>
                      <a:r>
                        <a:rPr kumimoji="0" lang="en-US" sz="13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Less important partners:</a:t>
                      </a:r>
                      <a:r>
                        <a:rPr kumimoji="0" lang="en-US" sz="1300" b="0" i="0" u="none" strike="noStrike" cap="none" normalizeH="0" baseline="0" dirty="0" smtClean="0">
                          <a:ln>
                            <a:noFill/>
                          </a:ln>
                          <a:solidFill>
                            <a:schemeClr val="tx1"/>
                          </a:solidFill>
                          <a:effectLst/>
                          <a:latin typeface="Arial" charset="0"/>
                        </a:rPr>
                        <a:t>  Small, </a:t>
                      </a:r>
                      <a:r>
                        <a:rPr kumimoji="0" lang="en-US" sz="1100" b="0" i="0" u="none" strike="noStrike" cap="none" normalizeH="0" baseline="0" dirty="0" smtClean="0">
                          <a:ln>
                            <a:noFill/>
                          </a:ln>
                          <a:solidFill>
                            <a:schemeClr val="tx1"/>
                          </a:solidFill>
                          <a:effectLst/>
                          <a:latin typeface="Arial" charset="0"/>
                        </a:rPr>
                        <a:t>smaller</a:t>
                      </a:r>
                      <a:r>
                        <a:rPr kumimoji="0" lang="en-US" sz="1300" b="0" i="0" u="none" strike="noStrike" cap="none" normalizeH="0" baseline="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smallest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Close relationships:</a:t>
                      </a:r>
                      <a:r>
                        <a:rPr kumimoji="0" lang="en-US" sz="1300" b="0" i="0" u="none" strike="noStrike" cap="none" normalizeH="0" baseline="0" dirty="0" smtClean="0">
                          <a:ln>
                            <a:noFill/>
                          </a:ln>
                          <a:solidFill>
                            <a:schemeClr val="tx1"/>
                          </a:solidFill>
                          <a:effectLst/>
                          <a:latin typeface="Arial" charset="0"/>
                        </a:rPr>
                        <a:t> Close to your organization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Distant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relationships:</a:t>
                      </a:r>
                      <a:r>
                        <a:rPr kumimoji="0" lang="en-US" sz="1300" b="0" i="0" u="none" strike="noStrike" cap="none" normalizeH="0" baseline="0" dirty="0" smtClean="0">
                          <a:ln>
                            <a:noFill/>
                          </a:ln>
                          <a:solidFill>
                            <a:schemeClr val="tx1"/>
                          </a:solidFill>
                          <a:effectLst/>
                          <a:latin typeface="Arial" charset="0"/>
                        </a:rPr>
                        <a:t>                             Further away from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rPr>
                        <a:t>                                                     your organization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130952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
            <a:ext cx="7162800" cy="67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99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
            <a:ext cx="5638800" cy="6477000"/>
          </a:xfrm>
        </p:spPr>
        <p:txBody>
          <a:bodyPr anchor="t">
            <a:normAutofit lnSpcReduction="10000"/>
          </a:bodyPr>
          <a:lstStyle/>
          <a:p>
            <a:pPr marL="411480" lvl="2" indent="0">
              <a:buNone/>
            </a:pPr>
            <a:endParaRPr lang="en-US" dirty="0" smtClean="0"/>
          </a:p>
          <a:p>
            <a:r>
              <a:rPr lang="en-US" sz="2800" b="1" dirty="0" smtClean="0"/>
              <a:t>Industry Consortium:</a:t>
            </a:r>
          </a:p>
          <a:p>
            <a:pPr lvl="1"/>
            <a:r>
              <a:rPr lang="en-US" sz="2000" dirty="0" smtClean="0"/>
              <a:t>Serve in an adhoc role for the purpose of collaborating on joint education and training needs often across industry clusters.  Industry consortium can be shorter-term in length, and function as long as the collaborative need exists.</a:t>
            </a:r>
          </a:p>
          <a:p>
            <a:pPr lvl="2"/>
            <a:r>
              <a:rPr lang="en-US" sz="2000" dirty="0" smtClean="0"/>
              <a:t>Meets as often as necessary</a:t>
            </a:r>
          </a:p>
          <a:p>
            <a:pPr lvl="2"/>
            <a:r>
              <a:rPr lang="en-US" sz="2000" dirty="0" smtClean="0"/>
              <a:t>Primary focus is on development and delivery training and education programs that currently don’t exist; awareness of existing training and education programs; and/or enhancement of existing training and education programs.  Focus is largely on the needs of incumbent workers</a:t>
            </a:r>
          </a:p>
          <a:p>
            <a:pPr lvl="2"/>
            <a:r>
              <a:rPr lang="en-US" sz="2000" dirty="0" smtClean="0"/>
              <a:t>Primary focus is on professional skills enhancement ‘non-credit’ programs</a:t>
            </a:r>
          </a:p>
          <a:p>
            <a:pPr lvl="2"/>
            <a:r>
              <a:rPr lang="en-US" sz="2000" dirty="0" smtClean="0"/>
              <a:t>Members tend to be labor and business: owners, functional managers, and human resource managers</a:t>
            </a:r>
            <a:endParaRPr lang="en-US" sz="2000" dirty="0"/>
          </a:p>
        </p:txBody>
      </p:sp>
      <p:sp>
        <p:nvSpPr>
          <p:cNvPr id="3" name="Title 2"/>
          <p:cNvSpPr>
            <a:spLocks noGrp="1"/>
          </p:cNvSpPr>
          <p:nvPr>
            <p:ph type="title"/>
          </p:nvPr>
        </p:nvSpPr>
        <p:spPr>
          <a:xfrm>
            <a:off x="6096000" y="457200"/>
            <a:ext cx="2438400" cy="5715000"/>
          </a:xfrm>
        </p:spPr>
        <p:txBody>
          <a:bodyPr/>
          <a:lstStyle/>
          <a:p>
            <a:r>
              <a:rPr lang="en-US" dirty="0" smtClean="0"/>
              <a:t>DEFINITIONS</a:t>
            </a:r>
            <a:endParaRPr lang="en-US" dirty="0"/>
          </a:p>
        </p:txBody>
      </p:sp>
    </p:spTree>
    <p:extLst>
      <p:ext uri="{BB962C8B-B14F-4D97-AF65-F5344CB8AC3E}">
        <p14:creationId xmlns:p14="http://schemas.microsoft.com/office/powerpoint/2010/main" val="8702946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8400" y="457200"/>
            <a:ext cx="2209800" cy="5715000"/>
          </a:xfrm>
        </p:spPr>
        <p:txBody>
          <a:bodyPr/>
          <a:lstStyle/>
          <a:p>
            <a:r>
              <a:rPr lang="en-US" dirty="0" smtClean="0"/>
              <a:t>Diagramming Your Sector: </a:t>
            </a:r>
            <a:br>
              <a:rPr lang="en-US" dirty="0" smtClean="0"/>
            </a:br>
            <a:r>
              <a:rPr lang="en-US" dirty="0" smtClean="0"/>
              <a:t>Step 3</a:t>
            </a:r>
            <a:endParaRPr lang="en-US" dirty="0"/>
          </a:p>
        </p:txBody>
      </p:sp>
      <p:sp>
        <p:nvSpPr>
          <p:cNvPr id="5" name="Rectangle 3"/>
          <p:cNvSpPr>
            <a:spLocks noGrp="1" noChangeArrowheads="1"/>
          </p:cNvSpPr>
          <p:nvPr>
            <p:ph idx="1"/>
          </p:nvPr>
        </p:nvSpPr>
        <p:spPr>
          <a:xfrm>
            <a:off x="457200" y="457200"/>
            <a:ext cx="5715000" cy="5714999"/>
          </a:xfrm>
        </p:spPr>
        <p:txBody>
          <a:bodyPr>
            <a:normAutofit/>
          </a:bodyPr>
          <a:lstStyle/>
          <a:p>
            <a:pPr eaLnBrk="1" hangingPunct="1">
              <a:lnSpc>
                <a:spcPct val="90000"/>
              </a:lnSpc>
            </a:pPr>
            <a:r>
              <a:rPr lang="en-US" sz="2100" b="1" dirty="0" smtClean="0"/>
              <a:t>Step Three</a:t>
            </a:r>
            <a:r>
              <a:rPr lang="en-US" sz="2100" dirty="0" smtClean="0"/>
              <a:t> (10 minutes)</a:t>
            </a:r>
            <a:r>
              <a:rPr lang="en-US" sz="2100" b="1" dirty="0" smtClean="0"/>
              <a:t>: </a:t>
            </a:r>
            <a:r>
              <a:rPr lang="en-US" sz="2100" dirty="0" smtClean="0"/>
              <a:t>Now </a:t>
            </a:r>
            <a:r>
              <a:rPr lang="en-US" sz="2100" b="1" dirty="0" smtClean="0"/>
              <a:t>imagine that you’re one of your partners.</a:t>
            </a:r>
            <a:r>
              <a:rPr lang="en-US" sz="2100" dirty="0" smtClean="0"/>
              <a:t> Pick one you know reasonably well. </a:t>
            </a:r>
            <a:r>
              <a:rPr lang="en-US" sz="2100" b="1" dirty="0" smtClean="0"/>
              <a:t>Use the second sheet of paper to draw/depict the relationships between this partner and the other actors in the sector from their perspective</a:t>
            </a:r>
            <a:r>
              <a:rPr lang="en-US" sz="2100" dirty="0" smtClean="0"/>
              <a:t>, as best you know it. Use the same codes you used in Step Two to demonstrate how these partners interact with one another – organizations that are of more importance to their work are bigger and those that are of less importance are smaller; organizations which they have a strong relationship with are closer to their organization and those that they have a weaker relationship with are further away. </a:t>
            </a:r>
          </a:p>
        </p:txBody>
      </p:sp>
    </p:spTree>
    <p:extLst>
      <p:ext uri="{BB962C8B-B14F-4D97-AF65-F5344CB8AC3E}">
        <p14:creationId xmlns:p14="http://schemas.microsoft.com/office/powerpoint/2010/main" val="913095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050"/>
            <a:ext cx="6629400" cy="678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866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72200" y="457200"/>
            <a:ext cx="2286000" cy="5715000"/>
          </a:xfrm>
        </p:spPr>
        <p:txBody>
          <a:bodyPr/>
          <a:lstStyle/>
          <a:p>
            <a:r>
              <a:rPr lang="en-US" dirty="0" smtClean="0"/>
              <a:t>Diagramming Your Sector: </a:t>
            </a:r>
            <a:br>
              <a:rPr lang="en-US" dirty="0" smtClean="0"/>
            </a:br>
            <a:r>
              <a:rPr lang="en-US" dirty="0" smtClean="0"/>
              <a:t>Step 4</a:t>
            </a:r>
            <a:endParaRPr lang="en-US" dirty="0"/>
          </a:p>
        </p:txBody>
      </p:sp>
      <p:sp>
        <p:nvSpPr>
          <p:cNvPr id="5" name="Rectangle 3"/>
          <p:cNvSpPr>
            <a:spLocks noGrp="1" noChangeArrowheads="1"/>
          </p:cNvSpPr>
          <p:nvPr>
            <p:ph idx="1"/>
          </p:nvPr>
        </p:nvSpPr>
        <p:spPr>
          <a:xfrm>
            <a:off x="457200" y="457200"/>
            <a:ext cx="5715000" cy="5714999"/>
          </a:xfrm>
        </p:spPr>
        <p:txBody>
          <a:bodyPr>
            <a:normAutofit/>
          </a:bodyPr>
          <a:lstStyle/>
          <a:p>
            <a:pPr eaLnBrk="1" hangingPunct="1">
              <a:lnSpc>
                <a:spcPct val="80000"/>
              </a:lnSpc>
            </a:pPr>
            <a:r>
              <a:rPr lang="en-US" sz="2100" b="1" dirty="0" smtClean="0"/>
              <a:t>Step Four </a:t>
            </a:r>
            <a:r>
              <a:rPr lang="en-US" sz="2100" dirty="0" smtClean="0"/>
              <a:t>(5 minutes)</a:t>
            </a:r>
            <a:r>
              <a:rPr lang="en-US" sz="2100" b="1" dirty="0" smtClean="0"/>
              <a:t>: </a:t>
            </a:r>
            <a:r>
              <a:rPr lang="en-US" sz="2100" dirty="0" smtClean="0"/>
              <a:t>Once you’ve drawn this second diagram, stand back, and take a look at both diagrams side-by-side. </a:t>
            </a:r>
          </a:p>
          <a:p>
            <a:pPr lvl="1" eaLnBrk="1" hangingPunct="1">
              <a:lnSpc>
                <a:spcPct val="80000"/>
              </a:lnSpc>
            </a:pPr>
            <a:r>
              <a:rPr lang="en-US" sz="2000" dirty="0" smtClean="0"/>
              <a:t>How are the two perspectives similar? Different? </a:t>
            </a:r>
          </a:p>
          <a:p>
            <a:pPr lvl="1" eaLnBrk="1" hangingPunct="1">
              <a:lnSpc>
                <a:spcPct val="80000"/>
              </a:lnSpc>
            </a:pPr>
            <a:r>
              <a:rPr lang="en-US" sz="2000" dirty="0" smtClean="0"/>
              <a:t>How is your organization viewed by your partner in the sector? </a:t>
            </a:r>
          </a:p>
          <a:p>
            <a:pPr lvl="1" eaLnBrk="1" hangingPunct="1">
              <a:lnSpc>
                <a:spcPct val="80000"/>
              </a:lnSpc>
            </a:pPr>
            <a:r>
              <a:rPr lang="en-US" sz="2000" dirty="0" smtClean="0"/>
              <a:t>What relationships does your partner have that are or might be useful to you? </a:t>
            </a:r>
          </a:p>
          <a:p>
            <a:pPr lvl="1" eaLnBrk="1" hangingPunct="1">
              <a:lnSpc>
                <a:spcPct val="80000"/>
              </a:lnSpc>
            </a:pPr>
            <a:r>
              <a:rPr lang="en-US" sz="2000" dirty="0" smtClean="0"/>
              <a:t>What relationships do you have that are or might be useful to your partner? To potential partners? </a:t>
            </a:r>
          </a:p>
          <a:p>
            <a:pPr lvl="1" eaLnBrk="1" hangingPunct="1">
              <a:lnSpc>
                <a:spcPct val="80000"/>
              </a:lnSpc>
            </a:pPr>
            <a:r>
              <a:rPr lang="en-US" sz="2000" dirty="0" smtClean="0"/>
              <a:t>Are there missing relationships between actors that you might play a role in creating or strengthening?</a:t>
            </a:r>
          </a:p>
          <a:p>
            <a:pPr lvl="1" eaLnBrk="1" hangingPunct="1">
              <a:lnSpc>
                <a:spcPct val="80000"/>
              </a:lnSpc>
            </a:pPr>
            <a:r>
              <a:rPr lang="en-US" sz="2000" dirty="0" smtClean="0"/>
              <a:t>What services or competencies do you think you have to offer to the sector?</a:t>
            </a:r>
          </a:p>
          <a:p>
            <a:pPr lvl="1" eaLnBrk="1" hangingPunct="1">
              <a:lnSpc>
                <a:spcPct val="80000"/>
              </a:lnSpc>
            </a:pPr>
            <a:r>
              <a:rPr lang="en-US" sz="2000" dirty="0" smtClean="0"/>
              <a:t>Are there ways in which you might like to re-shape or influence this system? </a:t>
            </a:r>
          </a:p>
          <a:p>
            <a:pPr lvl="1" eaLnBrk="1" hangingPunct="1">
              <a:lnSpc>
                <a:spcPct val="80000"/>
              </a:lnSpc>
            </a:pPr>
            <a:r>
              <a:rPr lang="en-US" sz="2000" dirty="0" smtClean="0"/>
              <a:t>Does this view of the system shape your thinking about opportunities for creating change? </a:t>
            </a:r>
          </a:p>
        </p:txBody>
      </p:sp>
    </p:spTree>
    <p:extLst>
      <p:ext uri="{BB962C8B-B14F-4D97-AF65-F5344CB8AC3E}">
        <p14:creationId xmlns:p14="http://schemas.microsoft.com/office/powerpoint/2010/main" val="9130952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8400" y="457200"/>
            <a:ext cx="2209800" cy="5715000"/>
          </a:xfrm>
        </p:spPr>
        <p:txBody>
          <a:bodyPr/>
          <a:lstStyle/>
          <a:p>
            <a:r>
              <a:rPr lang="en-US" dirty="0" smtClean="0"/>
              <a:t>Diagramming Your Sector: </a:t>
            </a:r>
            <a:br>
              <a:rPr lang="en-US" dirty="0" smtClean="0"/>
            </a:br>
            <a:r>
              <a:rPr lang="en-US" dirty="0" smtClean="0"/>
              <a:t>Step 5</a:t>
            </a:r>
            <a:endParaRPr lang="en-US" dirty="0"/>
          </a:p>
        </p:txBody>
      </p:sp>
      <p:sp>
        <p:nvSpPr>
          <p:cNvPr id="5" name="Rectangle 3"/>
          <p:cNvSpPr>
            <a:spLocks noGrp="1" noChangeArrowheads="1"/>
          </p:cNvSpPr>
          <p:nvPr>
            <p:ph idx="1"/>
          </p:nvPr>
        </p:nvSpPr>
        <p:spPr>
          <a:xfrm>
            <a:off x="457200" y="457200"/>
            <a:ext cx="5562600" cy="5714999"/>
          </a:xfrm>
        </p:spPr>
        <p:txBody>
          <a:bodyPr>
            <a:normAutofit lnSpcReduction="10000"/>
          </a:bodyPr>
          <a:lstStyle/>
          <a:p>
            <a:pPr eaLnBrk="1" hangingPunct="1">
              <a:lnSpc>
                <a:spcPct val="90000"/>
              </a:lnSpc>
            </a:pPr>
            <a:r>
              <a:rPr lang="en-US" sz="2600" b="1" dirty="0" smtClean="0"/>
              <a:t>Step Five</a:t>
            </a:r>
            <a:r>
              <a:rPr lang="en-US" sz="2600" dirty="0" smtClean="0"/>
              <a:t> (10 minutes):</a:t>
            </a:r>
            <a:r>
              <a:rPr lang="en-US" sz="2600" b="1" dirty="0" smtClean="0"/>
              <a:t> Pair off and present your diagram to a partner. </a:t>
            </a:r>
            <a:r>
              <a:rPr lang="en-US" sz="2600" dirty="0" smtClean="0"/>
              <a:t>Discuss: </a:t>
            </a:r>
          </a:p>
          <a:p>
            <a:pPr lvl="1" eaLnBrk="1" hangingPunct="1">
              <a:lnSpc>
                <a:spcPct val="90000"/>
              </a:lnSpc>
            </a:pPr>
            <a:r>
              <a:rPr lang="en-US" sz="2200" dirty="0" smtClean="0"/>
              <a:t>Who’s your strongest partner and why? </a:t>
            </a:r>
          </a:p>
          <a:p>
            <a:pPr lvl="1" eaLnBrk="1" hangingPunct="1">
              <a:lnSpc>
                <a:spcPct val="90000"/>
              </a:lnSpc>
            </a:pPr>
            <a:r>
              <a:rPr lang="en-US" sz="2200" dirty="0" smtClean="0"/>
              <a:t>What brings you together? What comes between you? </a:t>
            </a:r>
          </a:p>
          <a:p>
            <a:pPr lvl="1" eaLnBrk="1" hangingPunct="1">
              <a:lnSpc>
                <a:spcPct val="90000"/>
              </a:lnSpc>
            </a:pPr>
            <a:r>
              <a:rPr lang="en-US" sz="2200" dirty="0" smtClean="0"/>
              <a:t>Are there any surprises in your diagram? </a:t>
            </a:r>
          </a:p>
          <a:p>
            <a:pPr lvl="1" eaLnBrk="1" hangingPunct="1">
              <a:lnSpc>
                <a:spcPct val="90000"/>
              </a:lnSpc>
            </a:pPr>
            <a:r>
              <a:rPr lang="en-US" sz="2200" dirty="0" smtClean="0"/>
              <a:t>Are there any surprises in the diagram you drew from your partner organization’s perspective? </a:t>
            </a:r>
          </a:p>
          <a:p>
            <a:pPr lvl="1" eaLnBrk="1" hangingPunct="1">
              <a:lnSpc>
                <a:spcPct val="90000"/>
              </a:lnSpc>
            </a:pPr>
            <a:r>
              <a:rPr lang="en-US" sz="2200" dirty="0" smtClean="0"/>
              <a:t>Do you see any strengths you hadn’t thought of? </a:t>
            </a:r>
          </a:p>
          <a:p>
            <a:pPr lvl="1" eaLnBrk="1" hangingPunct="1">
              <a:lnSpc>
                <a:spcPct val="90000"/>
              </a:lnSpc>
            </a:pPr>
            <a:r>
              <a:rPr lang="en-US" sz="2200" dirty="0" smtClean="0"/>
              <a:t>Do any barriers become apparent in just looking at the relationships? Or, gaps where you might like to see something else?</a:t>
            </a:r>
          </a:p>
          <a:p>
            <a:pPr lvl="1" eaLnBrk="1" hangingPunct="1">
              <a:lnSpc>
                <a:spcPct val="90000"/>
              </a:lnSpc>
            </a:pPr>
            <a:r>
              <a:rPr lang="en-US" sz="2200" dirty="0" smtClean="0"/>
              <a:t>Are there gaps in your knowledge of your partners that you would like to address? </a:t>
            </a:r>
          </a:p>
        </p:txBody>
      </p:sp>
    </p:spTree>
    <p:extLst>
      <p:ext uri="{BB962C8B-B14F-4D97-AF65-F5344CB8AC3E}">
        <p14:creationId xmlns:p14="http://schemas.microsoft.com/office/powerpoint/2010/main" val="9130952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Workforce </a:t>
            </a:r>
            <a:br>
              <a:rPr lang="en-US" sz="4000" dirty="0" smtClean="0"/>
            </a:br>
            <a:r>
              <a:rPr lang="en-US" sz="4000" dirty="0" smtClean="0"/>
              <a:t>Public </a:t>
            </a:r>
            <a:br>
              <a:rPr lang="en-US" sz="4000" dirty="0" smtClean="0"/>
            </a:br>
            <a:r>
              <a:rPr lang="en-US" sz="4000" dirty="0" smtClean="0"/>
              <a:t>Policy</a:t>
            </a:r>
            <a:endParaRPr lang="en-US" sz="4000" dirty="0"/>
          </a:p>
        </p:txBody>
      </p:sp>
      <p:sp>
        <p:nvSpPr>
          <p:cNvPr id="3" name="Text Placeholder 2"/>
          <p:cNvSpPr>
            <a:spLocks noGrp="1"/>
          </p:cNvSpPr>
          <p:nvPr>
            <p:ph type="body" sz="quarter" idx="13"/>
          </p:nvPr>
        </p:nvSpPr>
        <p:spPr/>
        <p:txBody>
          <a:bodyPr/>
          <a:lstStyle/>
          <a:p>
            <a:r>
              <a:rPr lang="en-US" dirty="0" smtClean="0"/>
              <a:t>Making the case </a:t>
            </a:r>
          </a:p>
          <a:p>
            <a:r>
              <a:rPr lang="en-US" dirty="0" smtClean="0"/>
              <a:t>for a </a:t>
            </a:r>
          </a:p>
          <a:p>
            <a:r>
              <a:rPr lang="en-US" dirty="0" smtClean="0"/>
              <a:t>workforce policy agenda</a:t>
            </a:r>
            <a:endParaRPr lang="en-US" dirty="0"/>
          </a:p>
        </p:txBody>
      </p:sp>
    </p:spTree>
    <p:extLst>
      <p:ext uri="{BB962C8B-B14F-4D97-AF65-F5344CB8AC3E}">
        <p14:creationId xmlns:p14="http://schemas.microsoft.com/office/powerpoint/2010/main" val="38352377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5791200" cy="6019800"/>
          </a:xfrm>
        </p:spPr>
        <p:txBody>
          <a:bodyPr anchor="t" anchorCtr="0">
            <a:normAutofit/>
          </a:bodyPr>
          <a:lstStyle/>
          <a:p>
            <a:r>
              <a:rPr lang="en-US" sz="2400" dirty="0" smtClean="0"/>
              <a:t>Policymakers have limited time</a:t>
            </a:r>
          </a:p>
          <a:p>
            <a:r>
              <a:rPr lang="en-US" sz="2400" dirty="0" smtClean="0"/>
              <a:t>Data needs to be presented succinctly to make the case for change or support</a:t>
            </a:r>
          </a:p>
          <a:p>
            <a:r>
              <a:rPr lang="en-US" sz="2400" dirty="0" smtClean="0"/>
              <a:t>Case statements are critical</a:t>
            </a:r>
          </a:p>
          <a:p>
            <a:r>
              <a:rPr lang="en-US" sz="2400" dirty="0" smtClean="0"/>
              <a:t>Consider these questions:</a:t>
            </a:r>
          </a:p>
          <a:p>
            <a:pPr lvl="1"/>
            <a:r>
              <a:rPr lang="en-US" sz="2000" dirty="0" smtClean="0"/>
              <a:t>What is the policy issue and what data do we have that clearly show that this policy impedes student access to or success in college?</a:t>
            </a:r>
          </a:p>
          <a:p>
            <a:pPr lvl="1"/>
            <a:r>
              <a:rPr lang="en-US" sz="2000" dirty="0" smtClean="0"/>
              <a:t>What is the policy change that we hope to see implemented?</a:t>
            </a:r>
          </a:p>
          <a:p>
            <a:pPr lvl="1"/>
            <a:r>
              <a:rPr lang="en-US" sz="2000" dirty="0" smtClean="0"/>
              <a:t>What are some policy best practices or precedents in other regions or related fields?</a:t>
            </a:r>
          </a:p>
          <a:p>
            <a:pPr lvl="1"/>
            <a:r>
              <a:rPr lang="en-US" sz="2000" dirty="0" smtClean="0"/>
              <a:t>What program models are showing promising practice that the public policy would support and bring to scale?</a:t>
            </a:r>
            <a:endParaRPr lang="en-US" sz="2000" dirty="0"/>
          </a:p>
        </p:txBody>
      </p:sp>
      <p:sp>
        <p:nvSpPr>
          <p:cNvPr id="3" name="Title 2"/>
          <p:cNvSpPr>
            <a:spLocks noGrp="1"/>
          </p:cNvSpPr>
          <p:nvPr>
            <p:ph type="title"/>
          </p:nvPr>
        </p:nvSpPr>
        <p:spPr>
          <a:xfrm>
            <a:off x="6629400" y="457200"/>
            <a:ext cx="1828800" cy="5715000"/>
          </a:xfrm>
        </p:spPr>
        <p:txBody>
          <a:bodyPr/>
          <a:lstStyle/>
          <a:p>
            <a:r>
              <a:rPr lang="en-US" dirty="0" smtClean="0"/>
              <a:t>The Need for Policy Change or</a:t>
            </a:r>
            <a:br>
              <a:rPr lang="en-US" dirty="0" smtClean="0"/>
            </a:br>
            <a:r>
              <a:rPr lang="en-US" dirty="0" smtClean="0"/>
              <a:t>New Policy</a:t>
            </a:r>
            <a:endParaRPr lang="en-US" dirty="0"/>
          </a:p>
        </p:txBody>
      </p:sp>
    </p:spTree>
    <p:extLst>
      <p:ext uri="{BB962C8B-B14F-4D97-AF65-F5344CB8AC3E}">
        <p14:creationId xmlns:p14="http://schemas.microsoft.com/office/powerpoint/2010/main" val="9130952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867400" cy="5714999"/>
          </a:xfrm>
        </p:spPr>
        <p:txBody>
          <a:bodyPr anchor="t" anchorCtr="0">
            <a:normAutofit fontScale="92500" lnSpcReduction="20000"/>
          </a:bodyPr>
          <a:lstStyle/>
          <a:p>
            <a:r>
              <a:rPr lang="en-US" sz="2400" dirty="0" smtClean="0"/>
              <a:t>A workforce funding account created for each community college</a:t>
            </a:r>
          </a:p>
          <a:p>
            <a:r>
              <a:rPr lang="en-US" sz="2400" dirty="0" smtClean="0"/>
              <a:t>Utilization of funds include:</a:t>
            </a:r>
          </a:p>
          <a:p>
            <a:pPr lvl="1"/>
            <a:r>
              <a:rPr lang="en-US" sz="2000" dirty="0" smtClean="0"/>
              <a:t>70% of the funds designated in the areas of advanced manufacturing, information technology and insurance, alternative and renewable energy, biotechnology, and health care</a:t>
            </a:r>
          </a:p>
          <a:p>
            <a:pPr lvl="1"/>
            <a:r>
              <a:rPr lang="en-US" sz="2000" dirty="0" smtClean="0"/>
              <a:t>For the development and implementation of career academies</a:t>
            </a:r>
          </a:p>
          <a:p>
            <a:pPr lvl="1"/>
            <a:r>
              <a:rPr lang="en-US" sz="2000" dirty="0" smtClean="0"/>
              <a:t>Employer training</a:t>
            </a:r>
          </a:p>
          <a:p>
            <a:pPr lvl="1"/>
            <a:r>
              <a:rPr lang="en-US" sz="2000" dirty="0" smtClean="0"/>
              <a:t>Career and technical education programs</a:t>
            </a:r>
          </a:p>
          <a:p>
            <a:pPr lvl="1"/>
            <a:r>
              <a:rPr lang="en-US" sz="2000" dirty="0" smtClean="0"/>
              <a:t>Career pathway programs</a:t>
            </a:r>
          </a:p>
          <a:p>
            <a:pPr lvl="1"/>
            <a:r>
              <a:rPr lang="en-US" sz="2000" dirty="0" smtClean="0"/>
              <a:t>Entrepreneurial education</a:t>
            </a:r>
          </a:p>
          <a:p>
            <a:r>
              <a:rPr lang="en-US" sz="2400" dirty="0" smtClean="0"/>
              <a:t>Measures</a:t>
            </a:r>
          </a:p>
          <a:p>
            <a:pPr lvl="1"/>
            <a:r>
              <a:rPr lang="en-US" sz="2200" dirty="0" smtClean="0"/>
              <a:t>Enrollment</a:t>
            </a:r>
          </a:p>
          <a:p>
            <a:pPr lvl="1"/>
            <a:r>
              <a:rPr lang="en-US" sz="2200" dirty="0" smtClean="0"/>
              <a:t>Completion</a:t>
            </a:r>
          </a:p>
          <a:p>
            <a:pPr lvl="1"/>
            <a:r>
              <a:rPr lang="en-US" sz="2200" dirty="0" smtClean="0"/>
              <a:t>Employment</a:t>
            </a:r>
          </a:p>
          <a:p>
            <a:pPr lvl="1"/>
            <a:r>
              <a:rPr lang="en-US" sz="2200" dirty="0" smtClean="0"/>
              <a:t>Wage Gain</a:t>
            </a:r>
          </a:p>
          <a:p>
            <a:pPr lvl="1"/>
            <a:r>
              <a:rPr lang="en-US" sz="2200" dirty="0" smtClean="0"/>
              <a:t>Employers Served</a:t>
            </a:r>
            <a:endParaRPr lang="en-US" sz="2200" dirty="0"/>
          </a:p>
        </p:txBody>
      </p:sp>
      <p:sp>
        <p:nvSpPr>
          <p:cNvPr id="3" name="Title 2"/>
          <p:cNvSpPr>
            <a:spLocks noGrp="1"/>
          </p:cNvSpPr>
          <p:nvPr>
            <p:ph type="title"/>
          </p:nvPr>
        </p:nvSpPr>
        <p:spPr>
          <a:xfrm>
            <a:off x="6248400" y="457200"/>
            <a:ext cx="2362200" cy="5715000"/>
          </a:xfrm>
        </p:spPr>
        <p:txBody>
          <a:bodyPr/>
          <a:lstStyle/>
          <a:p>
            <a:r>
              <a:rPr lang="en-US" dirty="0" smtClean="0"/>
              <a:t>Iowa’s</a:t>
            </a:r>
            <a:br>
              <a:rPr lang="en-US" dirty="0" smtClean="0"/>
            </a:br>
            <a:r>
              <a:rPr lang="en-US" dirty="0" smtClean="0"/>
              <a:t>Workforce Training</a:t>
            </a:r>
            <a:br>
              <a:rPr lang="en-US" dirty="0" smtClean="0"/>
            </a:br>
            <a:r>
              <a:rPr lang="en-US" dirty="0" smtClean="0"/>
              <a:t>and</a:t>
            </a:r>
            <a:br>
              <a:rPr lang="en-US" dirty="0" smtClean="0"/>
            </a:br>
            <a:r>
              <a:rPr lang="en-US" dirty="0" smtClean="0"/>
              <a:t>Economic </a:t>
            </a:r>
            <a:br>
              <a:rPr lang="en-US" dirty="0" smtClean="0"/>
            </a:br>
            <a:r>
              <a:rPr lang="en-US" dirty="0" smtClean="0"/>
              <a:t>Development</a:t>
            </a:r>
            <a:br>
              <a:rPr lang="en-US" dirty="0" smtClean="0"/>
            </a:br>
            <a:r>
              <a:rPr lang="en-US" dirty="0" smtClean="0"/>
              <a:t>Fund</a:t>
            </a:r>
            <a:br>
              <a:rPr lang="en-US" dirty="0" smtClean="0"/>
            </a:br>
            <a:r>
              <a:rPr lang="en-US" dirty="0" smtClean="0"/>
              <a:t>$12M</a:t>
            </a:r>
            <a:endParaRPr lang="en-US" dirty="0"/>
          </a:p>
        </p:txBody>
      </p:sp>
    </p:spTree>
    <p:extLst>
      <p:ext uri="{BB962C8B-B14F-4D97-AF65-F5344CB8AC3E}">
        <p14:creationId xmlns:p14="http://schemas.microsoft.com/office/powerpoint/2010/main" val="2761019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019800" cy="6400800"/>
          </a:xfrm>
        </p:spPr>
        <p:txBody>
          <a:bodyPr anchor="t" anchorCtr="0">
            <a:normAutofit lnSpcReduction="10000"/>
          </a:bodyPr>
          <a:lstStyle/>
          <a:p>
            <a:r>
              <a:rPr lang="en-US" sz="2000" dirty="0" smtClean="0"/>
              <a:t>A workforce funding account provided to the community college for need-based tuition assistance to applicants for completion of continuing education certificate training programs for in-demand occupations</a:t>
            </a:r>
          </a:p>
          <a:p>
            <a:pPr marL="0" indent="0">
              <a:buNone/>
            </a:pPr>
            <a:endParaRPr lang="en-US" sz="1100" dirty="0" smtClean="0"/>
          </a:p>
          <a:p>
            <a:r>
              <a:rPr lang="en-US" sz="2000" dirty="0" smtClean="0"/>
              <a:t>Continuing Education Certificate programs must:</a:t>
            </a:r>
          </a:p>
          <a:p>
            <a:pPr lvl="1"/>
            <a:r>
              <a:rPr lang="en-US" sz="1600" dirty="0" smtClean="0"/>
              <a:t>Be offered for non-credit</a:t>
            </a:r>
          </a:p>
          <a:p>
            <a:pPr lvl="1"/>
            <a:r>
              <a:rPr lang="en-US" sz="1600" dirty="0" smtClean="0"/>
              <a:t>Be aligned with a credit certificate, diploma or degree</a:t>
            </a:r>
          </a:p>
          <a:p>
            <a:pPr lvl="1"/>
            <a:r>
              <a:rPr lang="en-US" sz="1600" dirty="0" smtClean="0"/>
              <a:t>Offer a state, national, or locally recognized certificate</a:t>
            </a:r>
          </a:p>
          <a:p>
            <a:pPr lvl="1"/>
            <a:r>
              <a:rPr lang="en-US" sz="1600" dirty="0" smtClean="0"/>
              <a:t>Represents recognized skill standards defined by an industry sector</a:t>
            </a:r>
          </a:p>
          <a:p>
            <a:pPr marL="228600" lvl="1" indent="0">
              <a:buNone/>
            </a:pPr>
            <a:endParaRPr lang="en-US" sz="1100" dirty="0" smtClean="0"/>
          </a:p>
          <a:p>
            <a:r>
              <a:rPr lang="en-US" sz="2000" dirty="0" smtClean="0"/>
              <a:t>Program recipients must be 250% at or below the federal poverty level</a:t>
            </a:r>
          </a:p>
          <a:p>
            <a:endParaRPr lang="en-US" sz="1100" dirty="0"/>
          </a:p>
          <a:p>
            <a:r>
              <a:rPr lang="en-US" sz="2000" dirty="0" smtClean="0"/>
              <a:t>Measures</a:t>
            </a:r>
          </a:p>
          <a:p>
            <a:pPr lvl="1"/>
            <a:r>
              <a:rPr lang="en-US" sz="1600" dirty="0" smtClean="0"/>
              <a:t>Certificate Programs Offered</a:t>
            </a:r>
          </a:p>
          <a:p>
            <a:pPr lvl="1"/>
            <a:r>
              <a:rPr lang="en-US" sz="1600" dirty="0" smtClean="0"/>
              <a:t>Enrollments</a:t>
            </a:r>
          </a:p>
          <a:p>
            <a:pPr lvl="1"/>
            <a:r>
              <a:rPr lang="en-US" sz="1600" dirty="0" smtClean="0"/>
              <a:t>Completion</a:t>
            </a:r>
          </a:p>
          <a:p>
            <a:pPr lvl="1"/>
            <a:r>
              <a:rPr lang="en-US" sz="1600" dirty="0" smtClean="0"/>
              <a:t>Transition to College Credit Programs</a:t>
            </a:r>
          </a:p>
          <a:p>
            <a:pPr lvl="1"/>
            <a:r>
              <a:rPr lang="en-US" sz="1600" dirty="0" smtClean="0"/>
              <a:t>Employment</a:t>
            </a:r>
          </a:p>
          <a:p>
            <a:pPr lvl="1"/>
            <a:r>
              <a:rPr lang="en-US" sz="1600" dirty="0" smtClean="0"/>
              <a:t>Wage Gain</a:t>
            </a:r>
            <a:endParaRPr lang="en-US" sz="1600" dirty="0"/>
          </a:p>
        </p:txBody>
      </p:sp>
      <p:sp>
        <p:nvSpPr>
          <p:cNvPr id="3" name="Title 2"/>
          <p:cNvSpPr>
            <a:spLocks noGrp="1"/>
          </p:cNvSpPr>
          <p:nvPr>
            <p:ph type="title"/>
          </p:nvPr>
        </p:nvSpPr>
        <p:spPr>
          <a:xfrm>
            <a:off x="6858000" y="457200"/>
            <a:ext cx="1752600" cy="5715000"/>
          </a:xfrm>
        </p:spPr>
        <p:txBody>
          <a:bodyPr/>
          <a:lstStyle/>
          <a:p>
            <a:r>
              <a:rPr lang="en-US" dirty="0" smtClean="0"/>
              <a:t>Iowa’s</a:t>
            </a:r>
            <a:br>
              <a:rPr lang="en-US" dirty="0" smtClean="0"/>
            </a:br>
            <a:r>
              <a:rPr lang="en-US" dirty="0" smtClean="0"/>
              <a:t>GAP</a:t>
            </a:r>
            <a:br>
              <a:rPr lang="en-US" dirty="0" smtClean="0"/>
            </a:br>
            <a:r>
              <a:rPr lang="en-US" dirty="0" smtClean="0"/>
              <a:t>Tuition</a:t>
            </a:r>
            <a:br>
              <a:rPr lang="en-US" dirty="0" smtClean="0"/>
            </a:br>
            <a:r>
              <a:rPr lang="en-US" dirty="0" smtClean="0"/>
              <a:t>Assistance </a:t>
            </a:r>
            <a:br>
              <a:rPr lang="en-US" dirty="0" smtClean="0"/>
            </a:br>
            <a:r>
              <a:rPr lang="en-US" dirty="0" smtClean="0"/>
              <a:t>Fund</a:t>
            </a:r>
            <a:br>
              <a:rPr lang="en-US" dirty="0" smtClean="0"/>
            </a:br>
            <a:r>
              <a:rPr lang="en-US" dirty="0" smtClean="0"/>
              <a:t>$2M</a:t>
            </a:r>
            <a:endParaRPr lang="en-US" dirty="0"/>
          </a:p>
        </p:txBody>
      </p:sp>
    </p:spTree>
    <p:extLst>
      <p:ext uri="{BB962C8B-B14F-4D97-AF65-F5344CB8AC3E}">
        <p14:creationId xmlns:p14="http://schemas.microsoft.com/office/powerpoint/2010/main" val="31722884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5334000" cy="6019800"/>
          </a:xfrm>
        </p:spPr>
        <p:txBody>
          <a:bodyPr anchor="t" anchorCtr="0">
            <a:normAutofit lnSpcReduction="10000"/>
          </a:bodyPr>
          <a:lstStyle/>
          <a:p>
            <a:r>
              <a:rPr lang="en-US" dirty="0" smtClean="0"/>
              <a:t>Funding to community colleges for the development of pathways for academic careers and employment</a:t>
            </a:r>
          </a:p>
          <a:p>
            <a:r>
              <a:rPr lang="en-US" dirty="0" smtClean="0"/>
              <a:t>Pathway programs must further the ability of members of target population to secure gainful, quality employment</a:t>
            </a:r>
          </a:p>
          <a:p>
            <a:r>
              <a:rPr lang="en-US" dirty="0" smtClean="0"/>
              <a:t>Programs shall integrate basic skills and work-readiness training with occupational skills training</a:t>
            </a:r>
          </a:p>
          <a:p>
            <a:r>
              <a:rPr lang="en-US" dirty="0" smtClean="0"/>
              <a:t>Programs shall support pipeline development in partnership with community-based organizations and industry partners</a:t>
            </a:r>
          </a:p>
          <a:p>
            <a:r>
              <a:rPr lang="en-US" dirty="0" smtClean="0"/>
              <a:t>Funding can be utilized to support</a:t>
            </a:r>
          </a:p>
          <a:p>
            <a:pPr lvl="1"/>
            <a:r>
              <a:rPr lang="en-US" sz="1600" dirty="0" smtClean="0"/>
              <a:t>Pathway Navigators</a:t>
            </a:r>
          </a:p>
          <a:p>
            <a:pPr lvl="1"/>
            <a:r>
              <a:rPr lang="en-US" sz="1600" dirty="0" smtClean="0"/>
              <a:t>Sector Board Development and Facilitation</a:t>
            </a:r>
          </a:p>
          <a:p>
            <a:pPr lvl="1"/>
            <a:r>
              <a:rPr lang="en-US" sz="1600" dirty="0" smtClean="0"/>
              <a:t>Program Development</a:t>
            </a:r>
          </a:p>
          <a:p>
            <a:pPr lvl="1"/>
            <a:r>
              <a:rPr lang="en-US" sz="1600" dirty="0" smtClean="0"/>
              <a:t>Student Support Services</a:t>
            </a:r>
          </a:p>
          <a:p>
            <a:r>
              <a:rPr lang="en-US" dirty="0" smtClean="0"/>
              <a:t>Measures</a:t>
            </a:r>
          </a:p>
          <a:p>
            <a:pPr lvl="1"/>
            <a:r>
              <a:rPr lang="en-US" sz="1600" dirty="0" smtClean="0"/>
              <a:t>Enrollment</a:t>
            </a:r>
          </a:p>
          <a:p>
            <a:pPr lvl="1"/>
            <a:r>
              <a:rPr lang="en-US" sz="1600" dirty="0" smtClean="0"/>
              <a:t>Credentials Attained/Completion</a:t>
            </a:r>
          </a:p>
          <a:p>
            <a:pPr lvl="1"/>
            <a:r>
              <a:rPr lang="en-US" sz="1600" dirty="0" smtClean="0"/>
              <a:t>Transition to College Credit</a:t>
            </a:r>
          </a:p>
          <a:p>
            <a:pPr lvl="1"/>
            <a:r>
              <a:rPr lang="en-US" sz="1600" dirty="0" smtClean="0"/>
              <a:t>Employment</a:t>
            </a:r>
          </a:p>
          <a:p>
            <a:pPr lvl="1"/>
            <a:r>
              <a:rPr lang="en-US" sz="1600" dirty="0" smtClean="0"/>
              <a:t>Wage Gain</a:t>
            </a:r>
          </a:p>
          <a:p>
            <a:pPr lvl="1"/>
            <a:endParaRPr lang="en-US" dirty="0"/>
          </a:p>
        </p:txBody>
      </p:sp>
      <p:sp>
        <p:nvSpPr>
          <p:cNvPr id="3" name="Title 2"/>
          <p:cNvSpPr>
            <a:spLocks noGrp="1"/>
          </p:cNvSpPr>
          <p:nvPr>
            <p:ph type="title"/>
          </p:nvPr>
        </p:nvSpPr>
        <p:spPr>
          <a:xfrm>
            <a:off x="5715000" y="457200"/>
            <a:ext cx="2819400" cy="5715000"/>
          </a:xfrm>
        </p:spPr>
        <p:txBody>
          <a:bodyPr/>
          <a:lstStyle/>
          <a:p>
            <a:r>
              <a:rPr lang="en-US" dirty="0" smtClean="0"/>
              <a:t>Iowa’s</a:t>
            </a:r>
            <a:br>
              <a:rPr lang="en-US" dirty="0" smtClean="0"/>
            </a:br>
            <a:r>
              <a:rPr lang="en-US" dirty="0" smtClean="0"/>
              <a:t>Pathways for Academic Career Education and Employment (PACE)</a:t>
            </a:r>
            <a:br>
              <a:rPr lang="en-US" dirty="0" smtClean="0"/>
            </a:br>
            <a:r>
              <a:rPr lang="en-US" dirty="0" smtClean="0"/>
              <a:t>Program</a:t>
            </a:r>
            <a:br>
              <a:rPr lang="en-US" dirty="0" smtClean="0"/>
            </a:br>
            <a:r>
              <a:rPr lang="en-US" dirty="0" smtClean="0"/>
              <a:t>Fund</a:t>
            </a:r>
            <a:br>
              <a:rPr lang="en-US" dirty="0" smtClean="0"/>
            </a:br>
            <a:r>
              <a:rPr lang="en-US" dirty="0" smtClean="0"/>
              <a:t>$5M</a:t>
            </a:r>
            <a:endParaRPr lang="en-US" dirty="0"/>
          </a:p>
        </p:txBody>
      </p:sp>
    </p:spTree>
    <p:extLst>
      <p:ext uri="{BB962C8B-B14F-4D97-AF65-F5344CB8AC3E}">
        <p14:creationId xmlns:p14="http://schemas.microsoft.com/office/powerpoint/2010/main" val="25740193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572000" cy="5714999"/>
          </a:xfrm>
        </p:spPr>
        <p:txBody>
          <a:bodyPr anchor="t" anchorCtr="0"/>
          <a:lstStyle/>
          <a:p>
            <a:r>
              <a:rPr lang="en-US" dirty="0" smtClean="0">
                <a:solidFill>
                  <a:sysClr val="windowText" lastClr="000000"/>
                </a:solidFill>
                <a:hlinkClick r:id="rId2"/>
              </a:rPr>
              <a:t>kim.becicka@kirkwood.edu</a:t>
            </a:r>
            <a:r>
              <a:rPr lang="en-US" dirty="0" smtClean="0">
                <a:solidFill>
                  <a:sysClr val="windowText" lastClr="000000"/>
                </a:solidFill>
              </a:rPr>
              <a:t> </a:t>
            </a:r>
          </a:p>
          <a:p>
            <a:r>
              <a:rPr lang="en-US" dirty="0" smtClean="0">
                <a:solidFill>
                  <a:sysClr val="windowText" lastClr="000000"/>
                </a:solidFill>
              </a:rPr>
              <a:t>319-398-5525</a:t>
            </a:r>
          </a:p>
          <a:p>
            <a:endParaRPr lang="en-US" dirty="0">
              <a:solidFill>
                <a:sysClr val="windowText" lastClr="000000"/>
              </a:solidFill>
            </a:endParaRPr>
          </a:p>
          <a:p>
            <a:r>
              <a:rPr lang="en-US" dirty="0" smtClean="0">
                <a:solidFill>
                  <a:sysClr val="windowText" lastClr="000000"/>
                </a:solidFill>
                <a:hlinkClick r:id="rId3"/>
              </a:rPr>
              <a:t>www.kirkwood.edu/site/index.php?p=34949</a:t>
            </a:r>
            <a:r>
              <a:rPr lang="en-US" dirty="0" smtClean="0">
                <a:solidFill>
                  <a:sysClr val="windowText" lastClr="000000"/>
                </a:solidFill>
              </a:rPr>
              <a:t> </a:t>
            </a:r>
            <a:endParaRPr lang="en-US" dirty="0">
              <a:solidFill>
                <a:sysClr val="windowText" lastClr="000000"/>
              </a:solidFill>
            </a:endParaRPr>
          </a:p>
          <a:p>
            <a:endParaRPr lang="en-US" dirty="0" smtClean="0">
              <a:solidFill>
                <a:sysClr val="windowText" lastClr="000000"/>
              </a:solidFill>
            </a:endParaRPr>
          </a:p>
          <a:p>
            <a:r>
              <a:rPr lang="en-US" dirty="0" smtClean="0">
                <a:solidFill>
                  <a:sysClr val="windowText" lastClr="000000"/>
                </a:solidFill>
                <a:hlinkClick r:id="rId4"/>
              </a:rPr>
              <a:t>www.kirkwood.edu/ceorwib</a:t>
            </a:r>
            <a:r>
              <a:rPr lang="en-US" dirty="0" smtClean="0">
                <a:solidFill>
                  <a:sysClr val="windowText" lastClr="000000"/>
                </a:solidFill>
              </a:rPr>
              <a:t> </a:t>
            </a:r>
          </a:p>
          <a:p>
            <a:endParaRPr lang="en-US" dirty="0">
              <a:solidFill>
                <a:sysClr val="windowText" lastClr="000000"/>
              </a:solidFill>
            </a:endParaRPr>
          </a:p>
          <a:p>
            <a:r>
              <a:rPr lang="en-US" dirty="0" smtClean="0">
                <a:solidFill>
                  <a:sysClr val="windowText" lastClr="000000"/>
                </a:solidFill>
                <a:hlinkClick r:id="rId5"/>
              </a:rPr>
              <a:t>www.elevateiowa.com</a:t>
            </a:r>
            <a:endParaRPr lang="en-US" dirty="0" smtClean="0">
              <a:solidFill>
                <a:sysClr val="windowText" lastClr="000000"/>
              </a:solidFill>
            </a:endParaRPr>
          </a:p>
          <a:p>
            <a:endParaRPr lang="en-US" dirty="0">
              <a:solidFill>
                <a:sysClr val="windowText" lastClr="000000"/>
              </a:solidFill>
            </a:endParaRPr>
          </a:p>
          <a:p>
            <a:r>
              <a:rPr lang="en-US" dirty="0" smtClean="0">
                <a:solidFill>
                  <a:sysClr val="windowText" lastClr="000000"/>
                </a:solidFill>
                <a:hlinkClick r:id="rId6"/>
              </a:rPr>
              <a:t>www.kirkwood.edu/ce</a:t>
            </a:r>
            <a:r>
              <a:rPr lang="en-US" dirty="0" smtClean="0">
                <a:solidFill>
                  <a:sysClr val="windowText" lastClr="000000"/>
                </a:solidFill>
              </a:rPr>
              <a:t> </a:t>
            </a:r>
          </a:p>
          <a:p>
            <a:endParaRPr lang="en-US" dirty="0">
              <a:solidFill>
                <a:sysClr val="windowText" lastClr="000000"/>
              </a:solidFill>
            </a:endParaRPr>
          </a:p>
          <a:p>
            <a:r>
              <a:rPr lang="en-US" dirty="0" smtClean="0">
                <a:solidFill>
                  <a:sysClr val="windowText" lastClr="000000"/>
                </a:solidFill>
                <a:hlinkClick r:id="rId7"/>
              </a:rPr>
              <a:t>www.kirkwood.edu</a:t>
            </a:r>
            <a:r>
              <a:rPr lang="en-US" dirty="0" smtClean="0">
                <a:solidFill>
                  <a:sysClr val="windowText" lastClr="000000"/>
                </a:solidFill>
              </a:rPr>
              <a:t> </a:t>
            </a:r>
            <a:endParaRPr lang="en-US" dirty="0">
              <a:solidFill>
                <a:sysClr val="windowText" lastClr="000000"/>
              </a:solidFill>
            </a:endParaRPr>
          </a:p>
        </p:txBody>
      </p:sp>
      <p:sp>
        <p:nvSpPr>
          <p:cNvPr id="3" name="Title 2"/>
          <p:cNvSpPr>
            <a:spLocks noGrp="1"/>
          </p:cNvSpPr>
          <p:nvPr>
            <p:ph type="title"/>
          </p:nvPr>
        </p:nvSpPr>
        <p:spPr>
          <a:xfrm>
            <a:off x="6096000" y="457200"/>
            <a:ext cx="2133600" cy="5715000"/>
          </a:xfrm>
        </p:spPr>
        <p:txBody>
          <a:bodyPr/>
          <a:lstStyle/>
          <a:p>
            <a:r>
              <a:rPr lang="en-US" dirty="0" smtClean="0"/>
              <a:t>Contact Information </a:t>
            </a:r>
            <a:br>
              <a:rPr lang="en-US" dirty="0" smtClean="0"/>
            </a:br>
            <a:r>
              <a:rPr lang="en-US" dirty="0" smtClean="0"/>
              <a:t>and</a:t>
            </a:r>
            <a:br>
              <a:rPr lang="en-US" dirty="0" smtClean="0"/>
            </a:br>
            <a:r>
              <a:rPr lang="en-US" dirty="0" smtClean="0"/>
              <a:t>Websites</a:t>
            </a:r>
            <a:endParaRPr lang="en-US" dirty="0"/>
          </a:p>
        </p:txBody>
      </p:sp>
    </p:spTree>
    <p:extLst>
      <p:ext uri="{BB962C8B-B14F-4D97-AF65-F5344CB8AC3E}">
        <p14:creationId xmlns:p14="http://schemas.microsoft.com/office/powerpoint/2010/main" val="52909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705600" y="1447800"/>
            <a:ext cx="1524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304800" y="457200"/>
            <a:ext cx="5715000" cy="6172200"/>
          </a:xfrm>
        </p:spPr>
        <p:txBody>
          <a:bodyPr anchor="t">
            <a:normAutofit lnSpcReduction="10000"/>
          </a:bodyPr>
          <a:lstStyle/>
          <a:p>
            <a:r>
              <a:rPr lang="en-US" sz="2800" b="1" dirty="0" smtClean="0"/>
              <a:t>Sector Boards:</a:t>
            </a:r>
          </a:p>
          <a:p>
            <a:pPr lvl="1"/>
            <a:r>
              <a:rPr lang="en-US" sz="1600" dirty="0" smtClean="0"/>
              <a:t>Serve for the purpose of developing plans for building new skilled workforce pipelines for industry clusters that includes advisement of current programs, development and design of new programs, and direct strategies to support regional growth in a skills workforce. Business practices, education programs/practices, and policy barriers are key discussion points. Sector Boards also serve as Advisory Boards for many community college programs or clusters of programs.</a:t>
            </a:r>
          </a:p>
          <a:p>
            <a:pPr lvl="2"/>
            <a:r>
              <a:rPr lang="en-US" sz="1600" dirty="0" smtClean="0"/>
              <a:t>Meet monthly, longer-term boards versus shorter-term boards</a:t>
            </a:r>
          </a:p>
          <a:p>
            <a:pPr lvl="2"/>
            <a:r>
              <a:rPr lang="en-US" sz="1600" dirty="0" smtClean="0"/>
              <a:t>Primary focus:</a:t>
            </a:r>
          </a:p>
          <a:p>
            <a:pPr lvl="3"/>
            <a:r>
              <a:rPr lang="en-US" sz="1600" dirty="0" smtClean="0"/>
              <a:t>Workforce pipeline</a:t>
            </a:r>
          </a:p>
          <a:p>
            <a:pPr lvl="3"/>
            <a:r>
              <a:rPr lang="en-US" sz="1600" dirty="0" smtClean="0"/>
              <a:t>Education program enhancement, design, and development </a:t>
            </a:r>
          </a:p>
          <a:p>
            <a:pPr lvl="3"/>
            <a:r>
              <a:rPr lang="en-US" sz="1600" dirty="0" smtClean="0"/>
              <a:t>In-demand occupational and skills areas</a:t>
            </a:r>
          </a:p>
          <a:p>
            <a:pPr lvl="3"/>
            <a:r>
              <a:rPr lang="en-US" sz="1600" dirty="0" smtClean="0"/>
              <a:t>“How” to use the educational system and understanding “what” the educational system provides</a:t>
            </a:r>
          </a:p>
          <a:p>
            <a:pPr lvl="3"/>
            <a:r>
              <a:rPr lang="en-US" sz="1600" dirty="0" smtClean="0"/>
              <a:t>Focuses on ‘lasting’ change in the labor market system</a:t>
            </a:r>
          </a:p>
          <a:p>
            <a:pPr lvl="2"/>
            <a:r>
              <a:rPr lang="en-US" sz="1600" dirty="0" smtClean="0"/>
              <a:t>Primary focus is on academic ‘for credit’ and professional skills enhancement ‘non-credit’ programs</a:t>
            </a:r>
          </a:p>
          <a:p>
            <a:pPr lvl="2"/>
            <a:r>
              <a:rPr lang="en-US" sz="1600" dirty="0" smtClean="0"/>
              <a:t>Members tend to be business, labor, workforce investment board members, chambers, economic development organizations, labor, and community service providers.</a:t>
            </a:r>
          </a:p>
          <a:p>
            <a:pPr lvl="3"/>
            <a:endParaRPr lang="en-US" dirty="0" smtClean="0"/>
          </a:p>
        </p:txBody>
      </p:sp>
      <p:sp>
        <p:nvSpPr>
          <p:cNvPr id="5" name="Oval 4"/>
          <p:cNvSpPr/>
          <p:nvPr/>
        </p:nvSpPr>
        <p:spPr>
          <a:xfrm>
            <a:off x="7315200" y="2667000"/>
            <a:ext cx="1524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96000" y="2667000"/>
            <a:ext cx="15240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781800" y="1905000"/>
            <a:ext cx="1306286" cy="646331"/>
          </a:xfrm>
          <a:prstGeom prst="rect">
            <a:avLst/>
          </a:prstGeom>
          <a:noFill/>
        </p:spPr>
        <p:txBody>
          <a:bodyPr wrap="square" rtlCol="0">
            <a:spAutoFit/>
          </a:bodyPr>
          <a:lstStyle/>
          <a:p>
            <a:pPr algn="ctr"/>
            <a:r>
              <a:rPr lang="en-US" dirty="0" smtClean="0"/>
              <a:t>Education</a:t>
            </a:r>
          </a:p>
          <a:p>
            <a:pPr algn="ctr"/>
            <a:r>
              <a:rPr lang="en-US" dirty="0" smtClean="0"/>
              <a:t>Strategy</a:t>
            </a:r>
            <a:endParaRPr lang="en-US" dirty="0"/>
          </a:p>
        </p:txBody>
      </p:sp>
      <p:sp>
        <p:nvSpPr>
          <p:cNvPr id="9" name="TextBox 8"/>
          <p:cNvSpPr txBox="1"/>
          <p:nvPr/>
        </p:nvSpPr>
        <p:spPr>
          <a:xfrm>
            <a:off x="6172200" y="3124200"/>
            <a:ext cx="1306286" cy="646331"/>
          </a:xfrm>
          <a:prstGeom prst="rect">
            <a:avLst/>
          </a:prstGeom>
          <a:noFill/>
        </p:spPr>
        <p:txBody>
          <a:bodyPr wrap="square" rtlCol="0">
            <a:spAutoFit/>
          </a:bodyPr>
          <a:lstStyle/>
          <a:p>
            <a:pPr algn="ctr"/>
            <a:r>
              <a:rPr lang="en-US" dirty="0" smtClean="0"/>
              <a:t>Support</a:t>
            </a:r>
          </a:p>
          <a:p>
            <a:pPr algn="ctr"/>
            <a:r>
              <a:rPr lang="en-US" dirty="0" smtClean="0"/>
              <a:t>Strategy</a:t>
            </a:r>
            <a:endParaRPr lang="en-US" dirty="0"/>
          </a:p>
        </p:txBody>
      </p:sp>
      <p:sp>
        <p:nvSpPr>
          <p:cNvPr id="10" name="TextBox 9"/>
          <p:cNvSpPr txBox="1"/>
          <p:nvPr/>
        </p:nvSpPr>
        <p:spPr>
          <a:xfrm>
            <a:off x="7543800" y="3124200"/>
            <a:ext cx="1306286" cy="646331"/>
          </a:xfrm>
          <a:prstGeom prst="rect">
            <a:avLst/>
          </a:prstGeom>
          <a:noFill/>
        </p:spPr>
        <p:txBody>
          <a:bodyPr wrap="square" rtlCol="0">
            <a:spAutoFit/>
          </a:bodyPr>
          <a:lstStyle/>
          <a:p>
            <a:pPr algn="ctr"/>
            <a:r>
              <a:rPr lang="en-US" dirty="0" smtClean="0"/>
              <a:t>Industry</a:t>
            </a:r>
          </a:p>
          <a:p>
            <a:pPr algn="ctr"/>
            <a:r>
              <a:rPr lang="en-US" dirty="0" smtClean="0"/>
              <a:t>Strategy</a:t>
            </a:r>
            <a:endParaRPr lang="en-US" dirty="0"/>
          </a:p>
        </p:txBody>
      </p:sp>
    </p:spTree>
    <p:extLst>
      <p:ext uri="{BB962C8B-B14F-4D97-AF65-F5344CB8AC3E}">
        <p14:creationId xmlns:p14="http://schemas.microsoft.com/office/powerpoint/2010/main" val="1231093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1D7629642A041A5B59BCEF87E420B" ma:contentTypeVersion="0" ma:contentTypeDescription="Create a new document." ma:contentTypeScope="" ma:versionID="882900ab7673271e15f76025127524f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953E8-5BE9-4C5E-8C8F-5E63C85427D7}">
  <ds:schemaRefs>
    <ds:schemaRef ds:uri="http://schemas.microsoft.com/sharepoint/v3/contenttype/forms"/>
  </ds:schemaRefs>
</ds:datastoreItem>
</file>

<file path=customXml/itemProps2.xml><?xml version="1.0" encoding="utf-8"?>
<ds:datastoreItem xmlns:ds="http://schemas.openxmlformats.org/officeDocument/2006/customXml" ds:itemID="{9C91CF3E-F521-46FC-8B05-0B6901EAB5AE}">
  <ds:schemaRef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92D0080-73FB-40B1-8A6D-36ABDAF0D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Composite</Template>
  <TotalTime>782</TotalTime>
  <Words>6267</Words>
  <Application>Microsoft Office PowerPoint</Application>
  <PresentationFormat>On-screen Show (4:3)</PresentationFormat>
  <Paragraphs>883</Paragraphs>
  <Slides>89</Slides>
  <Notes>0</Notes>
  <HiddenSlides>0</HiddenSlides>
  <MMClips>0</MMClips>
  <ScaleCrop>false</ScaleCrop>
  <HeadingPairs>
    <vt:vector size="4" baseType="variant">
      <vt:variant>
        <vt:lpstr>Theme</vt:lpstr>
      </vt:variant>
      <vt:variant>
        <vt:i4>6</vt:i4>
      </vt:variant>
      <vt:variant>
        <vt:lpstr>Slide Titles</vt:lpstr>
      </vt:variant>
      <vt:variant>
        <vt:i4>89</vt:i4>
      </vt:variant>
    </vt:vector>
  </HeadingPairs>
  <TitlesOfParts>
    <vt:vector size="95" baseType="lpstr">
      <vt:lpstr>Composite</vt:lpstr>
      <vt:lpstr>Pixel</vt:lpstr>
      <vt:lpstr>1_Pixel</vt:lpstr>
      <vt:lpstr>1_Composite</vt:lpstr>
      <vt:lpstr>2_Office Theme</vt:lpstr>
      <vt:lpstr>3_Office Theme</vt:lpstr>
      <vt:lpstr>Advisory Board Employer Engagement Seminar</vt:lpstr>
      <vt:lpstr>About Me  Presenter Background:  Dr. Kim Becicka Vice President Kirkwood Community College</vt:lpstr>
      <vt:lpstr>About   Kirkwood Community College  Cedar Rapids, Iowa</vt:lpstr>
      <vt:lpstr>Kirkwood Community College   “Aligning the activities of the college with the goals and needs of  the community  enhances the impact of the college’s services”</vt:lpstr>
      <vt:lpstr>Workshop Objectives  Building  Regional Employer Engagement</vt:lpstr>
      <vt:lpstr>Business Involvement</vt:lpstr>
      <vt:lpstr>DEFINITIONS</vt:lpstr>
      <vt:lpstr>DEFINITIONS</vt:lpstr>
      <vt:lpstr>PowerPoint Presentation</vt:lpstr>
      <vt:lpstr>PowerPoint Presentation</vt:lpstr>
      <vt:lpstr>PowerPoint Presentation</vt:lpstr>
      <vt:lpstr>  Employer Partnerships  Assessing: &gt;What It Takes    &gt;Where Your College, Division, Department, or Program(s) is at on the continuum</vt:lpstr>
      <vt:lpstr>    Networking 10 – 15 Minutes Select Recorder Select Presenter </vt:lpstr>
      <vt:lpstr>Overview Sector Partnerships Employer Engagement</vt:lpstr>
      <vt:lpstr>PowerPoint Presentation</vt:lpstr>
      <vt:lpstr>PowerPoint Presentation</vt:lpstr>
      <vt:lpstr>PowerPoint Presentation</vt:lpstr>
      <vt:lpstr>PowerPoint Presentation</vt:lpstr>
      <vt:lpstr>PowerPoint Presentation</vt:lpstr>
      <vt:lpstr>What is a Sector Strategy </vt:lpstr>
      <vt:lpstr>Outcomes: Obtaining Education Institution Goals</vt:lpstr>
      <vt:lpstr>Differing  Vantage  Points</vt:lpstr>
      <vt:lpstr>PowerPoint Presentation</vt:lpstr>
      <vt:lpstr>     Networking 20 Minutes Select Recorder Select Presenter Report Out 25 Minutes </vt:lpstr>
      <vt:lpstr>Partnering  with  Employers</vt:lpstr>
      <vt:lpstr>Value  From the Employer Perspective</vt:lpstr>
      <vt:lpstr>Building  Trust With Employers</vt:lpstr>
      <vt:lpstr>Encouraging Expanded  Partnerships Win-Win Focus</vt:lpstr>
      <vt:lpstr>Identify Meaning</vt:lpstr>
      <vt:lpstr>What Threats Do You Pose To Your Employer Partners</vt:lpstr>
      <vt:lpstr>Keeping Employers At The Table</vt:lpstr>
      <vt:lpstr>Identifying, Accepting &amp; Planning Against Individual Entity Focus and Agenda</vt:lpstr>
      <vt:lpstr>Business Agenda  Identification</vt:lpstr>
      <vt:lpstr>How do Career Pathway Strategies Fit? Why are Pathways Important?</vt:lpstr>
      <vt:lpstr>How Do  Career Pathway Strategies Fit</vt:lpstr>
      <vt:lpstr>Why are Pathways Important?</vt:lpstr>
      <vt:lpstr>Sector Work</vt:lpstr>
      <vt:lpstr>PowerPoint Presentation</vt:lpstr>
      <vt:lpstr>PowerPoint Presentation</vt:lpstr>
      <vt:lpstr>PowerPoint Presentation</vt:lpstr>
      <vt:lpstr>Region 10 Advanced Manufacturing Career Pathways Map</vt:lpstr>
      <vt:lpstr>PowerPoint Presentation</vt:lpstr>
      <vt:lpstr>PowerPoint Presentation</vt:lpstr>
      <vt:lpstr>Using Knowledge and Data To Build Successful and Engaged Partner Boards</vt:lpstr>
      <vt:lpstr>The Role  of  Good Data</vt:lpstr>
      <vt:lpstr>Through Data Sources: What Partners Are Needed</vt:lpstr>
      <vt:lpstr>Putting It All On The Table – Data Sharing How-To’s</vt:lpstr>
      <vt:lpstr>Sector Strategy Models</vt:lpstr>
      <vt:lpstr>Getting Started in Designing Employer Driven Programs</vt:lpstr>
      <vt:lpstr>Getting Started in Designing Employer Driven Programs</vt:lpstr>
      <vt:lpstr>Getting Started in Designing Employer Driven Programs</vt:lpstr>
      <vt:lpstr>Getting Started in Designing Employer Driven Programs</vt:lpstr>
      <vt:lpstr>Getting Started in Designing Employer Driven Programs</vt:lpstr>
      <vt:lpstr>Getting Started in Designing Employer Driven Programs</vt:lpstr>
      <vt:lpstr>Getting Started in Designing Employer Driven Programs</vt:lpstr>
      <vt:lpstr>Getting Started in Designing Employer Driven Programs</vt:lpstr>
      <vt:lpstr>Sector Strategy Models - Examples</vt:lpstr>
      <vt:lpstr>Welcome &amp; Introductions Rhonda Griffin – Centro Incorporated</vt:lpstr>
      <vt:lpstr>Welcome &amp; Introductions Rhonda Griffin – Centro Incorporated</vt:lpstr>
      <vt:lpstr>Advanced Manufacturing Sector Board </vt:lpstr>
      <vt:lpstr>Advanced Manufacturing Sector Board</vt:lpstr>
      <vt:lpstr>Advanced Manufacturing Sector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Sector Diagramming</vt:lpstr>
      <vt:lpstr>Diagramming Your Sector:  Step 1</vt:lpstr>
      <vt:lpstr>Diagramming Your Sector:  Step 2   </vt:lpstr>
      <vt:lpstr>PowerPoint Presentation</vt:lpstr>
      <vt:lpstr>Diagramming Your Sector:  Step 3</vt:lpstr>
      <vt:lpstr>PowerPoint Presentation</vt:lpstr>
      <vt:lpstr>Diagramming Your Sector:  Step 4</vt:lpstr>
      <vt:lpstr>Diagramming Your Sector:  Step 5</vt:lpstr>
      <vt:lpstr>Workforce  Public  Policy</vt:lpstr>
      <vt:lpstr>The Need for Policy Change or New Policy</vt:lpstr>
      <vt:lpstr>Iowa’s Workforce Training and Economic  Development Fund $12M</vt:lpstr>
      <vt:lpstr>Iowa’s GAP Tuition Assistance  Fund $2M</vt:lpstr>
      <vt:lpstr>Iowa’s Pathways for Academic Career Education and Employment (PACE) Program Fund $5M</vt:lpstr>
      <vt:lpstr>Contact Information  and Websites</vt:lpstr>
    </vt:vector>
  </TitlesOfParts>
  <Company>Kirkwood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Megan Marchand</cp:lastModifiedBy>
  <cp:revision>80</cp:revision>
  <cp:lastPrinted>2014-05-18T19:39:34Z</cp:lastPrinted>
  <dcterms:created xsi:type="dcterms:W3CDTF">2014-05-05T15:12:51Z</dcterms:created>
  <dcterms:modified xsi:type="dcterms:W3CDTF">2014-09-09T19:40:08Z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0x010100D701D7629642A041A5B59BCEF87E420B</vt:lpwstr>
  </property>
</Properties>
</file>