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handoutMasterIdLst>
    <p:handoutMasterId r:id="rId48"/>
  </p:handoutMasterIdLst>
  <p:sldIdLst>
    <p:sldId id="269" r:id="rId5"/>
    <p:sldId id="276" r:id="rId6"/>
    <p:sldId id="278" r:id="rId7"/>
    <p:sldId id="279" r:id="rId8"/>
    <p:sldId id="280" r:id="rId9"/>
    <p:sldId id="281" r:id="rId10"/>
    <p:sldId id="282" r:id="rId11"/>
    <p:sldId id="283" r:id="rId12"/>
    <p:sldId id="311" r:id="rId13"/>
    <p:sldId id="314" r:id="rId14"/>
    <p:sldId id="315"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312" r:id="rId30"/>
    <p:sldId id="316" r:id="rId31"/>
    <p:sldId id="317" r:id="rId32"/>
    <p:sldId id="298" r:id="rId33"/>
    <p:sldId id="299" r:id="rId34"/>
    <p:sldId id="300" r:id="rId35"/>
    <p:sldId id="301" r:id="rId36"/>
    <p:sldId id="313" r:id="rId37"/>
    <p:sldId id="320" r:id="rId38"/>
    <p:sldId id="321" r:id="rId39"/>
    <p:sldId id="302" r:id="rId40"/>
    <p:sldId id="303" r:id="rId41"/>
    <p:sldId id="319" r:id="rId42"/>
    <p:sldId id="304" r:id="rId43"/>
    <p:sldId id="305" r:id="rId44"/>
    <p:sldId id="310" r:id="rId45"/>
    <p:sldId id="306"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formation Technology"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CCAA"/>
    <a:srgbClr val="C0C0C0"/>
    <a:srgbClr val="5F5F5F"/>
    <a:srgbClr val="EAEAEA"/>
    <a:srgbClr val="DC24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p:normalViewPr>
  <p:slideViewPr>
    <p:cSldViewPr snapToGrid="0">
      <p:cViewPr>
        <p:scale>
          <a:sx n="80" d="100"/>
          <a:sy n="80" d="100"/>
        </p:scale>
        <p:origin x="-978" y="-702"/>
      </p:cViewPr>
      <p:guideLst>
        <p:guide orient="horz" pos="4224"/>
        <p:guide pos="4648"/>
      </p:guideLst>
    </p:cSldViewPr>
  </p:slideViewPr>
  <p:notesTextViewPr>
    <p:cViewPr>
      <p:scale>
        <a:sx n="100" d="100"/>
        <a:sy n="100" d="100"/>
      </p:scale>
      <p:origin x="0" y="0"/>
    </p:cViewPr>
  </p:notesTextViewPr>
  <p:sorterViewPr>
    <p:cViewPr>
      <p:scale>
        <a:sx n="66" d="100"/>
        <a:sy n="66" d="100"/>
      </p:scale>
      <p:origin x="0" y="2688"/>
    </p:cViewPr>
  </p:sorterViewPr>
  <p:notesViewPr>
    <p:cSldViewPr snapToGrid="0">
      <p:cViewPr varScale="1">
        <p:scale>
          <a:sx n="45" d="100"/>
          <a:sy n="45" d="100"/>
        </p:scale>
        <p:origin x="-2172"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2"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t" anchorCtr="0" compatLnSpc="1">
            <a:prstTxWarp prst="textNoShape">
              <a:avLst/>
            </a:prstTxWarp>
          </a:bodyPr>
          <a:lstStyle>
            <a:lvl1pPr defTabSz="917215">
              <a:defRPr sz="1200"/>
            </a:lvl1pPr>
          </a:lstStyle>
          <a:p>
            <a:endParaRPr lang="en-US" dirty="0"/>
          </a:p>
        </p:txBody>
      </p:sp>
      <p:sp>
        <p:nvSpPr>
          <p:cNvPr id="39939" name="Rectangle 3"/>
          <p:cNvSpPr>
            <a:spLocks noGrp="1" noChangeArrowheads="1"/>
          </p:cNvSpPr>
          <p:nvPr>
            <p:ph type="dt" sz="quarter" idx="1"/>
          </p:nvPr>
        </p:nvSpPr>
        <p:spPr bwMode="auto">
          <a:xfrm>
            <a:off x="397094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t" anchorCtr="0" compatLnSpc="1">
            <a:prstTxWarp prst="textNoShape">
              <a:avLst/>
            </a:prstTxWarp>
          </a:bodyPr>
          <a:lstStyle>
            <a:lvl1pPr algn="r" defTabSz="917215">
              <a:defRPr sz="1200"/>
            </a:lvl1pPr>
          </a:lstStyle>
          <a:p>
            <a:endParaRPr lang="en-US" dirty="0"/>
          </a:p>
        </p:txBody>
      </p:sp>
      <p:sp>
        <p:nvSpPr>
          <p:cNvPr id="39940" name="Rectangle 4"/>
          <p:cNvSpPr>
            <a:spLocks noGrp="1" noChangeArrowheads="1"/>
          </p:cNvSpPr>
          <p:nvPr>
            <p:ph type="ftr" sz="quarter" idx="2"/>
          </p:nvPr>
        </p:nvSpPr>
        <p:spPr bwMode="auto">
          <a:xfrm>
            <a:off x="2"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b" anchorCtr="0" compatLnSpc="1">
            <a:prstTxWarp prst="textNoShape">
              <a:avLst/>
            </a:prstTxWarp>
          </a:bodyPr>
          <a:lstStyle>
            <a:lvl1pPr defTabSz="917215">
              <a:defRPr sz="1200"/>
            </a:lvl1pPr>
          </a:lstStyle>
          <a:p>
            <a:endParaRPr lang="en-US" dirty="0"/>
          </a:p>
        </p:txBody>
      </p:sp>
      <p:sp>
        <p:nvSpPr>
          <p:cNvPr id="39941" name="Rectangle 5"/>
          <p:cNvSpPr>
            <a:spLocks noGrp="1" noChangeArrowheads="1"/>
          </p:cNvSpPr>
          <p:nvPr>
            <p:ph type="sldNum" sz="quarter" idx="3"/>
          </p:nvPr>
        </p:nvSpPr>
        <p:spPr bwMode="auto">
          <a:xfrm>
            <a:off x="397094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b" anchorCtr="0" compatLnSpc="1">
            <a:prstTxWarp prst="textNoShape">
              <a:avLst/>
            </a:prstTxWarp>
          </a:bodyPr>
          <a:lstStyle>
            <a:lvl1pPr algn="r" defTabSz="917215">
              <a:defRPr sz="1200"/>
            </a:lvl1pPr>
          </a:lstStyle>
          <a:p>
            <a:fld id="{A4F5AEC4-F881-45EB-907C-CFBB7C7C8D48}" type="slidenum">
              <a:rPr lang="en-US"/>
              <a:pPr/>
              <a:t>‹#›</a:t>
            </a:fld>
            <a:endParaRPr lang="en-US" dirty="0"/>
          </a:p>
        </p:txBody>
      </p:sp>
    </p:spTree>
    <p:extLst>
      <p:ext uri="{BB962C8B-B14F-4D97-AF65-F5344CB8AC3E}">
        <p14:creationId xmlns:p14="http://schemas.microsoft.com/office/powerpoint/2010/main" val="1453652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2"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t" anchorCtr="0" compatLnSpc="1">
            <a:prstTxWarp prst="textNoShape">
              <a:avLst/>
            </a:prstTxWarp>
          </a:bodyPr>
          <a:lstStyle>
            <a:lvl1pPr defTabSz="917215">
              <a:defRPr sz="1200"/>
            </a:lvl1pPr>
          </a:lstStyle>
          <a:p>
            <a:endParaRPr lang="en-US" dirty="0"/>
          </a:p>
        </p:txBody>
      </p:sp>
      <p:sp>
        <p:nvSpPr>
          <p:cNvPr id="10243" name="Rectangle 3"/>
          <p:cNvSpPr>
            <a:spLocks noGrp="1" noChangeArrowheads="1"/>
          </p:cNvSpPr>
          <p:nvPr>
            <p:ph type="dt" idx="1"/>
          </p:nvPr>
        </p:nvSpPr>
        <p:spPr bwMode="auto">
          <a:xfrm>
            <a:off x="397094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t" anchorCtr="0" compatLnSpc="1">
            <a:prstTxWarp prst="textNoShape">
              <a:avLst/>
            </a:prstTxWarp>
          </a:bodyPr>
          <a:lstStyle>
            <a:lvl1pPr algn="r" defTabSz="917215">
              <a:defRPr sz="1200"/>
            </a:lvl1pPr>
          </a:lstStyle>
          <a:p>
            <a:endParaRPr lang="en-US" dirty="0"/>
          </a:p>
        </p:txBody>
      </p:sp>
      <p:sp>
        <p:nvSpPr>
          <p:cNvPr id="10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701041"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2"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b" anchorCtr="0" compatLnSpc="1">
            <a:prstTxWarp prst="textNoShape">
              <a:avLst/>
            </a:prstTxWarp>
          </a:bodyPr>
          <a:lstStyle>
            <a:lvl1pPr defTabSz="917215">
              <a:defRPr sz="1200"/>
            </a:lvl1pPr>
          </a:lstStyle>
          <a:p>
            <a:endParaRPr lang="en-US" dirty="0"/>
          </a:p>
        </p:txBody>
      </p:sp>
      <p:sp>
        <p:nvSpPr>
          <p:cNvPr id="10247" name="Rectangle 7"/>
          <p:cNvSpPr>
            <a:spLocks noGrp="1" noChangeArrowheads="1"/>
          </p:cNvSpPr>
          <p:nvPr>
            <p:ph type="sldNum" sz="quarter" idx="5"/>
          </p:nvPr>
        </p:nvSpPr>
        <p:spPr bwMode="auto">
          <a:xfrm>
            <a:off x="397094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49" tIns="45824" rIns="91649" bIns="45824" numCol="1" anchor="b" anchorCtr="0" compatLnSpc="1">
            <a:prstTxWarp prst="textNoShape">
              <a:avLst/>
            </a:prstTxWarp>
          </a:bodyPr>
          <a:lstStyle>
            <a:lvl1pPr algn="r" defTabSz="917215">
              <a:defRPr sz="1200"/>
            </a:lvl1pPr>
          </a:lstStyle>
          <a:p>
            <a:fld id="{C5871D66-0D76-48C7-A509-8020977E2282}" type="slidenum">
              <a:rPr lang="en-US"/>
              <a:pPr/>
              <a:t>‹#›</a:t>
            </a:fld>
            <a:endParaRPr lang="en-US" dirty="0"/>
          </a:p>
        </p:txBody>
      </p:sp>
    </p:spTree>
    <p:extLst>
      <p:ext uri="{BB962C8B-B14F-4D97-AF65-F5344CB8AC3E}">
        <p14:creationId xmlns:p14="http://schemas.microsoft.com/office/powerpoint/2010/main" val="22337205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871D66-0D76-48C7-A509-8020977E2282}" type="slidenum">
              <a:rPr lang="en-US" smtClean="0"/>
              <a:pPr/>
              <a:t>1</a:t>
            </a:fld>
            <a:endParaRPr lang="en-US" dirty="0"/>
          </a:p>
        </p:txBody>
      </p:sp>
    </p:spTree>
    <p:extLst>
      <p:ext uri="{BB962C8B-B14F-4D97-AF65-F5344CB8AC3E}">
        <p14:creationId xmlns:p14="http://schemas.microsoft.com/office/powerpoint/2010/main" val="2967204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68300" y="1968500"/>
            <a:ext cx="6388100" cy="863600"/>
          </a:xfrm>
        </p:spPr>
        <p:txBody>
          <a:bodyPr/>
          <a:lstStyle>
            <a:lvl1pPr>
              <a:defRPr sz="3300"/>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368300" y="3263900"/>
            <a:ext cx="4891088" cy="685800"/>
          </a:xfrm>
        </p:spPr>
        <p:txBody>
          <a:bodyPr/>
          <a:lstStyle>
            <a:lvl1pPr marL="0" indent="0">
              <a:buFontTx/>
              <a:buNone/>
              <a:defRPr sz="1800" b="1"/>
            </a:lvl1pPr>
          </a:lstStyle>
          <a:p>
            <a:pPr lvl="0"/>
            <a:r>
              <a:rPr lang="en-US" noProof="0" smtClean="0"/>
              <a:t>Click to edit Master subtitle style</a:t>
            </a:r>
          </a:p>
        </p:txBody>
      </p:sp>
      <p:grpSp>
        <p:nvGrpSpPr>
          <p:cNvPr id="6314" name="Group 170"/>
          <p:cNvGrpSpPr>
            <a:grpSpLocks/>
          </p:cNvGrpSpPr>
          <p:nvPr userDrawn="1"/>
        </p:nvGrpSpPr>
        <p:grpSpPr bwMode="auto">
          <a:xfrm>
            <a:off x="184150" y="6432550"/>
            <a:ext cx="3589338" cy="282575"/>
            <a:chOff x="116" y="4052"/>
            <a:chExt cx="2261" cy="178"/>
          </a:xfrm>
        </p:grpSpPr>
        <p:sp>
          <p:nvSpPr>
            <p:cNvPr id="6196" name="Freeform 52"/>
            <p:cNvSpPr>
              <a:spLocks noEditPoints="1"/>
            </p:cNvSpPr>
            <p:nvPr userDrawn="1"/>
          </p:nvSpPr>
          <p:spPr bwMode="auto">
            <a:xfrm>
              <a:off x="116" y="4053"/>
              <a:ext cx="52" cy="59"/>
            </a:xfrm>
            <a:custGeom>
              <a:avLst/>
              <a:gdLst>
                <a:gd name="T0" fmla="*/ 14 w 29"/>
                <a:gd name="T1" fmla="*/ 32 h 32"/>
                <a:gd name="T2" fmla="*/ 0 w 29"/>
                <a:gd name="T3" fmla="*/ 17 h 32"/>
                <a:gd name="T4" fmla="*/ 15 w 29"/>
                <a:gd name="T5" fmla="*/ 0 h 32"/>
                <a:gd name="T6" fmla="*/ 29 w 29"/>
                <a:gd name="T7" fmla="*/ 16 h 32"/>
                <a:gd name="T8" fmla="*/ 14 w 29"/>
                <a:gd name="T9" fmla="*/ 32 h 32"/>
                <a:gd name="T10" fmla="*/ 14 w 29"/>
                <a:gd name="T11" fmla="*/ 29 h 32"/>
                <a:gd name="T12" fmla="*/ 24 w 29"/>
                <a:gd name="T13" fmla="*/ 16 h 32"/>
                <a:gd name="T14" fmla="*/ 14 w 29"/>
                <a:gd name="T15" fmla="*/ 4 h 32"/>
                <a:gd name="T16" fmla="*/ 4 w 29"/>
                <a:gd name="T17" fmla="*/ 16 h 32"/>
                <a:gd name="T18" fmla="*/ 14 w 29"/>
                <a:gd name="T19"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2">
                  <a:moveTo>
                    <a:pt x="14" y="32"/>
                  </a:moveTo>
                  <a:cubicBezTo>
                    <a:pt x="6" y="32"/>
                    <a:pt x="0" y="26"/>
                    <a:pt x="0" y="17"/>
                  </a:cubicBezTo>
                  <a:cubicBezTo>
                    <a:pt x="0" y="7"/>
                    <a:pt x="6" y="0"/>
                    <a:pt x="15" y="0"/>
                  </a:cubicBezTo>
                  <a:cubicBezTo>
                    <a:pt x="23" y="0"/>
                    <a:pt x="29" y="7"/>
                    <a:pt x="29" y="16"/>
                  </a:cubicBezTo>
                  <a:cubicBezTo>
                    <a:pt x="29" y="27"/>
                    <a:pt x="22" y="32"/>
                    <a:pt x="14" y="32"/>
                  </a:cubicBezTo>
                  <a:close/>
                  <a:moveTo>
                    <a:pt x="14" y="29"/>
                  </a:moveTo>
                  <a:cubicBezTo>
                    <a:pt x="21" y="29"/>
                    <a:pt x="24" y="23"/>
                    <a:pt x="24" y="16"/>
                  </a:cubicBezTo>
                  <a:cubicBezTo>
                    <a:pt x="24" y="10"/>
                    <a:pt x="21" y="4"/>
                    <a:pt x="14" y="4"/>
                  </a:cubicBezTo>
                  <a:cubicBezTo>
                    <a:pt x="8" y="4"/>
                    <a:pt x="4" y="10"/>
                    <a:pt x="4" y="16"/>
                  </a:cubicBezTo>
                  <a:cubicBezTo>
                    <a:pt x="4" y="23"/>
                    <a:pt x="8" y="29"/>
                    <a:pt x="14" y="29"/>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97" name="Rectangle 53"/>
            <p:cNvSpPr>
              <a:spLocks noChangeArrowheads="1"/>
            </p:cNvSpPr>
            <p:nvPr userDrawn="1"/>
          </p:nvSpPr>
          <p:spPr bwMode="auto">
            <a:xfrm>
              <a:off x="177" y="4052"/>
              <a:ext cx="8" cy="6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98" name="Freeform 54"/>
            <p:cNvSpPr>
              <a:spLocks/>
            </p:cNvSpPr>
            <p:nvPr userDrawn="1"/>
          </p:nvSpPr>
          <p:spPr bwMode="auto">
            <a:xfrm>
              <a:off x="190" y="4070"/>
              <a:ext cx="38" cy="60"/>
            </a:xfrm>
            <a:custGeom>
              <a:avLst/>
              <a:gdLst>
                <a:gd name="T0" fmla="*/ 5 w 21"/>
                <a:gd name="T1" fmla="*/ 0 h 33"/>
                <a:gd name="T2" fmla="*/ 10 w 21"/>
                <a:gd name="T3" fmla="*/ 14 h 33"/>
                <a:gd name="T4" fmla="*/ 11 w 21"/>
                <a:gd name="T5" fmla="*/ 18 h 33"/>
                <a:gd name="T6" fmla="*/ 11 w 21"/>
                <a:gd name="T7" fmla="*/ 18 h 33"/>
                <a:gd name="T8" fmla="*/ 13 w 21"/>
                <a:gd name="T9" fmla="*/ 14 h 33"/>
                <a:gd name="T10" fmla="*/ 17 w 21"/>
                <a:gd name="T11" fmla="*/ 0 h 33"/>
                <a:gd name="T12" fmla="*/ 21 w 21"/>
                <a:gd name="T13" fmla="*/ 0 h 33"/>
                <a:gd name="T14" fmla="*/ 15 w 21"/>
                <a:gd name="T15" fmla="*/ 16 h 33"/>
                <a:gd name="T16" fmla="*/ 8 w 21"/>
                <a:gd name="T17" fmla="*/ 30 h 33"/>
                <a:gd name="T18" fmla="*/ 3 w 21"/>
                <a:gd name="T19" fmla="*/ 33 h 33"/>
                <a:gd name="T20" fmla="*/ 2 w 21"/>
                <a:gd name="T21" fmla="*/ 29 h 33"/>
                <a:gd name="T22" fmla="*/ 5 w 21"/>
                <a:gd name="T23" fmla="*/ 27 h 33"/>
                <a:gd name="T24" fmla="*/ 9 w 21"/>
                <a:gd name="T25" fmla="*/ 23 h 33"/>
                <a:gd name="T26" fmla="*/ 9 w 21"/>
                <a:gd name="T27" fmla="*/ 22 h 33"/>
                <a:gd name="T28" fmla="*/ 9 w 21"/>
                <a:gd name="T29" fmla="*/ 21 h 33"/>
                <a:gd name="T30" fmla="*/ 0 w 21"/>
                <a:gd name="T31" fmla="*/ 0 h 33"/>
                <a:gd name="T32" fmla="*/ 5 w 21"/>
                <a:gd name="T33"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33">
                  <a:moveTo>
                    <a:pt x="5" y="0"/>
                  </a:moveTo>
                  <a:cubicBezTo>
                    <a:pt x="10" y="14"/>
                    <a:pt x="10" y="14"/>
                    <a:pt x="10" y="14"/>
                  </a:cubicBezTo>
                  <a:cubicBezTo>
                    <a:pt x="10" y="15"/>
                    <a:pt x="11" y="17"/>
                    <a:pt x="11" y="18"/>
                  </a:cubicBezTo>
                  <a:cubicBezTo>
                    <a:pt x="11" y="18"/>
                    <a:pt x="11" y="18"/>
                    <a:pt x="11" y="18"/>
                  </a:cubicBezTo>
                  <a:cubicBezTo>
                    <a:pt x="12" y="17"/>
                    <a:pt x="12" y="15"/>
                    <a:pt x="13" y="14"/>
                  </a:cubicBezTo>
                  <a:cubicBezTo>
                    <a:pt x="17" y="0"/>
                    <a:pt x="17" y="0"/>
                    <a:pt x="17" y="0"/>
                  </a:cubicBezTo>
                  <a:cubicBezTo>
                    <a:pt x="21" y="0"/>
                    <a:pt x="21" y="0"/>
                    <a:pt x="21" y="0"/>
                  </a:cubicBezTo>
                  <a:cubicBezTo>
                    <a:pt x="15" y="16"/>
                    <a:pt x="15" y="16"/>
                    <a:pt x="15" y="16"/>
                  </a:cubicBezTo>
                  <a:cubicBezTo>
                    <a:pt x="12" y="24"/>
                    <a:pt x="10" y="28"/>
                    <a:pt x="8" y="30"/>
                  </a:cubicBezTo>
                  <a:cubicBezTo>
                    <a:pt x="6" y="32"/>
                    <a:pt x="4" y="33"/>
                    <a:pt x="3" y="33"/>
                  </a:cubicBezTo>
                  <a:cubicBezTo>
                    <a:pt x="2" y="29"/>
                    <a:pt x="2" y="29"/>
                    <a:pt x="2" y="29"/>
                  </a:cubicBezTo>
                  <a:cubicBezTo>
                    <a:pt x="3" y="29"/>
                    <a:pt x="4" y="29"/>
                    <a:pt x="5" y="27"/>
                  </a:cubicBezTo>
                  <a:cubicBezTo>
                    <a:pt x="6" y="27"/>
                    <a:pt x="8" y="25"/>
                    <a:pt x="9" y="23"/>
                  </a:cubicBezTo>
                  <a:cubicBezTo>
                    <a:pt x="9" y="23"/>
                    <a:pt x="9" y="22"/>
                    <a:pt x="9" y="22"/>
                  </a:cubicBezTo>
                  <a:cubicBezTo>
                    <a:pt x="9" y="22"/>
                    <a:pt x="9" y="21"/>
                    <a:pt x="9" y="21"/>
                  </a:cubicBezTo>
                  <a:cubicBezTo>
                    <a:pt x="0" y="0"/>
                    <a:pt x="0" y="0"/>
                    <a:pt x="0" y="0"/>
                  </a:cubicBezTo>
                  <a:lnTo>
                    <a:pt x="5"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99" name="Freeform 55"/>
            <p:cNvSpPr>
              <a:spLocks/>
            </p:cNvSpPr>
            <p:nvPr userDrawn="1"/>
          </p:nvSpPr>
          <p:spPr bwMode="auto">
            <a:xfrm>
              <a:off x="236" y="4070"/>
              <a:ext cx="58" cy="42"/>
            </a:xfrm>
            <a:custGeom>
              <a:avLst/>
              <a:gdLst>
                <a:gd name="T0" fmla="*/ 0 w 32"/>
                <a:gd name="T1" fmla="*/ 7 h 23"/>
                <a:gd name="T2" fmla="*/ 0 w 32"/>
                <a:gd name="T3" fmla="*/ 0 h 23"/>
                <a:gd name="T4" fmla="*/ 3 w 32"/>
                <a:gd name="T5" fmla="*/ 0 h 23"/>
                <a:gd name="T6" fmla="*/ 4 w 32"/>
                <a:gd name="T7" fmla="*/ 4 h 23"/>
                <a:gd name="T8" fmla="*/ 4 w 32"/>
                <a:gd name="T9" fmla="*/ 4 h 23"/>
                <a:gd name="T10" fmla="*/ 11 w 32"/>
                <a:gd name="T11" fmla="*/ 0 h 23"/>
                <a:gd name="T12" fmla="*/ 17 w 32"/>
                <a:gd name="T13" fmla="*/ 4 h 23"/>
                <a:gd name="T14" fmla="*/ 17 w 32"/>
                <a:gd name="T15" fmla="*/ 4 h 23"/>
                <a:gd name="T16" fmla="*/ 20 w 32"/>
                <a:gd name="T17" fmla="*/ 2 h 23"/>
                <a:gd name="T18" fmla="*/ 24 w 32"/>
                <a:gd name="T19" fmla="*/ 0 h 23"/>
                <a:gd name="T20" fmla="*/ 32 w 32"/>
                <a:gd name="T21" fmla="*/ 10 h 23"/>
                <a:gd name="T22" fmla="*/ 32 w 32"/>
                <a:gd name="T23" fmla="*/ 23 h 23"/>
                <a:gd name="T24" fmla="*/ 28 w 32"/>
                <a:gd name="T25" fmla="*/ 23 h 23"/>
                <a:gd name="T26" fmla="*/ 28 w 32"/>
                <a:gd name="T27" fmla="*/ 10 h 23"/>
                <a:gd name="T28" fmla="*/ 23 w 32"/>
                <a:gd name="T29" fmla="*/ 3 h 23"/>
                <a:gd name="T30" fmla="*/ 18 w 32"/>
                <a:gd name="T31" fmla="*/ 7 h 23"/>
                <a:gd name="T32" fmla="*/ 18 w 32"/>
                <a:gd name="T33" fmla="*/ 9 h 23"/>
                <a:gd name="T34" fmla="*/ 18 w 32"/>
                <a:gd name="T35" fmla="*/ 23 h 23"/>
                <a:gd name="T36" fmla="*/ 14 w 32"/>
                <a:gd name="T37" fmla="*/ 23 h 23"/>
                <a:gd name="T38" fmla="*/ 14 w 32"/>
                <a:gd name="T39" fmla="*/ 9 h 23"/>
                <a:gd name="T40" fmla="*/ 9 w 32"/>
                <a:gd name="T41" fmla="*/ 3 h 23"/>
                <a:gd name="T42" fmla="*/ 4 w 32"/>
                <a:gd name="T43" fmla="*/ 7 h 23"/>
                <a:gd name="T44" fmla="*/ 4 w 32"/>
                <a:gd name="T45" fmla="*/ 9 h 23"/>
                <a:gd name="T46" fmla="*/ 4 w 32"/>
                <a:gd name="T47" fmla="*/ 23 h 23"/>
                <a:gd name="T48" fmla="*/ 0 w 32"/>
                <a:gd name="T49" fmla="*/ 23 h 23"/>
                <a:gd name="T50" fmla="*/ 0 w 32"/>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 h="23">
                  <a:moveTo>
                    <a:pt x="0" y="7"/>
                  </a:moveTo>
                  <a:cubicBezTo>
                    <a:pt x="0" y="4"/>
                    <a:pt x="0" y="2"/>
                    <a:pt x="0" y="0"/>
                  </a:cubicBezTo>
                  <a:cubicBezTo>
                    <a:pt x="3" y="0"/>
                    <a:pt x="3" y="0"/>
                    <a:pt x="3" y="0"/>
                  </a:cubicBezTo>
                  <a:cubicBezTo>
                    <a:pt x="4" y="4"/>
                    <a:pt x="4" y="4"/>
                    <a:pt x="4" y="4"/>
                  </a:cubicBezTo>
                  <a:cubicBezTo>
                    <a:pt x="4" y="4"/>
                    <a:pt x="4" y="4"/>
                    <a:pt x="4" y="4"/>
                  </a:cubicBezTo>
                  <a:cubicBezTo>
                    <a:pt x="5" y="2"/>
                    <a:pt x="7" y="0"/>
                    <a:pt x="11" y="0"/>
                  </a:cubicBezTo>
                  <a:cubicBezTo>
                    <a:pt x="14" y="0"/>
                    <a:pt x="16" y="2"/>
                    <a:pt x="17" y="4"/>
                  </a:cubicBezTo>
                  <a:cubicBezTo>
                    <a:pt x="17" y="4"/>
                    <a:pt x="17" y="4"/>
                    <a:pt x="17" y="4"/>
                  </a:cubicBezTo>
                  <a:cubicBezTo>
                    <a:pt x="18" y="3"/>
                    <a:pt x="19" y="2"/>
                    <a:pt x="20" y="2"/>
                  </a:cubicBezTo>
                  <a:cubicBezTo>
                    <a:pt x="21" y="1"/>
                    <a:pt x="22" y="0"/>
                    <a:pt x="24" y="0"/>
                  </a:cubicBezTo>
                  <a:cubicBezTo>
                    <a:pt x="27" y="0"/>
                    <a:pt x="32" y="2"/>
                    <a:pt x="32" y="10"/>
                  </a:cubicBezTo>
                  <a:cubicBezTo>
                    <a:pt x="32" y="23"/>
                    <a:pt x="32" y="23"/>
                    <a:pt x="32" y="23"/>
                  </a:cubicBezTo>
                  <a:cubicBezTo>
                    <a:pt x="28" y="23"/>
                    <a:pt x="28" y="23"/>
                    <a:pt x="28" y="23"/>
                  </a:cubicBezTo>
                  <a:cubicBezTo>
                    <a:pt x="28" y="10"/>
                    <a:pt x="28" y="10"/>
                    <a:pt x="28" y="10"/>
                  </a:cubicBezTo>
                  <a:cubicBezTo>
                    <a:pt x="28" y="6"/>
                    <a:pt x="26" y="3"/>
                    <a:pt x="23" y="3"/>
                  </a:cubicBezTo>
                  <a:cubicBezTo>
                    <a:pt x="21" y="3"/>
                    <a:pt x="19" y="5"/>
                    <a:pt x="18" y="7"/>
                  </a:cubicBezTo>
                  <a:cubicBezTo>
                    <a:pt x="18" y="8"/>
                    <a:pt x="18" y="8"/>
                    <a:pt x="18" y="9"/>
                  </a:cubicBezTo>
                  <a:cubicBezTo>
                    <a:pt x="18" y="23"/>
                    <a:pt x="18" y="23"/>
                    <a:pt x="18" y="23"/>
                  </a:cubicBezTo>
                  <a:cubicBezTo>
                    <a:pt x="14" y="23"/>
                    <a:pt x="14" y="23"/>
                    <a:pt x="14" y="23"/>
                  </a:cubicBezTo>
                  <a:cubicBezTo>
                    <a:pt x="14" y="9"/>
                    <a:pt x="14" y="9"/>
                    <a:pt x="14" y="9"/>
                  </a:cubicBezTo>
                  <a:cubicBezTo>
                    <a:pt x="14" y="6"/>
                    <a:pt x="12" y="3"/>
                    <a:pt x="9" y="3"/>
                  </a:cubicBezTo>
                  <a:cubicBezTo>
                    <a:pt x="7" y="3"/>
                    <a:pt x="5" y="5"/>
                    <a:pt x="4" y="7"/>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0" name="Freeform 56"/>
            <p:cNvSpPr>
              <a:spLocks noEditPoints="1"/>
            </p:cNvSpPr>
            <p:nvPr userDrawn="1"/>
          </p:nvSpPr>
          <p:spPr bwMode="auto">
            <a:xfrm>
              <a:off x="305" y="4070"/>
              <a:ext cx="38" cy="58"/>
            </a:xfrm>
            <a:custGeom>
              <a:avLst/>
              <a:gdLst>
                <a:gd name="T0" fmla="*/ 0 w 21"/>
                <a:gd name="T1" fmla="*/ 8 h 32"/>
                <a:gd name="T2" fmla="*/ 0 w 21"/>
                <a:gd name="T3" fmla="*/ 0 h 32"/>
                <a:gd name="T4" fmla="*/ 4 w 21"/>
                <a:gd name="T5" fmla="*/ 0 h 32"/>
                <a:gd name="T6" fmla="*/ 4 w 21"/>
                <a:gd name="T7" fmla="*/ 4 h 32"/>
                <a:gd name="T8" fmla="*/ 4 w 21"/>
                <a:gd name="T9" fmla="*/ 4 h 32"/>
                <a:gd name="T10" fmla="*/ 12 w 21"/>
                <a:gd name="T11" fmla="*/ 0 h 32"/>
                <a:gd name="T12" fmla="*/ 21 w 21"/>
                <a:gd name="T13" fmla="*/ 11 h 32"/>
                <a:gd name="T14" fmla="*/ 11 w 21"/>
                <a:gd name="T15" fmla="*/ 23 h 32"/>
                <a:gd name="T16" fmla="*/ 4 w 21"/>
                <a:gd name="T17" fmla="*/ 20 h 32"/>
                <a:gd name="T18" fmla="*/ 4 w 21"/>
                <a:gd name="T19" fmla="*/ 20 h 32"/>
                <a:gd name="T20" fmla="*/ 4 w 21"/>
                <a:gd name="T21" fmla="*/ 32 h 32"/>
                <a:gd name="T22" fmla="*/ 0 w 21"/>
                <a:gd name="T23" fmla="*/ 32 h 32"/>
                <a:gd name="T24" fmla="*/ 0 w 21"/>
                <a:gd name="T25" fmla="*/ 8 h 32"/>
                <a:gd name="T26" fmla="*/ 4 w 21"/>
                <a:gd name="T27" fmla="*/ 14 h 32"/>
                <a:gd name="T28" fmla="*/ 5 w 21"/>
                <a:gd name="T29" fmla="*/ 15 h 32"/>
                <a:gd name="T30" fmla="*/ 11 w 21"/>
                <a:gd name="T31" fmla="*/ 20 h 32"/>
                <a:gd name="T32" fmla="*/ 17 w 21"/>
                <a:gd name="T33" fmla="*/ 11 h 32"/>
                <a:gd name="T34" fmla="*/ 11 w 21"/>
                <a:gd name="T35" fmla="*/ 3 h 32"/>
                <a:gd name="T36" fmla="*/ 5 w 21"/>
                <a:gd name="T37" fmla="*/ 8 h 32"/>
                <a:gd name="T38" fmla="*/ 4 w 21"/>
                <a:gd name="T39" fmla="*/ 10 h 32"/>
                <a:gd name="T40" fmla="*/ 4 w 21"/>
                <a:gd name="T41" fmla="*/ 1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2">
                  <a:moveTo>
                    <a:pt x="0" y="8"/>
                  </a:moveTo>
                  <a:cubicBezTo>
                    <a:pt x="0" y="5"/>
                    <a:pt x="0" y="3"/>
                    <a:pt x="0" y="0"/>
                  </a:cubicBezTo>
                  <a:cubicBezTo>
                    <a:pt x="4" y="0"/>
                    <a:pt x="4" y="0"/>
                    <a:pt x="4" y="0"/>
                  </a:cubicBezTo>
                  <a:cubicBezTo>
                    <a:pt x="4" y="4"/>
                    <a:pt x="4" y="4"/>
                    <a:pt x="4" y="4"/>
                  </a:cubicBezTo>
                  <a:cubicBezTo>
                    <a:pt x="4" y="4"/>
                    <a:pt x="4" y="4"/>
                    <a:pt x="4" y="4"/>
                  </a:cubicBezTo>
                  <a:cubicBezTo>
                    <a:pt x="6" y="2"/>
                    <a:pt x="8" y="0"/>
                    <a:pt x="12" y="0"/>
                  </a:cubicBezTo>
                  <a:cubicBezTo>
                    <a:pt x="17" y="0"/>
                    <a:pt x="21" y="5"/>
                    <a:pt x="21" y="11"/>
                  </a:cubicBezTo>
                  <a:cubicBezTo>
                    <a:pt x="21" y="19"/>
                    <a:pt x="16" y="23"/>
                    <a:pt x="11" y="23"/>
                  </a:cubicBezTo>
                  <a:cubicBezTo>
                    <a:pt x="8" y="23"/>
                    <a:pt x="6" y="22"/>
                    <a:pt x="4" y="20"/>
                  </a:cubicBezTo>
                  <a:cubicBezTo>
                    <a:pt x="4" y="20"/>
                    <a:pt x="4" y="20"/>
                    <a:pt x="4" y="20"/>
                  </a:cubicBezTo>
                  <a:cubicBezTo>
                    <a:pt x="4" y="32"/>
                    <a:pt x="4" y="32"/>
                    <a:pt x="4" y="32"/>
                  </a:cubicBezTo>
                  <a:cubicBezTo>
                    <a:pt x="0" y="32"/>
                    <a:pt x="0" y="32"/>
                    <a:pt x="0" y="32"/>
                  </a:cubicBezTo>
                  <a:lnTo>
                    <a:pt x="0" y="8"/>
                  </a:lnTo>
                  <a:close/>
                  <a:moveTo>
                    <a:pt x="4" y="14"/>
                  </a:moveTo>
                  <a:cubicBezTo>
                    <a:pt x="4" y="14"/>
                    <a:pt x="4" y="15"/>
                    <a:pt x="5" y="15"/>
                  </a:cubicBezTo>
                  <a:cubicBezTo>
                    <a:pt x="5" y="18"/>
                    <a:pt x="8" y="20"/>
                    <a:pt x="11" y="20"/>
                  </a:cubicBezTo>
                  <a:cubicBezTo>
                    <a:pt x="15" y="20"/>
                    <a:pt x="17" y="17"/>
                    <a:pt x="17" y="11"/>
                  </a:cubicBezTo>
                  <a:cubicBezTo>
                    <a:pt x="17" y="7"/>
                    <a:pt x="15" y="3"/>
                    <a:pt x="11" y="3"/>
                  </a:cubicBezTo>
                  <a:cubicBezTo>
                    <a:pt x="8" y="3"/>
                    <a:pt x="5" y="5"/>
                    <a:pt x="5" y="8"/>
                  </a:cubicBezTo>
                  <a:cubicBezTo>
                    <a:pt x="4" y="9"/>
                    <a:pt x="4" y="9"/>
                    <a:pt x="4" y="10"/>
                  </a:cubicBezTo>
                  <a:lnTo>
                    <a:pt x="4" y="1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1" name="Freeform 57"/>
            <p:cNvSpPr>
              <a:spLocks noEditPoints="1"/>
            </p:cNvSpPr>
            <p:nvPr userDrawn="1"/>
          </p:nvSpPr>
          <p:spPr bwMode="auto">
            <a:xfrm>
              <a:off x="352" y="4053"/>
              <a:ext cx="9" cy="59"/>
            </a:xfrm>
            <a:custGeom>
              <a:avLst/>
              <a:gdLst>
                <a:gd name="T0" fmla="*/ 2 w 5"/>
                <a:gd name="T1" fmla="*/ 5 h 32"/>
                <a:gd name="T2" fmla="*/ 0 w 5"/>
                <a:gd name="T3" fmla="*/ 3 h 32"/>
                <a:gd name="T4" fmla="*/ 2 w 5"/>
                <a:gd name="T5" fmla="*/ 0 h 32"/>
                <a:gd name="T6" fmla="*/ 5 w 5"/>
                <a:gd name="T7" fmla="*/ 3 h 32"/>
                <a:gd name="T8" fmla="*/ 2 w 5"/>
                <a:gd name="T9" fmla="*/ 5 h 32"/>
                <a:gd name="T10" fmla="*/ 0 w 5"/>
                <a:gd name="T11" fmla="*/ 32 h 32"/>
                <a:gd name="T12" fmla="*/ 0 w 5"/>
                <a:gd name="T13" fmla="*/ 9 h 32"/>
                <a:gd name="T14" fmla="*/ 4 w 5"/>
                <a:gd name="T15" fmla="*/ 9 h 32"/>
                <a:gd name="T16" fmla="*/ 4 w 5"/>
                <a:gd name="T17" fmla="*/ 32 h 32"/>
                <a:gd name="T18" fmla="*/ 0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2" y="5"/>
                  </a:moveTo>
                  <a:cubicBezTo>
                    <a:pt x="1" y="5"/>
                    <a:pt x="0" y="4"/>
                    <a:pt x="0" y="3"/>
                  </a:cubicBezTo>
                  <a:cubicBezTo>
                    <a:pt x="0" y="1"/>
                    <a:pt x="1" y="0"/>
                    <a:pt x="2" y="0"/>
                  </a:cubicBezTo>
                  <a:cubicBezTo>
                    <a:pt x="4" y="0"/>
                    <a:pt x="5" y="1"/>
                    <a:pt x="5" y="3"/>
                  </a:cubicBezTo>
                  <a:cubicBezTo>
                    <a:pt x="5" y="4"/>
                    <a:pt x="4" y="5"/>
                    <a:pt x="2" y="5"/>
                  </a:cubicBezTo>
                  <a:close/>
                  <a:moveTo>
                    <a:pt x="0" y="32"/>
                  </a:moveTo>
                  <a:cubicBezTo>
                    <a:pt x="0" y="9"/>
                    <a:pt x="0" y="9"/>
                    <a:pt x="0" y="9"/>
                  </a:cubicBezTo>
                  <a:cubicBezTo>
                    <a:pt x="4" y="9"/>
                    <a:pt x="4" y="9"/>
                    <a:pt x="4" y="9"/>
                  </a:cubicBezTo>
                  <a:cubicBezTo>
                    <a:pt x="4" y="32"/>
                    <a:pt x="4" y="32"/>
                    <a:pt x="4" y="32"/>
                  </a:cubicBezTo>
                  <a:lnTo>
                    <a:pt x="0"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2" name="Freeform 58"/>
            <p:cNvSpPr>
              <a:spLocks/>
            </p:cNvSpPr>
            <p:nvPr userDrawn="1"/>
          </p:nvSpPr>
          <p:spPr bwMode="auto">
            <a:xfrm>
              <a:off x="370" y="4070"/>
              <a:ext cx="31" cy="42"/>
            </a:xfrm>
            <a:custGeom>
              <a:avLst/>
              <a:gdLst>
                <a:gd name="T0" fmla="*/ 17 w 17"/>
                <a:gd name="T1" fmla="*/ 22 h 23"/>
                <a:gd name="T2" fmla="*/ 11 w 17"/>
                <a:gd name="T3" fmla="*/ 23 h 23"/>
                <a:gd name="T4" fmla="*/ 0 w 17"/>
                <a:gd name="T5" fmla="*/ 12 h 23"/>
                <a:gd name="T6" fmla="*/ 12 w 17"/>
                <a:gd name="T7" fmla="*/ 0 h 23"/>
                <a:gd name="T8" fmla="*/ 17 w 17"/>
                <a:gd name="T9" fmla="*/ 1 h 23"/>
                <a:gd name="T10" fmla="*/ 16 w 17"/>
                <a:gd name="T11" fmla="*/ 4 h 23"/>
                <a:gd name="T12" fmla="*/ 12 w 17"/>
                <a:gd name="T13" fmla="*/ 3 h 23"/>
                <a:gd name="T14" fmla="*/ 4 w 17"/>
                <a:gd name="T15" fmla="*/ 12 h 23"/>
                <a:gd name="T16" fmla="*/ 11 w 17"/>
                <a:gd name="T17" fmla="*/ 20 h 23"/>
                <a:gd name="T18" fmla="*/ 16 w 17"/>
                <a:gd name="T19" fmla="*/ 19 h 23"/>
                <a:gd name="T20" fmla="*/ 17 w 17"/>
                <a:gd name="T21"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23">
                  <a:moveTo>
                    <a:pt x="17" y="22"/>
                  </a:moveTo>
                  <a:cubicBezTo>
                    <a:pt x="16" y="22"/>
                    <a:pt x="14" y="23"/>
                    <a:pt x="11" y="23"/>
                  </a:cubicBezTo>
                  <a:cubicBezTo>
                    <a:pt x="4" y="23"/>
                    <a:pt x="0" y="19"/>
                    <a:pt x="0" y="12"/>
                  </a:cubicBezTo>
                  <a:cubicBezTo>
                    <a:pt x="0" y="5"/>
                    <a:pt x="4" y="0"/>
                    <a:pt x="12" y="0"/>
                  </a:cubicBezTo>
                  <a:cubicBezTo>
                    <a:pt x="14" y="0"/>
                    <a:pt x="16" y="1"/>
                    <a:pt x="17" y="1"/>
                  </a:cubicBezTo>
                  <a:cubicBezTo>
                    <a:pt x="16" y="4"/>
                    <a:pt x="16" y="4"/>
                    <a:pt x="16" y="4"/>
                  </a:cubicBezTo>
                  <a:cubicBezTo>
                    <a:pt x="15" y="4"/>
                    <a:pt x="14" y="3"/>
                    <a:pt x="12" y="3"/>
                  </a:cubicBezTo>
                  <a:cubicBezTo>
                    <a:pt x="6" y="3"/>
                    <a:pt x="4" y="7"/>
                    <a:pt x="4" y="12"/>
                  </a:cubicBezTo>
                  <a:cubicBezTo>
                    <a:pt x="4" y="17"/>
                    <a:pt x="7" y="20"/>
                    <a:pt x="11" y="20"/>
                  </a:cubicBezTo>
                  <a:cubicBezTo>
                    <a:pt x="14" y="20"/>
                    <a:pt x="15" y="19"/>
                    <a:pt x="16" y="19"/>
                  </a:cubicBezTo>
                  <a:lnTo>
                    <a:pt x="17"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3" name="Freeform 59"/>
            <p:cNvSpPr>
              <a:spLocks/>
            </p:cNvSpPr>
            <p:nvPr userDrawn="1"/>
          </p:nvSpPr>
          <p:spPr bwMode="auto">
            <a:xfrm>
              <a:off x="425" y="4053"/>
              <a:ext cx="41" cy="59"/>
            </a:xfrm>
            <a:custGeom>
              <a:avLst/>
              <a:gdLst>
                <a:gd name="T0" fmla="*/ 23 w 23"/>
                <a:gd name="T1" fmla="*/ 31 h 32"/>
                <a:gd name="T2" fmla="*/ 15 w 23"/>
                <a:gd name="T3" fmla="*/ 32 h 32"/>
                <a:gd name="T4" fmla="*/ 0 w 23"/>
                <a:gd name="T5" fmla="*/ 17 h 32"/>
                <a:gd name="T6" fmla="*/ 16 w 23"/>
                <a:gd name="T7" fmla="*/ 0 h 32"/>
                <a:gd name="T8" fmla="*/ 23 w 23"/>
                <a:gd name="T9" fmla="*/ 2 h 32"/>
                <a:gd name="T10" fmla="*/ 22 w 23"/>
                <a:gd name="T11" fmla="*/ 5 h 32"/>
                <a:gd name="T12" fmla="*/ 16 w 23"/>
                <a:gd name="T13" fmla="*/ 4 h 32"/>
                <a:gd name="T14" fmla="*/ 4 w 23"/>
                <a:gd name="T15" fmla="*/ 16 h 32"/>
                <a:gd name="T16" fmla="*/ 16 w 23"/>
                <a:gd name="T17" fmla="*/ 29 h 32"/>
                <a:gd name="T18" fmla="*/ 22 w 23"/>
                <a:gd name="T19" fmla="*/ 28 h 32"/>
                <a:gd name="T20" fmla="*/ 23 w 23"/>
                <a:gd name="T21"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32">
                  <a:moveTo>
                    <a:pt x="23" y="31"/>
                  </a:moveTo>
                  <a:cubicBezTo>
                    <a:pt x="22" y="31"/>
                    <a:pt x="19" y="32"/>
                    <a:pt x="15" y="32"/>
                  </a:cubicBezTo>
                  <a:cubicBezTo>
                    <a:pt x="6" y="32"/>
                    <a:pt x="0" y="27"/>
                    <a:pt x="0" y="17"/>
                  </a:cubicBezTo>
                  <a:cubicBezTo>
                    <a:pt x="0" y="7"/>
                    <a:pt x="6" y="0"/>
                    <a:pt x="16" y="0"/>
                  </a:cubicBezTo>
                  <a:cubicBezTo>
                    <a:pt x="20" y="0"/>
                    <a:pt x="22" y="1"/>
                    <a:pt x="23" y="2"/>
                  </a:cubicBezTo>
                  <a:cubicBezTo>
                    <a:pt x="22" y="5"/>
                    <a:pt x="22" y="5"/>
                    <a:pt x="22" y="5"/>
                  </a:cubicBezTo>
                  <a:cubicBezTo>
                    <a:pt x="21" y="4"/>
                    <a:pt x="19" y="4"/>
                    <a:pt x="16" y="4"/>
                  </a:cubicBezTo>
                  <a:cubicBezTo>
                    <a:pt x="9" y="4"/>
                    <a:pt x="4" y="8"/>
                    <a:pt x="4" y="16"/>
                  </a:cubicBezTo>
                  <a:cubicBezTo>
                    <a:pt x="4" y="24"/>
                    <a:pt x="8" y="29"/>
                    <a:pt x="16" y="29"/>
                  </a:cubicBezTo>
                  <a:cubicBezTo>
                    <a:pt x="18" y="29"/>
                    <a:pt x="21" y="28"/>
                    <a:pt x="22" y="28"/>
                  </a:cubicBezTo>
                  <a:lnTo>
                    <a:pt x="23" y="3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4" name="Freeform 60"/>
            <p:cNvSpPr>
              <a:spLocks noEditPoints="1"/>
            </p:cNvSpPr>
            <p:nvPr userDrawn="1"/>
          </p:nvSpPr>
          <p:spPr bwMode="auto">
            <a:xfrm>
              <a:off x="472" y="40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7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7" y="0"/>
                    <a:pt x="22" y="5"/>
                    <a:pt x="22" y="11"/>
                  </a:cubicBezTo>
                  <a:cubicBezTo>
                    <a:pt x="22" y="20"/>
                    <a:pt x="16" y="23"/>
                    <a:pt x="11" y="23"/>
                  </a:cubicBezTo>
                  <a:close/>
                  <a:moveTo>
                    <a:pt x="11" y="20"/>
                  </a:moveTo>
                  <a:cubicBezTo>
                    <a:pt x="15" y="20"/>
                    <a:pt x="17" y="17"/>
                    <a:pt x="17" y="12"/>
                  </a:cubicBezTo>
                  <a:cubicBezTo>
                    <a:pt x="17" y="8"/>
                    <a:pt x="16" y="3"/>
                    <a:pt x="11" y="3"/>
                  </a:cubicBezTo>
                  <a:cubicBezTo>
                    <a:pt x="6" y="3"/>
                    <a:pt x="4" y="7"/>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5" name="Rectangle 61"/>
            <p:cNvSpPr>
              <a:spLocks noChangeArrowheads="1"/>
            </p:cNvSpPr>
            <p:nvPr userDrawn="1"/>
          </p:nvSpPr>
          <p:spPr bwMode="auto">
            <a:xfrm>
              <a:off x="521" y="4052"/>
              <a:ext cx="7" cy="6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206" name="Rectangle 62"/>
            <p:cNvSpPr>
              <a:spLocks noChangeArrowheads="1"/>
            </p:cNvSpPr>
            <p:nvPr userDrawn="1"/>
          </p:nvSpPr>
          <p:spPr bwMode="auto">
            <a:xfrm>
              <a:off x="539" y="4052"/>
              <a:ext cx="9" cy="6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207" name="Freeform 63"/>
            <p:cNvSpPr>
              <a:spLocks noEditPoints="1"/>
            </p:cNvSpPr>
            <p:nvPr userDrawn="1"/>
          </p:nvSpPr>
          <p:spPr bwMode="auto">
            <a:xfrm>
              <a:off x="557" y="4070"/>
              <a:ext cx="35" cy="42"/>
            </a:xfrm>
            <a:custGeom>
              <a:avLst/>
              <a:gdLst>
                <a:gd name="T0" fmla="*/ 4 w 19"/>
                <a:gd name="T1" fmla="*/ 12 h 23"/>
                <a:gd name="T2" fmla="*/ 11 w 19"/>
                <a:gd name="T3" fmla="*/ 20 h 23"/>
                <a:gd name="T4" fmla="*/ 17 w 19"/>
                <a:gd name="T5" fmla="*/ 19 h 23"/>
                <a:gd name="T6" fmla="*/ 18 w 19"/>
                <a:gd name="T7" fmla="*/ 22 h 23"/>
                <a:gd name="T8" fmla="*/ 11 w 19"/>
                <a:gd name="T9" fmla="*/ 23 h 23"/>
                <a:gd name="T10" fmla="*/ 0 w 19"/>
                <a:gd name="T11" fmla="*/ 12 h 23"/>
                <a:gd name="T12" fmla="*/ 10 w 19"/>
                <a:gd name="T13" fmla="*/ 0 h 23"/>
                <a:gd name="T14" fmla="*/ 19 w 19"/>
                <a:gd name="T15" fmla="*/ 10 h 23"/>
                <a:gd name="T16" fmla="*/ 19 w 19"/>
                <a:gd name="T17" fmla="*/ 12 h 23"/>
                <a:gd name="T18" fmla="*/ 4 w 19"/>
                <a:gd name="T19" fmla="*/ 12 h 23"/>
                <a:gd name="T20" fmla="*/ 15 w 19"/>
                <a:gd name="T21" fmla="*/ 9 h 23"/>
                <a:gd name="T22" fmla="*/ 10 w 19"/>
                <a:gd name="T23" fmla="*/ 3 h 23"/>
                <a:gd name="T24" fmla="*/ 4 w 19"/>
                <a:gd name="T25" fmla="*/ 9 h 23"/>
                <a:gd name="T26" fmla="*/ 15 w 19"/>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23">
                  <a:moveTo>
                    <a:pt x="4" y="12"/>
                  </a:moveTo>
                  <a:cubicBezTo>
                    <a:pt x="4" y="18"/>
                    <a:pt x="7" y="20"/>
                    <a:pt x="11" y="20"/>
                  </a:cubicBezTo>
                  <a:cubicBezTo>
                    <a:pt x="14" y="20"/>
                    <a:pt x="16" y="20"/>
                    <a:pt x="17" y="19"/>
                  </a:cubicBezTo>
                  <a:cubicBezTo>
                    <a:pt x="18" y="22"/>
                    <a:pt x="18" y="22"/>
                    <a:pt x="18" y="22"/>
                  </a:cubicBezTo>
                  <a:cubicBezTo>
                    <a:pt x="17" y="22"/>
                    <a:pt x="14" y="23"/>
                    <a:pt x="11" y="23"/>
                  </a:cubicBezTo>
                  <a:cubicBezTo>
                    <a:pt x="4" y="23"/>
                    <a:pt x="0" y="19"/>
                    <a:pt x="0" y="12"/>
                  </a:cubicBezTo>
                  <a:cubicBezTo>
                    <a:pt x="0" y="5"/>
                    <a:pt x="4" y="0"/>
                    <a:pt x="10" y="0"/>
                  </a:cubicBezTo>
                  <a:cubicBezTo>
                    <a:pt x="17" y="0"/>
                    <a:pt x="19" y="6"/>
                    <a:pt x="19" y="10"/>
                  </a:cubicBezTo>
                  <a:cubicBezTo>
                    <a:pt x="19" y="11"/>
                    <a:pt x="19" y="12"/>
                    <a:pt x="19" y="12"/>
                  </a:cubicBezTo>
                  <a:lnTo>
                    <a:pt x="4" y="12"/>
                  </a:lnTo>
                  <a:close/>
                  <a:moveTo>
                    <a:pt x="15" y="9"/>
                  </a:moveTo>
                  <a:cubicBezTo>
                    <a:pt x="15" y="7"/>
                    <a:pt x="14" y="3"/>
                    <a:pt x="10" y="3"/>
                  </a:cubicBezTo>
                  <a:cubicBezTo>
                    <a:pt x="6" y="3"/>
                    <a:pt x="4" y="7"/>
                    <a:pt x="4" y="9"/>
                  </a:cubicBezTo>
                  <a:lnTo>
                    <a:pt x="15"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8" name="Freeform 64"/>
            <p:cNvSpPr>
              <a:spLocks noEditPoints="1"/>
            </p:cNvSpPr>
            <p:nvPr userDrawn="1"/>
          </p:nvSpPr>
          <p:spPr bwMode="auto">
            <a:xfrm>
              <a:off x="599" y="4070"/>
              <a:ext cx="36" cy="58"/>
            </a:xfrm>
            <a:custGeom>
              <a:avLst/>
              <a:gdLst>
                <a:gd name="T0" fmla="*/ 20 w 20"/>
                <a:gd name="T1" fmla="*/ 19 h 32"/>
                <a:gd name="T2" fmla="*/ 17 w 20"/>
                <a:gd name="T3" fmla="*/ 30 h 32"/>
                <a:gd name="T4" fmla="*/ 9 w 20"/>
                <a:gd name="T5" fmla="*/ 32 h 32"/>
                <a:gd name="T6" fmla="*/ 2 w 20"/>
                <a:gd name="T7" fmla="*/ 30 h 32"/>
                <a:gd name="T8" fmla="*/ 3 w 20"/>
                <a:gd name="T9" fmla="*/ 27 h 32"/>
                <a:gd name="T10" fmla="*/ 9 w 20"/>
                <a:gd name="T11" fmla="*/ 29 h 32"/>
                <a:gd name="T12" fmla="*/ 16 w 20"/>
                <a:gd name="T13" fmla="*/ 21 h 32"/>
                <a:gd name="T14" fmla="*/ 16 w 20"/>
                <a:gd name="T15" fmla="*/ 19 h 32"/>
                <a:gd name="T16" fmla="*/ 16 w 20"/>
                <a:gd name="T17" fmla="*/ 19 h 32"/>
                <a:gd name="T18" fmla="*/ 9 w 20"/>
                <a:gd name="T19" fmla="*/ 23 h 32"/>
                <a:gd name="T20" fmla="*/ 0 w 20"/>
                <a:gd name="T21" fmla="*/ 12 h 32"/>
                <a:gd name="T22" fmla="*/ 10 w 20"/>
                <a:gd name="T23" fmla="*/ 0 h 32"/>
                <a:gd name="T24" fmla="*/ 17 w 20"/>
                <a:gd name="T25" fmla="*/ 4 h 32"/>
                <a:gd name="T26" fmla="*/ 17 w 20"/>
                <a:gd name="T27" fmla="*/ 4 h 32"/>
                <a:gd name="T28" fmla="*/ 17 w 20"/>
                <a:gd name="T29" fmla="*/ 0 h 32"/>
                <a:gd name="T30" fmla="*/ 20 w 20"/>
                <a:gd name="T31" fmla="*/ 0 h 32"/>
                <a:gd name="T32" fmla="*/ 20 w 20"/>
                <a:gd name="T33" fmla="*/ 7 h 32"/>
                <a:gd name="T34" fmla="*/ 20 w 20"/>
                <a:gd name="T35" fmla="*/ 19 h 32"/>
                <a:gd name="T36" fmla="*/ 16 w 20"/>
                <a:gd name="T37" fmla="*/ 9 h 32"/>
                <a:gd name="T38" fmla="*/ 16 w 20"/>
                <a:gd name="T39" fmla="*/ 7 h 32"/>
                <a:gd name="T40" fmla="*/ 10 w 20"/>
                <a:gd name="T41" fmla="*/ 3 h 32"/>
                <a:gd name="T42" fmla="*/ 4 w 20"/>
                <a:gd name="T43" fmla="*/ 12 h 32"/>
                <a:gd name="T44" fmla="*/ 10 w 20"/>
                <a:gd name="T45" fmla="*/ 20 h 32"/>
                <a:gd name="T46" fmla="*/ 16 w 20"/>
                <a:gd name="T47" fmla="*/ 15 h 32"/>
                <a:gd name="T48" fmla="*/ 16 w 20"/>
                <a:gd name="T49" fmla="*/ 13 h 32"/>
                <a:gd name="T50" fmla="*/ 16 w 20"/>
                <a:gd name="T51"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 h="32">
                  <a:moveTo>
                    <a:pt x="20" y="19"/>
                  </a:moveTo>
                  <a:cubicBezTo>
                    <a:pt x="20" y="25"/>
                    <a:pt x="19" y="28"/>
                    <a:pt x="17" y="30"/>
                  </a:cubicBezTo>
                  <a:cubicBezTo>
                    <a:pt x="15" y="32"/>
                    <a:pt x="12" y="32"/>
                    <a:pt x="9" y="32"/>
                  </a:cubicBezTo>
                  <a:cubicBezTo>
                    <a:pt x="6" y="32"/>
                    <a:pt x="3" y="32"/>
                    <a:pt x="2" y="30"/>
                  </a:cubicBezTo>
                  <a:cubicBezTo>
                    <a:pt x="3" y="27"/>
                    <a:pt x="3" y="27"/>
                    <a:pt x="3" y="27"/>
                  </a:cubicBezTo>
                  <a:cubicBezTo>
                    <a:pt x="4" y="28"/>
                    <a:pt x="6" y="29"/>
                    <a:pt x="9" y="29"/>
                  </a:cubicBezTo>
                  <a:cubicBezTo>
                    <a:pt x="13" y="29"/>
                    <a:pt x="16" y="27"/>
                    <a:pt x="16" y="21"/>
                  </a:cubicBezTo>
                  <a:cubicBezTo>
                    <a:pt x="16" y="19"/>
                    <a:pt x="16" y="19"/>
                    <a:pt x="16" y="19"/>
                  </a:cubicBezTo>
                  <a:cubicBezTo>
                    <a:pt x="16" y="19"/>
                    <a:pt x="16" y="19"/>
                    <a:pt x="16" y="19"/>
                  </a:cubicBezTo>
                  <a:cubicBezTo>
                    <a:pt x="15" y="21"/>
                    <a:pt x="13" y="23"/>
                    <a:pt x="9" y="23"/>
                  </a:cubicBezTo>
                  <a:cubicBezTo>
                    <a:pt x="4" y="23"/>
                    <a:pt x="0" y="18"/>
                    <a:pt x="0" y="12"/>
                  </a:cubicBezTo>
                  <a:cubicBezTo>
                    <a:pt x="0" y="4"/>
                    <a:pt x="5" y="0"/>
                    <a:pt x="10" y="0"/>
                  </a:cubicBezTo>
                  <a:cubicBezTo>
                    <a:pt x="14" y="0"/>
                    <a:pt x="16" y="2"/>
                    <a:pt x="17" y="4"/>
                  </a:cubicBezTo>
                  <a:cubicBezTo>
                    <a:pt x="17" y="4"/>
                    <a:pt x="17" y="4"/>
                    <a:pt x="17" y="4"/>
                  </a:cubicBezTo>
                  <a:cubicBezTo>
                    <a:pt x="17" y="0"/>
                    <a:pt x="17" y="0"/>
                    <a:pt x="17" y="0"/>
                  </a:cubicBezTo>
                  <a:cubicBezTo>
                    <a:pt x="20" y="0"/>
                    <a:pt x="20" y="0"/>
                    <a:pt x="20" y="0"/>
                  </a:cubicBezTo>
                  <a:cubicBezTo>
                    <a:pt x="20" y="2"/>
                    <a:pt x="20" y="4"/>
                    <a:pt x="20" y="7"/>
                  </a:cubicBezTo>
                  <a:lnTo>
                    <a:pt x="20" y="19"/>
                  </a:lnTo>
                  <a:close/>
                  <a:moveTo>
                    <a:pt x="16" y="9"/>
                  </a:moveTo>
                  <a:cubicBezTo>
                    <a:pt x="16" y="9"/>
                    <a:pt x="16" y="8"/>
                    <a:pt x="16" y="7"/>
                  </a:cubicBezTo>
                  <a:cubicBezTo>
                    <a:pt x="15" y="5"/>
                    <a:pt x="13" y="3"/>
                    <a:pt x="10" y="3"/>
                  </a:cubicBezTo>
                  <a:cubicBezTo>
                    <a:pt x="6" y="3"/>
                    <a:pt x="4" y="6"/>
                    <a:pt x="4" y="12"/>
                  </a:cubicBezTo>
                  <a:cubicBezTo>
                    <a:pt x="4" y="16"/>
                    <a:pt x="6" y="20"/>
                    <a:pt x="10" y="20"/>
                  </a:cubicBezTo>
                  <a:cubicBezTo>
                    <a:pt x="13" y="20"/>
                    <a:pt x="15" y="18"/>
                    <a:pt x="16" y="15"/>
                  </a:cubicBezTo>
                  <a:cubicBezTo>
                    <a:pt x="16" y="15"/>
                    <a:pt x="16" y="14"/>
                    <a:pt x="16" y="13"/>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09" name="Freeform 65"/>
            <p:cNvSpPr>
              <a:spLocks noEditPoints="1"/>
            </p:cNvSpPr>
            <p:nvPr userDrawn="1"/>
          </p:nvSpPr>
          <p:spPr bwMode="auto">
            <a:xfrm>
              <a:off x="645" y="4070"/>
              <a:ext cx="36" cy="42"/>
            </a:xfrm>
            <a:custGeom>
              <a:avLst/>
              <a:gdLst>
                <a:gd name="T0" fmla="*/ 4 w 20"/>
                <a:gd name="T1" fmla="*/ 12 h 23"/>
                <a:gd name="T2" fmla="*/ 12 w 20"/>
                <a:gd name="T3" fmla="*/ 20 h 23"/>
                <a:gd name="T4" fmla="*/ 18 w 20"/>
                <a:gd name="T5" fmla="*/ 19 h 23"/>
                <a:gd name="T6" fmla="*/ 19 w 20"/>
                <a:gd name="T7" fmla="*/ 22 h 23"/>
                <a:gd name="T8" fmla="*/ 11 w 20"/>
                <a:gd name="T9" fmla="*/ 23 h 23"/>
                <a:gd name="T10" fmla="*/ 0 w 20"/>
                <a:gd name="T11" fmla="*/ 12 h 23"/>
                <a:gd name="T12" fmla="*/ 11 w 20"/>
                <a:gd name="T13" fmla="*/ 0 h 23"/>
                <a:gd name="T14" fmla="*/ 20 w 20"/>
                <a:gd name="T15" fmla="*/ 10 h 23"/>
                <a:gd name="T16" fmla="*/ 20 w 20"/>
                <a:gd name="T17" fmla="*/ 12 h 23"/>
                <a:gd name="T18" fmla="*/ 4 w 20"/>
                <a:gd name="T19" fmla="*/ 12 h 23"/>
                <a:gd name="T20" fmla="*/ 16 w 20"/>
                <a:gd name="T21" fmla="*/ 9 h 23"/>
                <a:gd name="T22" fmla="*/ 10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8" y="20"/>
                    <a:pt x="12" y="20"/>
                  </a:cubicBezTo>
                  <a:cubicBezTo>
                    <a:pt x="15" y="20"/>
                    <a:pt x="16" y="20"/>
                    <a:pt x="18" y="19"/>
                  </a:cubicBezTo>
                  <a:cubicBezTo>
                    <a:pt x="19" y="22"/>
                    <a:pt x="19" y="22"/>
                    <a:pt x="19" y="22"/>
                  </a:cubicBezTo>
                  <a:cubicBezTo>
                    <a:pt x="17" y="22"/>
                    <a:pt x="15" y="23"/>
                    <a:pt x="11" y="23"/>
                  </a:cubicBezTo>
                  <a:cubicBezTo>
                    <a:pt x="4" y="23"/>
                    <a:pt x="0" y="19"/>
                    <a:pt x="0" y="12"/>
                  </a:cubicBezTo>
                  <a:cubicBezTo>
                    <a:pt x="0" y="5"/>
                    <a:pt x="4" y="0"/>
                    <a:pt x="11" y="0"/>
                  </a:cubicBezTo>
                  <a:cubicBezTo>
                    <a:pt x="18" y="0"/>
                    <a:pt x="20" y="6"/>
                    <a:pt x="20" y="10"/>
                  </a:cubicBezTo>
                  <a:cubicBezTo>
                    <a:pt x="20" y="11"/>
                    <a:pt x="20" y="12"/>
                    <a:pt x="20" y="12"/>
                  </a:cubicBezTo>
                  <a:lnTo>
                    <a:pt x="4" y="12"/>
                  </a:lnTo>
                  <a:close/>
                  <a:moveTo>
                    <a:pt x="16" y="9"/>
                  </a:moveTo>
                  <a:cubicBezTo>
                    <a:pt x="16" y="7"/>
                    <a:pt x="15" y="3"/>
                    <a:pt x="10" y="3"/>
                  </a:cubicBezTo>
                  <a:cubicBezTo>
                    <a:pt x="6" y="3"/>
                    <a:pt x="5"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0" name="Freeform 66"/>
            <p:cNvSpPr>
              <a:spLocks noEditPoints="1"/>
            </p:cNvSpPr>
            <p:nvPr userDrawn="1"/>
          </p:nvSpPr>
          <p:spPr bwMode="auto">
            <a:xfrm>
              <a:off x="705" y="4052"/>
              <a:ext cx="38" cy="60"/>
            </a:xfrm>
            <a:custGeom>
              <a:avLst/>
              <a:gdLst>
                <a:gd name="T0" fmla="*/ 21 w 21"/>
                <a:gd name="T1" fmla="*/ 0 h 33"/>
                <a:gd name="T2" fmla="*/ 21 w 21"/>
                <a:gd name="T3" fmla="*/ 27 h 33"/>
                <a:gd name="T4" fmla="*/ 21 w 21"/>
                <a:gd name="T5" fmla="*/ 33 h 33"/>
                <a:gd name="T6" fmla="*/ 17 w 21"/>
                <a:gd name="T7" fmla="*/ 33 h 33"/>
                <a:gd name="T8" fmla="*/ 17 w 21"/>
                <a:gd name="T9" fmla="*/ 29 h 33"/>
                <a:gd name="T10" fmla="*/ 17 w 21"/>
                <a:gd name="T11" fmla="*/ 29 h 33"/>
                <a:gd name="T12" fmla="*/ 10 w 21"/>
                <a:gd name="T13" fmla="*/ 33 h 33"/>
                <a:gd name="T14" fmla="*/ 0 w 21"/>
                <a:gd name="T15" fmla="*/ 22 h 33"/>
                <a:gd name="T16" fmla="*/ 10 w 21"/>
                <a:gd name="T17" fmla="*/ 10 h 33"/>
                <a:gd name="T18" fmla="*/ 17 w 21"/>
                <a:gd name="T19" fmla="*/ 13 h 33"/>
                <a:gd name="T20" fmla="*/ 17 w 21"/>
                <a:gd name="T21" fmla="*/ 13 h 33"/>
                <a:gd name="T22" fmla="*/ 17 w 21"/>
                <a:gd name="T23" fmla="*/ 0 h 33"/>
                <a:gd name="T24" fmla="*/ 21 w 21"/>
                <a:gd name="T25" fmla="*/ 0 h 33"/>
                <a:gd name="T26" fmla="*/ 17 w 21"/>
                <a:gd name="T27" fmla="*/ 20 h 33"/>
                <a:gd name="T28" fmla="*/ 17 w 21"/>
                <a:gd name="T29" fmla="*/ 18 h 33"/>
                <a:gd name="T30" fmla="*/ 11 w 21"/>
                <a:gd name="T31" fmla="*/ 13 h 33"/>
                <a:gd name="T32" fmla="*/ 4 w 21"/>
                <a:gd name="T33" fmla="*/ 22 h 33"/>
                <a:gd name="T34" fmla="*/ 11 w 21"/>
                <a:gd name="T35" fmla="*/ 30 h 33"/>
                <a:gd name="T36" fmla="*/ 17 w 21"/>
                <a:gd name="T37" fmla="*/ 25 h 33"/>
                <a:gd name="T38" fmla="*/ 17 w 21"/>
                <a:gd name="T39" fmla="*/ 23 h 33"/>
                <a:gd name="T40" fmla="*/ 17 w 21"/>
                <a:gd name="T41"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3">
                  <a:moveTo>
                    <a:pt x="21" y="0"/>
                  </a:moveTo>
                  <a:cubicBezTo>
                    <a:pt x="21" y="27"/>
                    <a:pt x="21" y="27"/>
                    <a:pt x="21" y="27"/>
                  </a:cubicBezTo>
                  <a:cubicBezTo>
                    <a:pt x="21" y="29"/>
                    <a:pt x="21" y="31"/>
                    <a:pt x="21" y="33"/>
                  </a:cubicBezTo>
                  <a:cubicBezTo>
                    <a:pt x="17" y="33"/>
                    <a:pt x="17" y="33"/>
                    <a:pt x="17" y="33"/>
                  </a:cubicBezTo>
                  <a:cubicBezTo>
                    <a:pt x="17" y="29"/>
                    <a:pt x="17" y="29"/>
                    <a:pt x="17" y="29"/>
                  </a:cubicBezTo>
                  <a:cubicBezTo>
                    <a:pt x="17" y="29"/>
                    <a:pt x="17" y="29"/>
                    <a:pt x="17" y="29"/>
                  </a:cubicBezTo>
                  <a:cubicBezTo>
                    <a:pt x="16" y="31"/>
                    <a:pt x="13" y="33"/>
                    <a:pt x="10" y="33"/>
                  </a:cubicBezTo>
                  <a:cubicBezTo>
                    <a:pt x="4" y="33"/>
                    <a:pt x="0" y="29"/>
                    <a:pt x="0" y="22"/>
                  </a:cubicBezTo>
                  <a:cubicBezTo>
                    <a:pt x="0" y="14"/>
                    <a:pt x="5" y="10"/>
                    <a:pt x="10" y="10"/>
                  </a:cubicBezTo>
                  <a:cubicBezTo>
                    <a:pt x="13" y="10"/>
                    <a:pt x="16" y="12"/>
                    <a:pt x="17" y="13"/>
                  </a:cubicBezTo>
                  <a:cubicBezTo>
                    <a:pt x="17" y="13"/>
                    <a:pt x="17" y="13"/>
                    <a:pt x="17" y="13"/>
                  </a:cubicBezTo>
                  <a:cubicBezTo>
                    <a:pt x="17" y="0"/>
                    <a:pt x="17" y="0"/>
                    <a:pt x="17" y="0"/>
                  </a:cubicBezTo>
                  <a:lnTo>
                    <a:pt x="21" y="0"/>
                  </a:lnTo>
                  <a:close/>
                  <a:moveTo>
                    <a:pt x="17" y="20"/>
                  </a:moveTo>
                  <a:cubicBezTo>
                    <a:pt x="17" y="19"/>
                    <a:pt x="17" y="18"/>
                    <a:pt x="17" y="18"/>
                  </a:cubicBezTo>
                  <a:cubicBezTo>
                    <a:pt x="16" y="15"/>
                    <a:pt x="14" y="13"/>
                    <a:pt x="11" y="13"/>
                  </a:cubicBezTo>
                  <a:cubicBezTo>
                    <a:pt x="7" y="13"/>
                    <a:pt x="4" y="17"/>
                    <a:pt x="4" y="22"/>
                  </a:cubicBezTo>
                  <a:cubicBezTo>
                    <a:pt x="4" y="26"/>
                    <a:pt x="6" y="30"/>
                    <a:pt x="11" y="30"/>
                  </a:cubicBezTo>
                  <a:cubicBezTo>
                    <a:pt x="13" y="30"/>
                    <a:pt x="16" y="28"/>
                    <a:pt x="17" y="25"/>
                  </a:cubicBezTo>
                  <a:cubicBezTo>
                    <a:pt x="17" y="25"/>
                    <a:pt x="17" y="24"/>
                    <a:pt x="17" y="23"/>
                  </a:cubicBezTo>
                  <a:lnTo>
                    <a:pt x="17" y="2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1" name="Freeform 67"/>
            <p:cNvSpPr>
              <a:spLocks noEditPoints="1"/>
            </p:cNvSpPr>
            <p:nvPr userDrawn="1"/>
          </p:nvSpPr>
          <p:spPr bwMode="auto">
            <a:xfrm>
              <a:off x="752" y="40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7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7" y="0"/>
                    <a:pt x="22" y="5"/>
                    <a:pt x="22" y="11"/>
                  </a:cubicBezTo>
                  <a:cubicBezTo>
                    <a:pt x="22" y="20"/>
                    <a:pt x="16" y="23"/>
                    <a:pt x="11" y="23"/>
                  </a:cubicBezTo>
                  <a:close/>
                  <a:moveTo>
                    <a:pt x="11" y="20"/>
                  </a:moveTo>
                  <a:cubicBezTo>
                    <a:pt x="15" y="20"/>
                    <a:pt x="17" y="17"/>
                    <a:pt x="17" y="12"/>
                  </a:cubicBezTo>
                  <a:cubicBezTo>
                    <a:pt x="17" y="8"/>
                    <a:pt x="16" y="3"/>
                    <a:pt x="11" y="3"/>
                  </a:cubicBezTo>
                  <a:cubicBezTo>
                    <a:pt x="6" y="3"/>
                    <a:pt x="4" y="7"/>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2" name="Freeform 68"/>
            <p:cNvSpPr>
              <a:spLocks noEditPoints="1"/>
            </p:cNvSpPr>
            <p:nvPr userDrawn="1"/>
          </p:nvSpPr>
          <p:spPr bwMode="auto">
            <a:xfrm>
              <a:off x="797" y="4070"/>
              <a:ext cx="37" cy="42"/>
            </a:xfrm>
            <a:custGeom>
              <a:avLst/>
              <a:gdLst>
                <a:gd name="T0" fmla="*/ 4 w 20"/>
                <a:gd name="T1" fmla="*/ 12 h 23"/>
                <a:gd name="T2" fmla="*/ 12 w 20"/>
                <a:gd name="T3" fmla="*/ 20 h 23"/>
                <a:gd name="T4" fmla="*/ 18 w 20"/>
                <a:gd name="T5" fmla="*/ 19 h 23"/>
                <a:gd name="T6" fmla="*/ 19 w 20"/>
                <a:gd name="T7" fmla="*/ 22 h 23"/>
                <a:gd name="T8" fmla="*/ 11 w 20"/>
                <a:gd name="T9" fmla="*/ 23 h 23"/>
                <a:gd name="T10" fmla="*/ 0 w 20"/>
                <a:gd name="T11" fmla="*/ 12 h 23"/>
                <a:gd name="T12" fmla="*/ 11 w 20"/>
                <a:gd name="T13" fmla="*/ 0 h 23"/>
                <a:gd name="T14" fmla="*/ 20 w 20"/>
                <a:gd name="T15" fmla="*/ 10 h 23"/>
                <a:gd name="T16" fmla="*/ 20 w 20"/>
                <a:gd name="T17" fmla="*/ 12 h 23"/>
                <a:gd name="T18" fmla="*/ 4 w 20"/>
                <a:gd name="T19" fmla="*/ 12 h 23"/>
                <a:gd name="T20" fmla="*/ 16 w 20"/>
                <a:gd name="T21" fmla="*/ 9 h 23"/>
                <a:gd name="T22" fmla="*/ 10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8" y="20"/>
                    <a:pt x="12" y="20"/>
                  </a:cubicBezTo>
                  <a:cubicBezTo>
                    <a:pt x="15" y="20"/>
                    <a:pt x="16" y="20"/>
                    <a:pt x="18" y="19"/>
                  </a:cubicBezTo>
                  <a:cubicBezTo>
                    <a:pt x="19" y="22"/>
                    <a:pt x="19" y="22"/>
                    <a:pt x="19" y="22"/>
                  </a:cubicBezTo>
                  <a:cubicBezTo>
                    <a:pt x="17" y="22"/>
                    <a:pt x="15" y="23"/>
                    <a:pt x="11" y="23"/>
                  </a:cubicBezTo>
                  <a:cubicBezTo>
                    <a:pt x="4" y="23"/>
                    <a:pt x="0" y="19"/>
                    <a:pt x="0" y="12"/>
                  </a:cubicBezTo>
                  <a:cubicBezTo>
                    <a:pt x="0" y="5"/>
                    <a:pt x="4" y="0"/>
                    <a:pt x="11" y="0"/>
                  </a:cubicBezTo>
                  <a:cubicBezTo>
                    <a:pt x="18" y="0"/>
                    <a:pt x="20" y="6"/>
                    <a:pt x="20" y="10"/>
                  </a:cubicBezTo>
                  <a:cubicBezTo>
                    <a:pt x="20" y="11"/>
                    <a:pt x="20" y="12"/>
                    <a:pt x="20" y="12"/>
                  </a:cubicBezTo>
                  <a:lnTo>
                    <a:pt x="4" y="12"/>
                  </a:lnTo>
                  <a:close/>
                  <a:moveTo>
                    <a:pt x="16" y="9"/>
                  </a:moveTo>
                  <a:cubicBezTo>
                    <a:pt x="16" y="7"/>
                    <a:pt x="15" y="3"/>
                    <a:pt x="10" y="3"/>
                  </a:cubicBezTo>
                  <a:cubicBezTo>
                    <a:pt x="6" y="3"/>
                    <a:pt x="4"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3" name="Freeform 69"/>
            <p:cNvSpPr>
              <a:spLocks/>
            </p:cNvSpPr>
            <p:nvPr userDrawn="1"/>
          </p:nvSpPr>
          <p:spPr bwMode="auto">
            <a:xfrm>
              <a:off x="839" y="4070"/>
              <a:ext cx="27" cy="42"/>
            </a:xfrm>
            <a:custGeom>
              <a:avLst/>
              <a:gdLst>
                <a:gd name="T0" fmla="*/ 1 w 15"/>
                <a:gd name="T1" fmla="*/ 19 h 23"/>
                <a:gd name="T2" fmla="*/ 7 w 15"/>
                <a:gd name="T3" fmla="*/ 20 h 23"/>
                <a:gd name="T4" fmla="*/ 11 w 15"/>
                <a:gd name="T5" fmla="*/ 17 h 23"/>
                <a:gd name="T6" fmla="*/ 7 w 15"/>
                <a:gd name="T7" fmla="*/ 13 h 23"/>
                <a:gd name="T8" fmla="*/ 1 w 15"/>
                <a:gd name="T9" fmla="*/ 7 h 23"/>
                <a:gd name="T10" fmla="*/ 9 w 15"/>
                <a:gd name="T11" fmla="*/ 0 h 23"/>
                <a:gd name="T12" fmla="*/ 14 w 15"/>
                <a:gd name="T13" fmla="*/ 1 h 23"/>
                <a:gd name="T14" fmla="*/ 13 w 15"/>
                <a:gd name="T15" fmla="*/ 4 h 23"/>
                <a:gd name="T16" fmla="*/ 8 w 15"/>
                <a:gd name="T17" fmla="*/ 3 h 23"/>
                <a:gd name="T18" fmla="*/ 5 w 15"/>
                <a:gd name="T19" fmla="*/ 6 h 23"/>
                <a:gd name="T20" fmla="*/ 9 w 15"/>
                <a:gd name="T21" fmla="*/ 10 h 23"/>
                <a:gd name="T22" fmla="*/ 15 w 15"/>
                <a:gd name="T23" fmla="*/ 17 h 23"/>
                <a:gd name="T24" fmla="*/ 7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2" y="19"/>
                    <a:pt x="5" y="20"/>
                    <a:pt x="7" y="20"/>
                  </a:cubicBezTo>
                  <a:cubicBezTo>
                    <a:pt x="10" y="20"/>
                    <a:pt x="11" y="19"/>
                    <a:pt x="11" y="17"/>
                  </a:cubicBezTo>
                  <a:cubicBezTo>
                    <a:pt x="11" y="15"/>
                    <a:pt x="10" y="14"/>
                    <a:pt x="7" y="13"/>
                  </a:cubicBezTo>
                  <a:cubicBezTo>
                    <a:pt x="3" y="11"/>
                    <a:pt x="1" y="9"/>
                    <a:pt x="1" y="7"/>
                  </a:cubicBezTo>
                  <a:cubicBezTo>
                    <a:pt x="1" y="3"/>
                    <a:pt x="4" y="0"/>
                    <a:pt x="9" y="0"/>
                  </a:cubicBezTo>
                  <a:cubicBezTo>
                    <a:pt x="11" y="0"/>
                    <a:pt x="13" y="1"/>
                    <a:pt x="14" y="1"/>
                  </a:cubicBezTo>
                  <a:cubicBezTo>
                    <a:pt x="13" y="4"/>
                    <a:pt x="13" y="4"/>
                    <a:pt x="13" y="4"/>
                  </a:cubicBezTo>
                  <a:cubicBezTo>
                    <a:pt x="12" y="4"/>
                    <a:pt x="11" y="3"/>
                    <a:pt x="8" y="3"/>
                  </a:cubicBezTo>
                  <a:cubicBezTo>
                    <a:pt x="6" y="3"/>
                    <a:pt x="5" y="4"/>
                    <a:pt x="5" y="6"/>
                  </a:cubicBezTo>
                  <a:cubicBezTo>
                    <a:pt x="5" y="8"/>
                    <a:pt x="6" y="9"/>
                    <a:pt x="9" y="10"/>
                  </a:cubicBezTo>
                  <a:cubicBezTo>
                    <a:pt x="13" y="11"/>
                    <a:pt x="15" y="13"/>
                    <a:pt x="15" y="17"/>
                  </a:cubicBezTo>
                  <a:cubicBezTo>
                    <a:pt x="15" y="20"/>
                    <a:pt x="12" y="23"/>
                    <a:pt x="7"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4" name="Freeform 70"/>
            <p:cNvSpPr>
              <a:spLocks/>
            </p:cNvSpPr>
            <p:nvPr userDrawn="1"/>
          </p:nvSpPr>
          <p:spPr bwMode="auto">
            <a:xfrm>
              <a:off x="894" y="4070"/>
              <a:ext cx="34" cy="42"/>
            </a:xfrm>
            <a:custGeom>
              <a:avLst/>
              <a:gdLst>
                <a:gd name="T0" fmla="*/ 0 w 19"/>
                <a:gd name="T1" fmla="*/ 7 h 23"/>
                <a:gd name="T2" fmla="*/ 0 w 19"/>
                <a:gd name="T3" fmla="*/ 0 h 23"/>
                <a:gd name="T4" fmla="*/ 3 w 19"/>
                <a:gd name="T5" fmla="*/ 0 h 23"/>
                <a:gd name="T6" fmla="*/ 3 w 19"/>
                <a:gd name="T7" fmla="*/ 4 h 23"/>
                <a:gd name="T8" fmla="*/ 3 w 19"/>
                <a:gd name="T9" fmla="*/ 4 h 23"/>
                <a:gd name="T10" fmla="*/ 11 w 19"/>
                <a:gd name="T11" fmla="*/ 0 h 23"/>
                <a:gd name="T12" fmla="*/ 19 w 19"/>
                <a:gd name="T13" fmla="*/ 9 h 23"/>
                <a:gd name="T14" fmla="*/ 19 w 19"/>
                <a:gd name="T15" fmla="*/ 23 h 23"/>
                <a:gd name="T16" fmla="*/ 15 w 19"/>
                <a:gd name="T17" fmla="*/ 23 h 23"/>
                <a:gd name="T18" fmla="*/ 15 w 19"/>
                <a:gd name="T19" fmla="*/ 10 h 23"/>
                <a:gd name="T20" fmla="*/ 9 w 19"/>
                <a:gd name="T21" fmla="*/ 3 h 23"/>
                <a:gd name="T22" fmla="*/ 4 w 19"/>
                <a:gd name="T23" fmla="*/ 7 h 23"/>
                <a:gd name="T24" fmla="*/ 4 w 19"/>
                <a:gd name="T25" fmla="*/ 9 h 23"/>
                <a:gd name="T26" fmla="*/ 4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0"/>
                  </a:cubicBezTo>
                  <a:cubicBezTo>
                    <a:pt x="3" y="0"/>
                    <a:pt x="3" y="0"/>
                    <a:pt x="3" y="0"/>
                  </a:cubicBezTo>
                  <a:cubicBezTo>
                    <a:pt x="3" y="4"/>
                    <a:pt x="3" y="4"/>
                    <a:pt x="3" y="4"/>
                  </a:cubicBezTo>
                  <a:cubicBezTo>
                    <a:pt x="3" y="4"/>
                    <a:pt x="3" y="4"/>
                    <a:pt x="3" y="4"/>
                  </a:cubicBezTo>
                  <a:cubicBezTo>
                    <a:pt x="5" y="2"/>
                    <a:pt x="7" y="0"/>
                    <a:pt x="11" y="0"/>
                  </a:cubicBezTo>
                  <a:cubicBezTo>
                    <a:pt x="14" y="0"/>
                    <a:pt x="19" y="2"/>
                    <a:pt x="19" y="9"/>
                  </a:cubicBezTo>
                  <a:cubicBezTo>
                    <a:pt x="19" y="23"/>
                    <a:pt x="19" y="23"/>
                    <a:pt x="19" y="23"/>
                  </a:cubicBezTo>
                  <a:cubicBezTo>
                    <a:pt x="15" y="23"/>
                    <a:pt x="15" y="23"/>
                    <a:pt x="15" y="23"/>
                  </a:cubicBezTo>
                  <a:cubicBezTo>
                    <a:pt x="15" y="10"/>
                    <a:pt x="15" y="10"/>
                    <a:pt x="15" y="10"/>
                  </a:cubicBezTo>
                  <a:cubicBezTo>
                    <a:pt x="15" y="6"/>
                    <a:pt x="13" y="3"/>
                    <a:pt x="9" y="3"/>
                  </a:cubicBezTo>
                  <a:cubicBezTo>
                    <a:pt x="7" y="3"/>
                    <a:pt x="5" y="5"/>
                    <a:pt x="4" y="7"/>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5" name="Freeform 71"/>
            <p:cNvSpPr>
              <a:spLocks noEditPoints="1"/>
            </p:cNvSpPr>
            <p:nvPr userDrawn="1"/>
          </p:nvSpPr>
          <p:spPr bwMode="auto">
            <a:xfrm>
              <a:off x="937" y="4070"/>
              <a:ext cx="38" cy="42"/>
            </a:xfrm>
            <a:custGeom>
              <a:avLst/>
              <a:gdLst>
                <a:gd name="T0" fmla="*/ 10 w 21"/>
                <a:gd name="T1" fmla="*/ 23 h 23"/>
                <a:gd name="T2" fmla="*/ 0 w 21"/>
                <a:gd name="T3" fmla="*/ 12 h 23"/>
                <a:gd name="T4" fmla="*/ 11 w 21"/>
                <a:gd name="T5" fmla="*/ 0 h 23"/>
                <a:gd name="T6" fmla="*/ 21 w 21"/>
                <a:gd name="T7" fmla="*/ 11 h 23"/>
                <a:gd name="T8" fmla="*/ 10 w 21"/>
                <a:gd name="T9" fmla="*/ 23 h 23"/>
                <a:gd name="T10" fmla="*/ 10 w 21"/>
                <a:gd name="T11" fmla="*/ 20 h 23"/>
                <a:gd name="T12" fmla="*/ 17 w 21"/>
                <a:gd name="T13" fmla="*/ 12 h 23"/>
                <a:gd name="T14" fmla="*/ 10 w 21"/>
                <a:gd name="T15" fmla="*/ 3 h 23"/>
                <a:gd name="T16" fmla="*/ 4 w 21"/>
                <a:gd name="T17" fmla="*/ 12 h 23"/>
                <a:gd name="T18" fmla="*/ 10 w 21"/>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3">
                  <a:moveTo>
                    <a:pt x="10" y="23"/>
                  </a:moveTo>
                  <a:cubicBezTo>
                    <a:pt x="4" y="23"/>
                    <a:pt x="0" y="19"/>
                    <a:pt x="0" y="12"/>
                  </a:cubicBezTo>
                  <a:cubicBezTo>
                    <a:pt x="0" y="4"/>
                    <a:pt x="4" y="0"/>
                    <a:pt x="11" y="0"/>
                  </a:cubicBezTo>
                  <a:cubicBezTo>
                    <a:pt x="17" y="0"/>
                    <a:pt x="21" y="5"/>
                    <a:pt x="21" y="11"/>
                  </a:cubicBezTo>
                  <a:cubicBezTo>
                    <a:pt x="21" y="20"/>
                    <a:pt x="16" y="23"/>
                    <a:pt x="10" y="23"/>
                  </a:cubicBezTo>
                  <a:close/>
                  <a:moveTo>
                    <a:pt x="10" y="20"/>
                  </a:moveTo>
                  <a:cubicBezTo>
                    <a:pt x="14" y="20"/>
                    <a:pt x="17" y="17"/>
                    <a:pt x="17" y="12"/>
                  </a:cubicBezTo>
                  <a:cubicBezTo>
                    <a:pt x="17" y="8"/>
                    <a:pt x="15" y="3"/>
                    <a:pt x="10" y="3"/>
                  </a:cubicBezTo>
                  <a:cubicBezTo>
                    <a:pt x="6" y="3"/>
                    <a:pt x="4" y="7"/>
                    <a:pt x="4" y="12"/>
                  </a:cubicBezTo>
                  <a:cubicBezTo>
                    <a:pt x="4" y="17"/>
                    <a:pt x="6" y="20"/>
                    <a:pt x="10"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6" name="Freeform 72"/>
            <p:cNvSpPr>
              <a:spLocks/>
            </p:cNvSpPr>
            <p:nvPr userDrawn="1"/>
          </p:nvSpPr>
          <p:spPr bwMode="auto">
            <a:xfrm>
              <a:off x="981" y="4061"/>
              <a:ext cx="23" cy="51"/>
            </a:xfrm>
            <a:custGeom>
              <a:avLst/>
              <a:gdLst>
                <a:gd name="T0" fmla="*/ 7 w 13"/>
                <a:gd name="T1" fmla="*/ 0 h 28"/>
                <a:gd name="T2" fmla="*/ 7 w 13"/>
                <a:gd name="T3" fmla="*/ 5 h 28"/>
                <a:gd name="T4" fmla="*/ 13 w 13"/>
                <a:gd name="T5" fmla="*/ 5 h 28"/>
                <a:gd name="T6" fmla="*/ 13 w 13"/>
                <a:gd name="T7" fmla="*/ 9 h 28"/>
                <a:gd name="T8" fmla="*/ 7 w 13"/>
                <a:gd name="T9" fmla="*/ 9 h 28"/>
                <a:gd name="T10" fmla="*/ 7 w 13"/>
                <a:gd name="T11" fmla="*/ 21 h 28"/>
                <a:gd name="T12" fmla="*/ 10 w 13"/>
                <a:gd name="T13" fmla="*/ 25 h 28"/>
                <a:gd name="T14" fmla="*/ 13 w 13"/>
                <a:gd name="T15" fmla="*/ 25 h 28"/>
                <a:gd name="T16" fmla="*/ 13 w 13"/>
                <a:gd name="T17" fmla="*/ 28 h 28"/>
                <a:gd name="T18" fmla="*/ 9 w 13"/>
                <a:gd name="T19" fmla="*/ 28 h 28"/>
                <a:gd name="T20" fmla="*/ 5 w 13"/>
                <a:gd name="T21" fmla="*/ 27 h 28"/>
                <a:gd name="T22" fmla="*/ 3 w 13"/>
                <a:gd name="T23" fmla="*/ 21 h 28"/>
                <a:gd name="T24" fmla="*/ 3 w 13"/>
                <a:gd name="T25" fmla="*/ 9 h 28"/>
                <a:gd name="T26" fmla="*/ 0 w 13"/>
                <a:gd name="T27" fmla="*/ 9 h 28"/>
                <a:gd name="T28" fmla="*/ 0 w 13"/>
                <a:gd name="T29" fmla="*/ 5 h 28"/>
                <a:gd name="T30" fmla="*/ 3 w 13"/>
                <a:gd name="T31" fmla="*/ 5 h 28"/>
                <a:gd name="T32" fmla="*/ 3 w 13"/>
                <a:gd name="T33" fmla="*/ 1 h 28"/>
                <a:gd name="T34" fmla="*/ 7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7" y="0"/>
                  </a:moveTo>
                  <a:cubicBezTo>
                    <a:pt x="7" y="5"/>
                    <a:pt x="7" y="5"/>
                    <a:pt x="7" y="5"/>
                  </a:cubicBezTo>
                  <a:cubicBezTo>
                    <a:pt x="13" y="5"/>
                    <a:pt x="13" y="5"/>
                    <a:pt x="13" y="5"/>
                  </a:cubicBezTo>
                  <a:cubicBezTo>
                    <a:pt x="13" y="9"/>
                    <a:pt x="13" y="9"/>
                    <a:pt x="13" y="9"/>
                  </a:cubicBezTo>
                  <a:cubicBezTo>
                    <a:pt x="7" y="9"/>
                    <a:pt x="7" y="9"/>
                    <a:pt x="7" y="9"/>
                  </a:cubicBezTo>
                  <a:cubicBezTo>
                    <a:pt x="7" y="21"/>
                    <a:pt x="7" y="21"/>
                    <a:pt x="7" y="21"/>
                  </a:cubicBezTo>
                  <a:cubicBezTo>
                    <a:pt x="7" y="23"/>
                    <a:pt x="8" y="25"/>
                    <a:pt x="10" y="25"/>
                  </a:cubicBezTo>
                  <a:cubicBezTo>
                    <a:pt x="11" y="25"/>
                    <a:pt x="12" y="25"/>
                    <a:pt x="13" y="25"/>
                  </a:cubicBezTo>
                  <a:cubicBezTo>
                    <a:pt x="13" y="28"/>
                    <a:pt x="13" y="28"/>
                    <a:pt x="13" y="28"/>
                  </a:cubicBezTo>
                  <a:cubicBezTo>
                    <a:pt x="12" y="28"/>
                    <a:pt x="11" y="28"/>
                    <a:pt x="9" y="28"/>
                  </a:cubicBezTo>
                  <a:cubicBezTo>
                    <a:pt x="7" y="28"/>
                    <a:pt x="6" y="28"/>
                    <a:pt x="5" y="27"/>
                  </a:cubicBezTo>
                  <a:cubicBezTo>
                    <a:pt x="4" y="25"/>
                    <a:pt x="3" y="23"/>
                    <a:pt x="3" y="21"/>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7" name="Freeform 73"/>
            <p:cNvSpPr>
              <a:spLocks noEditPoints="1"/>
            </p:cNvSpPr>
            <p:nvPr userDrawn="1"/>
          </p:nvSpPr>
          <p:spPr bwMode="auto">
            <a:xfrm>
              <a:off x="1028" y="4052"/>
              <a:ext cx="38" cy="60"/>
            </a:xfrm>
            <a:custGeom>
              <a:avLst/>
              <a:gdLst>
                <a:gd name="T0" fmla="*/ 21 w 21"/>
                <a:gd name="T1" fmla="*/ 0 h 33"/>
                <a:gd name="T2" fmla="*/ 21 w 21"/>
                <a:gd name="T3" fmla="*/ 27 h 33"/>
                <a:gd name="T4" fmla="*/ 21 w 21"/>
                <a:gd name="T5" fmla="*/ 33 h 33"/>
                <a:gd name="T6" fmla="*/ 17 w 21"/>
                <a:gd name="T7" fmla="*/ 33 h 33"/>
                <a:gd name="T8" fmla="*/ 17 w 21"/>
                <a:gd name="T9" fmla="*/ 29 h 33"/>
                <a:gd name="T10" fmla="*/ 17 w 21"/>
                <a:gd name="T11" fmla="*/ 29 h 33"/>
                <a:gd name="T12" fmla="*/ 9 w 21"/>
                <a:gd name="T13" fmla="*/ 33 h 33"/>
                <a:gd name="T14" fmla="*/ 0 w 21"/>
                <a:gd name="T15" fmla="*/ 22 h 33"/>
                <a:gd name="T16" fmla="*/ 10 w 21"/>
                <a:gd name="T17" fmla="*/ 10 h 33"/>
                <a:gd name="T18" fmla="*/ 16 w 21"/>
                <a:gd name="T19" fmla="*/ 13 h 33"/>
                <a:gd name="T20" fmla="*/ 16 w 21"/>
                <a:gd name="T21" fmla="*/ 13 h 33"/>
                <a:gd name="T22" fmla="*/ 16 w 21"/>
                <a:gd name="T23" fmla="*/ 0 h 33"/>
                <a:gd name="T24" fmla="*/ 21 w 21"/>
                <a:gd name="T25" fmla="*/ 0 h 33"/>
                <a:gd name="T26" fmla="*/ 16 w 21"/>
                <a:gd name="T27" fmla="*/ 20 h 33"/>
                <a:gd name="T28" fmla="*/ 16 w 21"/>
                <a:gd name="T29" fmla="*/ 18 h 33"/>
                <a:gd name="T30" fmla="*/ 10 w 21"/>
                <a:gd name="T31" fmla="*/ 13 h 33"/>
                <a:gd name="T32" fmla="*/ 4 w 21"/>
                <a:gd name="T33" fmla="*/ 22 h 33"/>
                <a:gd name="T34" fmla="*/ 10 w 21"/>
                <a:gd name="T35" fmla="*/ 30 h 33"/>
                <a:gd name="T36" fmla="*/ 16 w 21"/>
                <a:gd name="T37" fmla="*/ 25 h 33"/>
                <a:gd name="T38" fmla="*/ 16 w 21"/>
                <a:gd name="T39" fmla="*/ 23 h 33"/>
                <a:gd name="T40" fmla="*/ 16 w 21"/>
                <a:gd name="T41"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3">
                  <a:moveTo>
                    <a:pt x="21" y="0"/>
                  </a:moveTo>
                  <a:cubicBezTo>
                    <a:pt x="21" y="27"/>
                    <a:pt x="21" y="27"/>
                    <a:pt x="21" y="27"/>
                  </a:cubicBezTo>
                  <a:cubicBezTo>
                    <a:pt x="21" y="29"/>
                    <a:pt x="21" y="31"/>
                    <a:pt x="21" y="33"/>
                  </a:cubicBezTo>
                  <a:cubicBezTo>
                    <a:pt x="17" y="33"/>
                    <a:pt x="17" y="33"/>
                    <a:pt x="17" y="33"/>
                  </a:cubicBezTo>
                  <a:cubicBezTo>
                    <a:pt x="17" y="29"/>
                    <a:pt x="17" y="29"/>
                    <a:pt x="17" y="29"/>
                  </a:cubicBezTo>
                  <a:cubicBezTo>
                    <a:pt x="17" y="29"/>
                    <a:pt x="17" y="29"/>
                    <a:pt x="17" y="29"/>
                  </a:cubicBezTo>
                  <a:cubicBezTo>
                    <a:pt x="16" y="31"/>
                    <a:pt x="13" y="33"/>
                    <a:pt x="9" y="33"/>
                  </a:cubicBezTo>
                  <a:cubicBezTo>
                    <a:pt x="4" y="33"/>
                    <a:pt x="0" y="29"/>
                    <a:pt x="0" y="22"/>
                  </a:cubicBezTo>
                  <a:cubicBezTo>
                    <a:pt x="0" y="14"/>
                    <a:pt x="4" y="10"/>
                    <a:pt x="10" y="10"/>
                  </a:cubicBezTo>
                  <a:cubicBezTo>
                    <a:pt x="13" y="10"/>
                    <a:pt x="15" y="12"/>
                    <a:pt x="16" y="13"/>
                  </a:cubicBezTo>
                  <a:cubicBezTo>
                    <a:pt x="16" y="13"/>
                    <a:pt x="16" y="13"/>
                    <a:pt x="16" y="13"/>
                  </a:cubicBezTo>
                  <a:cubicBezTo>
                    <a:pt x="16" y="0"/>
                    <a:pt x="16" y="0"/>
                    <a:pt x="16" y="0"/>
                  </a:cubicBezTo>
                  <a:lnTo>
                    <a:pt x="21" y="0"/>
                  </a:lnTo>
                  <a:close/>
                  <a:moveTo>
                    <a:pt x="16" y="20"/>
                  </a:moveTo>
                  <a:cubicBezTo>
                    <a:pt x="16" y="19"/>
                    <a:pt x="16" y="18"/>
                    <a:pt x="16" y="18"/>
                  </a:cubicBezTo>
                  <a:cubicBezTo>
                    <a:pt x="16" y="15"/>
                    <a:pt x="14" y="13"/>
                    <a:pt x="10" y="13"/>
                  </a:cubicBezTo>
                  <a:cubicBezTo>
                    <a:pt x="6" y="13"/>
                    <a:pt x="4" y="17"/>
                    <a:pt x="4" y="22"/>
                  </a:cubicBezTo>
                  <a:cubicBezTo>
                    <a:pt x="4" y="26"/>
                    <a:pt x="6" y="30"/>
                    <a:pt x="10" y="30"/>
                  </a:cubicBezTo>
                  <a:cubicBezTo>
                    <a:pt x="13" y="30"/>
                    <a:pt x="16" y="28"/>
                    <a:pt x="16" y="25"/>
                  </a:cubicBezTo>
                  <a:cubicBezTo>
                    <a:pt x="16" y="25"/>
                    <a:pt x="16" y="24"/>
                    <a:pt x="16" y="23"/>
                  </a:cubicBezTo>
                  <a:lnTo>
                    <a:pt x="16" y="2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8" name="Freeform 74"/>
            <p:cNvSpPr>
              <a:spLocks noEditPoints="1"/>
            </p:cNvSpPr>
            <p:nvPr userDrawn="1"/>
          </p:nvSpPr>
          <p:spPr bwMode="auto">
            <a:xfrm>
              <a:off x="1077" y="4053"/>
              <a:ext cx="9" cy="59"/>
            </a:xfrm>
            <a:custGeom>
              <a:avLst/>
              <a:gdLst>
                <a:gd name="T0" fmla="*/ 2 w 5"/>
                <a:gd name="T1" fmla="*/ 5 h 32"/>
                <a:gd name="T2" fmla="*/ 0 w 5"/>
                <a:gd name="T3" fmla="*/ 3 h 32"/>
                <a:gd name="T4" fmla="*/ 2 w 5"/>
                <a:gd name="T5" fmla="*/ 0 h 32"/>
                <a:gd name="T6" fmla="*/ 5 w 5"/>
                <a:gd name="T7" fmla="*/ 3 h 32"/>
                <a:gd name="T8" fmla="*/ 2 w 5"/>
                <a:gd name="T9" fmla="*/ 5 h 32"/>
                <a:gd name="T10" fmla="*/ 0 w 5"/>
                <a:gd name="T11" fmla="*/ 32 h 32"/>
                <a:gd name="T12" fmla="*/ 0 w 5"/>
                <a:gd name="T13" fmla="*/ 9 h 32"/>
                <a:gd name="T14" fmla="*/ 4 w 5"/>
                <a:gd name="T15" fmla="*/ 9 h 32"/>
                <a:gd name="T16" fmla="*/ 4 w 5"/>
                <a:gd name="T17" fmla="*/ 32 h 32"/>
                <a:gd name="T18" fmla="*/ 0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2" y="5"/>
                  </a:moveTo>
                  <a:cubicBezTo>
                    <a:pt x="1" y="5"/>
                    <a:pt x="0" y="4"/>
                    <a:pt x="0" y="3"/>
                  </a:cubicBezTo>
                  <a:cubicBezTo>
                    <a:pt x="0" y="1"/>
                    <a:pt x="1" y="0"/>
                    <a:pt x="2" y="0"/>
                  </a:cubicBezTo>
                  <a:cubicBezTo>
                    <a:pt x="4" y="0"/>
                    <a:pt x="5" y="1"/>
                    <a:pt x="5" y="3"/>
                  </a:cubicBezTo>
                  <a:cubicBezTo>
                    <a:pt x="5" y="4"/>
                    <a:pt x="4" y="5"/>
                    <a:pt x="2" y="5"/>
                  </a:cubicBezTo>
                  <a:close/>
                  <a:moveTo>
                    <a:pt x="0" y="32"/>
                  </a:moveTo>
                  <a:cubicBezTo>
                    <a:pt x="0" y="9"/>
                    <a:pt x="0" y="9"/>
                    <a:pt x="0" y="9"/>
                  </a:cubicBezTo>
                  <a:cubicBezTo>
                    <a:pt x="4" y="9"/>
                    <a:pt x="4" y="9"/>
                    <a:pt x="4" y="9"/>
                  </a:cubicBezTo>
                  <a:cubicBezTo>
                    <a:pt x="4" y="32"/>
                    <a:pt x="4" y="32"/>
                    <a:pt x="4" y="32"/>
                  </a:cubicBezTo>
                  <a:lnTo>
                    <a:pt x="0"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19" name="Freeform 75"/>
            <p:cNvSpPr>
              <a:spLocks/>
            </p:cNvSpPr>
            <p:nvPr userDrawn="1"/>
          </p:nvSpPr>
          <p:spPr bwMode="auto">
            <a:xfrm>
              <a:off x="1094" y="4070"/>
              <a:ext cx="27" cy="42"/>
            </a:xfrm>
            <a:custGeom>
              <a:avLst/>
              <a:gdLst>
                <a:gd name="T0" fmla="*/ 1 w 15"/>
                <a:gd name="T1" fmla="*/ 19 h 23"/>
                <a:gd name="T2" fmla="*/ 7 w 15"/>
                <a:gd name="T3" fmla="*/ 20 h 23"/>
                <a:gd name="T4" fmla="*/ 11 w 15"/>
                <a:gd name="T5" fmla="*/ 17 h 23"/>
                <a:gd name="T6" fmla="*/ 7 w 15"/>
                <a:gd name="T7" fmla="*/ 13 h 23"/>
                <a:gd name="T8" fmla="*/ 1 w 15"/>
                <a:gd name="T9" fmla="*/ 7 h 23"/>
                <a:gd name="T10" fmla="*/ 9 w 15"/>
                <a:gd name="T11" fmla="*/ 0 h 23"/>
                <a:gd name="T12" fmla="*/ 14 w 15"/>
                <a:gd name="T13" fmla="*/ 1 h 23"/>
                <a:gd name="T14" fmla="*/ 13 w 15"/>
                <a:gd name="T15" fmla="*/ 4 h 23"/>
                <a:gd name="T16" fmla="*/ 9 w 15"/>
                <a:gd name="T17" fmla="*/ 3 h 23"/>
                <a:gd name="T18" fmla="*/ 5 w 15"/>
                <a:gd name="T19" fmla="*/ 6 h 23"/>
                <a:gd name="T20" fmla="*/ 9 w 15"/>
                <a:gd name="T21" fmla="*/ 10 h 23"/>
                <a:gd name="T22" fmla="*/ 15 w 15"/>
                <a:gd name="T23" fmla="*/ 17 h 23"/>
                <a:gd name="T24" fmla="*/ 7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3" y="19"/>
                    <a:pt x="5" y="20"/>
                    <a:pt x="7" y="20"/>
                  </a:cubicBezTo>
                  <a:cubicBezTo>
                    <a:pt x="10" y="20"/>
                    <a:pt x="11" y="19"/>
                    <a:pt x="11" y="17"/>
                  </a:cubicBezTo>
                  <a:cubicBezTo>
                    <a:pt x="11" y="15"/>
                    <a:pt x="10" y="14"/>
                    <a:pt x="7" y="13"/>
                  </a:cubicBezTo>
                  <a:cubicBezTo>
                    <a:pt x="3" y="11"/>
                    <a:pt x="1" y="9"/>
                    <a:pt x="1" y="7"/>
                  </a:cubicBezTo>
                  <a:cubicBezTo>
                    <a:pt x="1" y="3"/>
                    <a:pt x="4" y="0"/>
                    <a:pt x="9" y="0"/>
                  </a:cubicBezTo>
                  <a:cubicBezTo>
                    <a:pt x="11" y="0"/>
                    <a:pt x="13" y="1"/>
                    <a:pt x="14" y="1"/>
                  </a:cubicBezTo>
                  <a:cubicBezTo>
                    <a:pt x="13" y="4"/>
                    <a:pt x="13" y="4"/>
                    <a:pt x="13" y="4"/>
                  </a:cubicBezTo>
                  <a:cubicBezTo>
                    <a:pt x="12" y="4"/>
                    <a:pt x="11" y="3"/>
                    <a:pt x="9" y="3"/>
                  </a:cubicBezTo>
                  <a:cubicBezTo>
                    <a:pt x="6" y="3"/>
                    <a:pt x="5" y="4"/>
                    <a:pt x="5" y="6"/>
                  </a:cubicBezTo>
                  <a:cubicBezTo>
                    <a:pt x="5" y="8"/>
                    <a:pt x="6" y="9"/>
                    <a:pt x="9" y="10"/>
                  </a:cubicBezTo>
                  <a:cubicBezTo>
                    <a:pt x="13" y="11"/>
                    <a:pt x="15" y="13"/>
                    <a:pt x="15" y="17"/>
                  </a:cubicBezTo>
                  <a:cubicBezTo>
                    <a:pt x="15" y="20"/>
                    <a:pt x="12" y="23"/>
                    <a:pt x="7"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0" name="Freeform 76"/>
            <p:cNvSpPr>
              <a:spLocks/>
            </p:cNvSpPr>
            <p:nvPr userDrawn="1"/>
          </p:nvSpPr>
          <p:spPr bwMode="auto">
            <a:xfrm>
              <a:off x="1128" y="4070"/>
              <a:ext cx="31" cy="42"/>
            </a:xfrm>
            <a:custGeom>
              <a:avLst/>
              <a:gdLst>
                <a:gd name="T0" fmla="*/ 17 w 17"/>
                <a:gd name="T1" fmla="*/ 22 h 23"/>
                <a:gd name="T2" fmla="*/ 11 w 17"/>
                <a:gd name="T3" fmla="*/ 23 h 23"/>
                <a:gd name="T4" fmla="*/ 0 w 17"/>
                <a:gd name="T5" fmla="*/ 12 h 23"/>
                <a:gd name="T6" fmla="*/ 11 w 17"/>
                <a:gd name="T7" fmla="*/ 0 h 23"/>
                <a:gd name="T8" fmla="*/ 17 w 17"/>
                <a:gd name="T9" fmla="*/ 1 h 23"/>
                <a:gd name="T10" fmla="*/ 16 w 17"/>
                <a:gd name="T11" fmla="*/ 4 h 23"/>
                <a:gd name="T12" fmla="*/ 11 w 17"/>
                <a:gd name="T13" fmla="*/ 3 h 23"/>
                <a:gd name="T14" fmla="*/ 4 w 17"/>
                <a:gd name="T15" fmla="*/ 12 h 23"/>
                <a:gd name="T16" fmla="*/ 11 w 17"/>
                <a:gd name="T17" fmla="*/ 20 h 23"/>
                <a:gd name="T18" fmla="*/ 16 w 17"/>
                <a:gd name="T19" fmla="*/ 19 h 23"/>
                <a:gd name="T20" fmla="*/ 17 w 17"/>
                <a:gd name="T21"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23">
                  <a:moveTo>
                    <a:pt x="17" y="22"/>
                  </a:moveTo>
                  <a:cubicBezTo>
                    <a:pt x="16" y="22"/>
                    <a:pt x="14" y="23"/>
                    <a:pt x="11" y="23"/>
                  </a:cubicBezTo>
                  <a:cubicBezTo>
                    <a:pt x="4" y="23"/>
                    <a:pt x="0" y="19"/>
                    <a:pt x="0" y="12"/>
                  </a:cubicBezTo>
                  <a:cubicBezTo>
                    <a:pt x="0" y="5"/>
                    <a:pt x="4" y="0"/>
                    <a:pt x="11" y="0"/>
                  </a:cubicBezTo>
                  <a:cubicBezTo>
                    <a:pt x="14" y="0"/>
                    <a:pt x="16" y="1"/>
                    <a:pt x="17" y="1"/>
                  </a:cubicBezTo>
                  <a:cubicBezTo>
                    <a:pt x="16" y="4"/>
                    <a:pt x="16" y="4"/>
                    <a:pt x="16" y="4"/>
                  </a:cubicBezTo>
                  <a:cubicBezTo>
                    <a:pt x="15" y="4"/>
                    <a:pt x="14" y="3"/>
                    <a:pt x="11" y="3"/>
                  </a:cubicBezTo>
                  <a:cubicBezTo>
                    <a:pt x="6" y="3"/>
                    <a:pt x="4" y="7"/>
                    <a:pt x="4" y="12"/>
                  </a:cubicBezTo>
                  <a:cubicBezTo>
                    <a:pt x="4" y="17"/>
                    <a:pt x="7" y="20"/>
                    <a:pt x="11" y="20"/>
                  </a:cubicBezTo>
                  <a:cubicBezTo>
                    <a:pt x="14" y="20"/>
                    <a:pt x="15" y="19"/>
                    <a:pt x="16" y="19"/>
                  </a:cubicBezTo>
                  <a:lnTo>
                    <a:pt x="17"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1" name="Freeform 77"/>
            <p:cNvSpPr>
              <a:spLocks/>
            </p:cNvSpPr>
            <p:nvPr userDrawn="1"/>
          </p:nvSpPr>
          <p:spPr bwMode="auto">
            <a:xfrm>
              <a:off x="1168" y="4070"/>
              <a:ext cx="20" cy="42"/>
            </a:xfrm>
            <a:custGeom>
              <a:avLst/>
              <a:gdLst>
                <a:gd name="T0" fmla="*/ 0 w 11"/>
                <a:gd name="T1" fmla="*/ 7 h 23"/>
                <a:gd name="T2" fmla="*/ 0 w 11"/>
                <a:gd name="T3" fmla="*/ 0 h 23"/>
                <a:gd name="T4" fmla="*/ 3 w 11"/>
                <a:gd name="T5" fmla="*/ 0 h 23"/>
                <a:gd name="T6" fmla="*/ 3 w 11"/>
                <a:gd name="T7" fmla="*/ 5 h 23"/>
                <a:gd name="T8" fmla="*/ 3 w 11"/>
                <a:gd name="T9" fmla="*/ 5 h 23"/>
                <a:gd name="T10" fmla="*/ 10 w 11"/>
                <a:gd name="T11" fmla="*/ 0 h 23"/>
                <a:gd name="T12" fmla="*/ 11 w 11"/>
                <a:gd name="T13" fmla="*/ 0 h 23"/>
                <a:gd name="T14" fmla="*/ 11 w 11"/>
                <a:gd name="T15" fmla="*/ 4 h 23"/>
                <a:gd name="T16" fmla="*/ 9 w 11"/>
                <a:gd name="T17" fmla="*/ 4 h 23"/>
                <a:gd name="T18" fmla="*/ 4 w 11"/>
                <a:gd name="T19" fmla="*/ 9 h 23"/>
                <a:gd name="T20" fmla="*/ 4 w 11"/>
                <a:gd name="T21" fmla="*/ 11 h 23"/>
                <a:gd name="T22" fmla="*/ 4 w 11"/>
                <a:gd name="T23" fmla="*/ 23 h 23"/>
                <a:gd name="T24" fmla="*/ 0 w 11"/>
                <a:gd name="T25" fmla="*/ 23 h 23"/>
                <a:gd name="T26" fmla="*/ 0 w 11"/>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23">
                  <a:moveTo>
                    <a:pt x="0" y="7"/>
                  </a:moveTo>
                  <a:cubicBezTo>
                    <a:pt x="0" y="5"/>
                    <a:pt x="0" y="3"/>
                    <a:pt x="0" y="0"/>
                  </a:cubicBezTo>
                  <a:cubicBezTo>
                    <a:pt x="3" y="0"/>
                    <a:pt x="3" y="0"/>
                    <a:pt x="3" y="0"/>
                  </a:cubicBezTo>
                  <a:cubicBezTo>
                    <a:pt x="3" y="5"/>
                    <a:pt x="3" y="5"/>
                    <a:pt x="3" y="5"/>
                  </a:cubicBezTo>
                  <a:cubicBezTo>
                    <a:pt x="3" y="5"/>
                    <a:pt x="3" y="5"/>
                    <a:pt x="3" y="5"/>
                  </a:cubicBezTo>
                  <a:cubicBezTo>
                    <a:pt x="4" y="2"/>
                    <a:pt x="7" y="0"/>
                    <a:pt x="10" y="0"/>
                  </a:cubicBezTo>
                  <a:cubicBezTo>
                    <a:pt x="10" y="0"/>
                    <a:pt x="10" y="0"/>
                    <a:pt x="11" y="0"/>
                  </a:cubicBezTo>
                  <a:cubicBezTo>
                    <a:pt x="11" y="4"/>
                    <a:pt x="11" y="4"/>
                    <a:pt x="11" y="4"/>
                  </a:cubicBezTo>
                  <a:cubicBezTo>
                    <a:pt x="10" y="4"/>
                    <a:pt x="10" y="4"/>
                    <a:pt x="9" y="4"/>
                  </a:cubicBezTo>
                  <a:cubicBezTo>
                    <a:pt x="6" y="4"/>
                    <a:pt x="4" y="6"/>
                    <a:pt x="4" y="9"/>
                  </a:cubicBezTo>
                  <a:cubicBezTo>
                    <a:pt x="4" y="10"/>
                    <a:pt x="4" y="10"/>
                    <a:pt x="4" y="11"/>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2" name="Freeform 78"/>
            <p:cNvSpPr>
              <a:spLocks noEditPoints="1"/>
            </p:cNvSpPr>
            <p:nvPr userDrawn="1"/>
          </p:nvSpPr>
          <p:spPr bwMode="auto">
            <a:xfrm>
              <a:off x="1193" y="4053"/>
              <a:ext cx="11" cy="59"/>
            </a:xfrm>
            <a:custGeom>
              <a:avLst/>
              <a:gdLst>
                <a:gd name="T0" fmla="*/ 3 w 6"/>
                <a:gd name="T1" fmla="*/ 5 h 32"/>
                <a:gd name="T2" fmla="*/ 0 w 6"/>
                <a:gd name="T3" fmla="*/ 3 h 32"/>
                <a:gd name="T4" fmla="*/ 3 w 6"/>
                <a:gd name="T5" fmla="*/ 0 h 32"/>
                <a:gd name="T6" fmla="*/ 6 w 6"/>
                <a:gd name="T7" fmla="*/ 3 h 32"/>
                <a:gd name="T8" fmla="*/ 3 w 6"/>
                <a:gd name="T9" fmla="*/ 5 h 32"/>
                <a:gd name="T10" fmla="*/ 1 w 6"/>
                <a:gd name="T11" fmla="*/ 32 h 32"/>
                <a:gd name="T12" fmla="*/ 1 w 6"/>
                <a:gd name="T13" fmla="*/ 9 h 32"/>
                <a:gd name="T14" fmla="*/ 5 w 6"/>
                <a:gd name="T15" fmla="*/ 9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5"/>
                  </a:moveTo>
                  <a:cubicBezTo>
                    <a:pt x="1" y="5"/>
                    <a:pt x="0" y="4"/>
                    <a:pt x="0" y="3"/>
                  </a:cubicBezTo>
                  <a:cubicBezTo>
                    <a:pt x="0" y="1"/>
                    <a:pt x="1" y="0"/>
                    <a:pt x="3" y="0"/>
                  </a:cubicBezTo>
                  <a:cubicBezTo>
                    <a:pt x="5" y="0"/>
                    <a:pt x="6" y="1"/>
                    <a:pt x="6" y="3"/>
                  </a:cubicBezTo>
                  <a:cubicBezTo>
                    <a:pt x="6" y="4"/>
                    <a:pt x="5" y="5"/>
                    <a:pt x="3" y="5"/>
                  </a:cubicBezTo>
                  <a:close/>
                  <a:moveTo>
                    <a:pt x="1" y="32"/>
                  </a:moveTo>
                  <a:cubicBezTo>
                    <a:pt x="1" y="9"/>
                    <a:pt x="1" y="9"/>
                    <a:pt x="1" y="9"/>
                  </a:cubicBezTo>
                  <a:cubicBezTo>
                    <a:pt x="5" y="9"/>
                    <a:pt x="5" y="9"/>
                    <a:pt x="5" y="9"/>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3" name="Freeform 79"/>
            <p:cNvSpPr>
              <a:spLocks/>
            </p:cNvSpPr>
            <p:nvPr userDrawn="1"/>
          </p:nvSpPr>
          <p:spPr bwMode="auto">
            <a:xfrm>
              <a:off x="1213" y="4070"/>
              <a:ext cx="59" cy="42"/>
            </a:xfrm>
            <a:custGeom>
              <a:avLst/>
              <a:gdLst>
                <a:gd name="T0" fmla="*/ 1 w 32"/>
                <a:gd name="T1" fmla="*/ 7 h 23"/>
                <a:gd name="T2" fmla="*/ 0 w 32"/>
                <a:gd name="T3" fmla="*/ 0 h 23"/>
                <a:gd name="T4" fmla="*/ 4 w 32"/>
                <a:gd name="T5" fmla="*/ 0 h 23"/>
                <a:gd name="T6" fmla="*/ 4 w 32"/>
                <a:gd name="T7" fmla="*/ 4 h 23"/>
                <a:gd name="T8" fmla="*/ 4 w 32"/>
                <a:gd name="T9" fmla="*/ 4 h 23"/>
                <a:gd name="T10" fmla="*/ 11 w 32"/>
                <a:gd name="T11" fmla="*/ 0 h 23"/>
                <a:gd name="T12" fmla="*/ 18 w 32"/>
                <a:gd name="T13" fmla="*/ 4 h 23"/>
                <a:gd name="T14" fmla="*/ 18 w 32"/>
                <a:gd name="T15" fmla="*/ 4 h 23"/>
                <a:gd name="T16" fmla="*/ 20 w 32"/>
                <a:gd name="T17" fmla="*/ 2 h 23"/>
                <a:gd name="T18" fmla="*/ 25 w 32"/>
                <a:gd name="T19" fmla="*/ 0 h 23"/>
                <a:gd name="T20" fmla="*/ 32 w 32"/>
                <a:gd name="T21" fmla="*/ 10 h 23"/>
                <a:gd name="T22" fmla="*/ 32 w 32"/>
                <a:gd name="T23" fmla="*/ 23 h 23"/>
                <a:gd name="T24" fmla="*/ 28 w 32"/>
                <a:gd name="T25" fmla="*/ 23 h 23"/>
                <a:gd name="T26" fmla="*/ 28 w 32"/>
                <a:gd name="T27" fmla="*/ 10 h 23"/>
                <a:gd name="T28" fmla="*/ 24 w 32"/>
                <a:gd name="T29" fmla="*/ 3 h 23"/>
                <a:gd name="T30" fmla="*/ 19 w 32"/>
                <a:gd name="T31" fmla="*/ 7 h 23"/>
                <a:gd name="T32" fmla="*/ 19 w 32"/>
                <a:gd name="T33" fmla="*/ 9 h 23"/>
                <a:gd name="T34" fmla="*/ 19 w 32"/>
                <a:gd name="T35" fmla="*/ 23 h 23"/>
                <a:gd name="T36" fmla="*/ 15 w 32"/>
                <a:gd name="T37" fmla="*/ 23 h 23"/>
                <a:gd name="T38" fmla="*/ 15 w 32"/>
                <a:gd name="T39" fmla="*/ 9 h 23"/>
                <a:gd name="T40" fmla="*/ 10 w 32"/>
                <a:gd name="T41" fmla="*/ 3 h 23"/>
                <a:gd name="T42" fmla="*/ 5 w 32"/>
                <a:gd name="T43" fmla="*/ 7 h 23"/>
                <a:gd name="T44" fmla="*/ 5 w 32"/>
                <a:gd name="T45" fmla="*/ 9 h 23"/>
                <a:gd name="T46" fmla="*/ 5 w 32"/>
                <a:gd name="T47" fmla="*/ 23 h 23"/>
                <a:gd name="T48" fmla="*/ 1 w 32"/>
                <a:gd name="T49" fmla="*/ 23 h 23"/>
                <a:gd name="T50" fmla="*/ 1 w 32"/>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 h="23">
                  <a:moveTo>
                    <a:pt x="1" y="7"/>
                  </a:moveTo>
                  <a:cubicBezTo>
                    <a:pt x="1" y="4"/>
                    <a:pt x="1" y="2"/>
                    <a:pt x="0" y="0"/>
                  </a:cubicBezTo>
                  <a:cubicBezTo>
                    <a:pt x="4" y="0"/>
                    <a:pt x="4" y="0"/>
                    <a:pt x="4" y="0"/>
                  </a:cubicBezTo>
                  <a:cubicBezTo>
                    <a:pt x="4" y="4"/>
                    <a:pt x="4" y="4"/>
                    <a:pt x="4" y="4"/>
                  </a:cubicBezTo>
                  <a:cubicBezTo>
                    <a:pt x="4" y="4"/>
                    <a:pt x="4" y="4"/>
                    <a:pt x="4" y="4"/>
                  </a:cubicBezTo>
                  <a:cubicBezTo>
                    <a:pt x="6" y="2"/>
                    <a:pt x="8" y="0"/>
                    <a:pt x="11" y="0"/>
                  </a:cubicBezTo>
                  <a:cubicBezTo>
                    <a:pt x="14" y="0"/>
                    <a:pt x="17" y="2"/>
                    <a:pt x="18" y="4"/>
                  </a:cubicBezTo>
                  <a:cubicBezTo>
                    <a:pt x="18" y="4"/>
                    <a:pt x="18" y="4"/>
                    <a:pt x="18" y="4"/>
                  </a:cubicBezTo>
                  <a:cubicBezTo>
                    <a:pt x="18" y="3"/>
                    <a:pt x="19" y="2"/>
                    <a:pt x="20" y="2"/>
                  </a:cubicBezTo>
                  <a:cubicBezTo>
                    <a:pt x="22" y="1"/>
                    <a:pt x="23" y="0"/>
                    <a:pt x="25" y="0"/>
                  </a:cubicBezTo>
                  <a:cubicBezTo>
                    <a:pt x="28" y="0"/>
                    <a:pt x="32" y="2"/>
                    <a:pt x="32" y="10"/>
                  </a:cubicBezTo>
                  <a:cubicBezTo>
                    <a:pt x="32" y="23"/>
                    <a:pt x="32" y="23"/>
                    <a:pt x="32" y="23"/>
                  </a:cubicBezTo>
                  <a:cubicBezTo>
                    <a:pt x="28" y="23"/>
                    <a:pt x="28" y="23"/>
                    <a:pt x="28" y="23"/>
                  </a:cubicBezTo>
                  <a:cubicBezTo>
                    <a:pt x="28" y="10"/>
                    <a:pt x="28" y="10"/>
                    <a:pt x="28" y="10"/>
                  </a:cubicBezTo>
                  <a:cubicBezTo>
                    <a:pt x="28" y="6"/>
                    <a:pt x="27" y="3"/>
                    <a:pt x="24" y="3"/>
                  </a:cubicBezTo>
                  <a:cubicBezTo>
                    <a:pt x="21" y="3"/>
                    <a:pt x="20" y="5"/>
                    <a:pt x="19" y="7"/>
                  </a:cubicBezTo>
                  <a:cubicBezTo>
                    <a:pt x="19" y="8"/>
                    <a:pt x="19" y="8"/>
                    <a:pt x="19" y="9"/>
                  </a:cubicBezTo>
                  <a:cubicBezTo>
                    <a:pt x="19" y="23"/>
                    <a:pt x="19" y="23"/>
                    <a:pt x="19" y="23"/>
                  </a:cubicBezTo>
                  <a:cubicBezTo>
                    <a:pt x="15" y="23"/>
                    <a:pt x="15" y="23"/>
                    <a:pt x="15" y="23"/>
                  </a:cubicBezTo>
                  <a:cubicBezTo>
                    <a:pt x="15" y="9"/>
                    <a:pt x="15" y="9"/>
                    <a:pt x="15" y="9"/>
                  </a:cubicBezTo>
                  <a:cubicBezTo>
                    <a:pt x="15" y="6"/>
                    <a:pt x="13" y="3"/>
                    <a:pt x="10" y="3"/>
                  </a:cubicBezTo>
                  <a:cubicBezTo>
                    <a:pt x="7" y="3"/>
                    <a:pt x="6" y="5"/>
                    <a:pt x="5" y="7"/>
                  </a:cubicBezTo>
                  <a:cubicBezTo>
                    <a:pt x="5" y="8"/>
                    <a:pt x="5" y="9"/>
                    <a:pt x="5" y="9"/>
                  </a:cubicBezTo>
                  <a:cubicBezTo>
                    <a:pt x="5" y="23"/>
                    <a:pt x="5" y="23"/>
                    <a:pt x="5" y="23"/>
                  </a:cubicBezTo>
                  <a:cubicBezTo>
                    <a:pt x="1" y="23"/>
                    <a:pt x="1" y="23"/>
                    <a:pt x="1" y="23"/>
                  </a:cubicBezTo>
                  <a:lnTo>
                    <a:pt x="1"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4" name="Freeform 80"/>
            <p:cNvSpPr>
              <a:spLocks noEditPoints="1"/>
            </p:cNvSpPr>
            <p:nvPr userDrawn="1"/>
          </p:nvSpPr>
          <p:spPr bwMode="auto">
            <a:xfrm>
              <a:off x="1283" y="4053"/>
              <a:ext cx="10" cy="59"/>
            </a:xfrm>
            <a:custGeom>
              <a:avLst/>
              <a:gdLst>
                <a:gd name="T0" fmla="*/ 3 w 6"/>
                <a:gd name="T1" fmla="*/ 5 h 32"/>
                <a:gd name="T2" fmla="*/ 0 w 6"/>
                <a:gd name="T3" fmla="*/ 3 h 32"/>
                <a:gd name="T4" fmla="*/ 3 w 6"/>
                <a:gd name="T5" fmla="*/ 0 h 32"/>
                <a:gd name="T6" fmla="*/ 6 w 6"/>
                <a:gd name="T7" fmla="*/ 3 h 32"/>
                <a:gd name="T8" fmla="*/ 3 w 6"/>
                <a:gd name="T9" fmla="*/ 5 h 32"/>
                <a:gd name="T10" fmla="*/ 1 w 6"/>
                <a:gd name="T11" fmla="*/ 32 h 32"/>
                <a:gd name="T12" fmla="*/ 1 w 6"/>
                <a:gd name="T13" fmla="*/ 9 h 32"/>
                <a:gd name="T14" fmla="*/ 5 w 6"/>
                <a:gd name="T15" fmla="*/ 9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5"/>
                  </a:moveTo>
                  <a:cubicBezTo>
                    <a:pt x="1" y="5"/>
                    <a:pt x="0" y="4"/>
                    <a:pt x="0" y="3"/>
                  </a:cubicBezTo>
                  <a:cubicBezTo>
                    <a:pt x="0" y="1"/>
                    <a:pt x="1" y="0"/>
                    <a:pt x="3" y="0"/>
                  </a:cubicBezTo>
                  <a:cubicBezTo>
                    <a:pt x="5" y="0"/>
                    <a:pt x="6" y="1"/>
                    <a:pt x="6" y="3"/>
                  </a:cubicBezTo>
                  <a:cubicBezTo>
                    <a:pt x="6" y="4"/>
                    <a:pt x="5" y="5"/>
                    <a:pt x="3" y="5"/>
                  </a:cubicBezTo>
                  <a:close/>
                  <a:moveTo>
                    <a:pt x="1" y="32"/>
                  </a:moveTo>
                  <a:cubicBezTo>
                    <a:pt x="1" y="9"/>
                    <a:pt x="1" y="9"/>
                    <a:pt x="1" y="9"/>
                  </a:cubicBezTo>
                  <a:cubicBezTo>
                    <a:pt x="5" y="9"/>
                    <a:pt x="5" y="9"/>
                    <a:pt x="5" y="9"/>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5" name="Freeform 81"/>
            <p:cNvSpPr>
              <a:spLocks/>
            </p:cNvSpPr>
            <p:nvPr userDrawn="1"/>
          </p:nvSpPr>
          <p:spPr bwMode="auto">
            <a:xfrm>
              <a:off x="1304" y="4070"/>
              <a:ext cx="35" cy="42"/>
            </a:xfrm>
            <a:custGeom>
              <a:avLst/>
              <a:gdLst>
                <a:gd name="T0" fmla="*/ 0 w 19"/>
                <a:gd name="T1" fmla="*/ 7 h 23"/>
                <a:gd name="T2" fmla="*/ 0 w 19"/>
                <a:gd name="T3" fmla="*/ 0 h 23"/>
                <a:gd name="T4" fmla="*/ 3 w 19"/>
                <a:gd name="T5" fmla="*/ 0 h 23"/>
                <a:gd name="T6" fmla="*/ 3 w 19"/>
                <a:gd name="T7" fmla="*/ 4 h 23"/>
                <a:gd name="T8" fmla="*/ 3 w 19"/>
                <a:gd name="T9" fmla="*/ 4 h 23"/>
                <a:gd name="T10" fmla="*/ 11 w 19"/>
                <a:gd name="T11" fmla="*/ 0 h 23"/>
                <a:gd name="T12" fmla="*/ 19 w 19"/>
                <a:gd name="T13" fmla="*/ 9 h 23"/>
                <a:gd name="T14" fmla="*/ 19 w 19"/>
                <a:gd name="T15" fmla="*/ 23 h 23"/>
                <a:gd name="T16" fmla="*/ 15 w 19"/>
                <a:gd name="T17" fmla="*/ 23 h 23"/>
                <a:gd name="T18" fmla="*/ 15 w 19"/>
                <a:gd name="T19" fmla="*/ 10 h 23"/>
                <a:gd name="T20" fmla="*/ 9 w 19"/>
                <a:gd name="T21" fmla="*/ 3 h 23"/>
                <a:gd name="T22" fmla="*/ 4 w 19"/>
                <a:gd name="T23" fmla="*/ 7 h 23"/>
                <a:gd name="T24" fmla="*/ 4 w 19"/>
                <a:gd name="T25" fmla="*/ 9 h 23"/>
                <a:gd name="T26" fmla="*/ 4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0"/>
                  </a:cubicBezTo>
                  <a:cubicBezTo>
                    <a:pt x="3" y="0"/>
                    <a:pt x="3" y="0"/>
                    <a:pt x="3" y="0"/>
                  </a:cubicBezTo>
                  <a:cubicBezTo>
                    <a:pt x="3" y="4"/>
                    <a:pt x="3" y="4"/>
                    <a:pt x="3" y="4"/>
                  </a:cubicBezTo>
                  <a:cubicBezTo>
                    <a:pt x="3" y="4"/>
                    <a:pt x="3" y="4"/>
                    <a:pt x="3" y="4"/>
                  </a:cubicBezTo>
                  <a:cubicBezTo>
                    <a:pt x="5" y="2"/>
                    <a:pt x="7" y="0"/>
                    <a:pt x="11" y="0"/>
                  </a:cubicBezTo>
                  <a:cubicBezTo>
                    <a:pt x="14" y="0"/>
                    <a:pt x="19" y="2"/>
                    <a:pt x="19" y="9"/>
                  </a:cubicBezTo>
                  <a:cubicBezTo>
                    <a:pt x="19" y="23"/>
                    <a:pt x="19" y="23"/>
                    <a:pt x="19" y="23"/>
                  </a:cubicBezTo>
                  <a:cubicBezTo>
                    <a:pt x="15" y="23"/>
                    <a:pt x="15" y="23"/>
                    <a:pt x="15" y="23"/>
                  </a:cubicBezTo>
                  <a:cubicBezTo>
                    <a:pt x="15" y="10"/>
                    <a:pt x="15" y="10"/>
                    <a:pt x="15" y="10"/>
                  </a:cubicBezTo>
                  <a:cubicBezTo>
                    <a:pt x="15" y="6"/>
                    <a:pt x="13" y="3"/>
                    <a:pt x="9" y="3"/>
                  </a:cubicBezTo>
                  <a:cubicBezTo>
                    <a:pt x="7" y="3"/>
                    <a:pt x="5" y="5"/>
                    <a:pt x="4" y="7"/>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6" name="Freeform 82"/>
            <p:cNvSpPr>
              <a:spLocks noEditPoints="1"/>
            </p:cNvSpPr>
            <p:nvPr userDrawn="1"/>
          </p:nvSpPr>
          <p:spPr bwMode="auto">
            <a:xfrm>
              <a:off x="1346" y="4070"/>
              <a:ext cx="33" cy="42"/>
            </a:xfrm>
            <a:custGeom>
              <a:avLst/>
              <a:gdLst>
                <a:gd name="T0" fmla="*/ 18 w 18"/>
                <a:gd name="T1" fmla="*/ 17 h 23"/>
                <a:gd name="T2" fmla="*/ 18 w 18"/>
                <a:gd name="T3" fmla="*/ 23 h 23"/>
                <a:gd name="T4" fmla="*/ 15 w 18"/>
                <a:gd name="T5" fmla="*/ 23 h 23"/>
                <a:gd name="T6" fmla="*/ 14 w 18"/>
                <a:gd name="T7" fmla="*/ 20 h 23"/>
                <a:gd name="T8" fmla="*/ 14 w 18"/>
                <a:gd name="T9" fmla="*/ 20 h 23"/>
                <a:gd name="T10" fmla="*/ 7 w 18"/>
                <a:gd name="T11" fmla="*/ 23 h 23"/>
                <a:gd name="T12" fmla="*/ 0 w 18"/>
                <a:gd name="T13" fmla="*/ 17 h 23"/>
                <a:gd name="T14" fmla="*/ 14 w 18"/>
                <a:gd name="T15" fmla="*/ 9 h 23"/>
                <a:gd name="T16" fmla="*/ 14 w 18"/>
                <a:gd name="T17" fmla="*/ 8 h 23"/>
                <a:gd name="T18" fmla="*/ 9 w 18"/>
                <a:gd name="T19" fmla="*/ 3 h 23"/>
                <a:gd name="T20" fmla="*/ 3 w 18"/>
                <a:gd name="T21" fmla="*/ 5 h 23"/>
                <a:gd name="T22" fmla="*/ 2 w 18"/>
                <a:gd name="T23" fmla="*/ 2 h 23"/>
                <a:gd name="T24" fmla="*/ 9 w 18"/>
                <a:gd name="T25" fmla="*/ 0 h 23"/>
                <a:gd name="T26" fmla="*/ 18 w 18"/>
                <a:gd name="T27" fmla="*/ 9 h 23"/>
                <a:gd name="T28" fmla="*/ 18 w 18"/>
                <a:gd name="T29" fmla="*/ 17 h 23"/>
                <a:gd name="T30" fmla="*/ 14 w 18"/>
                <a:gd name="T31" fmla="*/ 11 h 23"/>
                <a:gd name="T32" fmla="*/ 4 w 18"/>
                <a:gd name="T33" fmla="*/ 16 h 23"/>
                <a:gd name="T34" fmla="*/ 8 w 18"/>
                <a:gd name="T35" fmla="*/ 20 h 23"/>
                <a:gd name="T36" fmla="*/ 14 w 18"/>
                <a:gd name="T37" fmla="*/ 17 h 23"/>
                <a:gd name="T38" fmla="*/ 14 w 18"/>
                <a:gd name="T39" fmla="*/ 15 h 23"/>
                <a:gd name="T40" fmla="*/ 14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8" y="17"/>
                  </a:moveTo>
                  <a:cubicBezTo>
                    <a:pt x="18" y="19"/>
                    <a:pt x="18" y="21"/>
                    <a:pt x="18" y="23"/>
                  </a:cubicBezTo>
                  <a:cubicBezTo>
                    <a:pt x="15" y="23"/>
                    <a:pt x="15" y="23"/>
                    <a:pt x="15" y="23"/>
                  </a:cubicBezTo>
                  <a:cubicBezTo>
                    <a:pt x="14" y="20"/>
                    <a:pt x="14" y="20"/>
                    <a:pt x="14" y="20"/>
                  </a:cubicBezTo>
                  <a:cubicBezTo>
                    <a:pt x="14" y="20"/>
                    <a:pt x="14" y="20"/>
                    <a:pt x="14" y="20"/>
                  </a:cubicBezTo>
                  <a:cubicBezTo>
                    <a:pt x="13" y="22"/>
                    <a:pt x="10" y="23"/>
                    <a:pt x="7" y="23"/>
                  </a:cubicBezTo>
                  <a:cubicBezTo>
                    <a:pt x="3" y="23"/>
                    <a:pt x="0" y="20"/>
                    <a:pt x="0" y="17"/>
                  </a:cubicBezTo>
                  <a:cubicBezTo>
                    <a:pt x="0" y="11"/>
                    <a:pt x="5" y="9"/>
                    <a:pt x="14" y="9"/>
                  </a:cubicBezTo>
                  <a:cubicBezTo>
                    <a:pt x="14" y="8"/>
                    <a:pt x="14" y="8"/>
                    <a:pt x="14" y="8"/>
                  </a:cubicBezTo>
                  <a:cubicBezTo>
                    <a:pt x="14" y="6"/>
                    <a:pt x="13" y="3"/>
                    <a:pt x="9" y="3"/>
                  </a:cubicBezTo>
                  <a:cubicBezTo>
                    <a:pt x="7" y="3"/>
                    <a:pt x="4" y="4"/>
                    <a:pt x="3" y="5"/>
                  </a:cubicBezTo>
                  <a:cubicBezTo>
                    <a:pt x="2" y="2"/>
                    <a:pt x="2" y="2"/>
                    <a:pt x="2" y="2"/>
                  </a:cubicBezTo>
                  <a:cubicBezTo>
                    <a:pt x="4" y="1"/>
                    <a:pt x="7" y="0"/>
                    <a:pt x="9" y="0"/>
                  </a:cubicBezTo>
                  <a:cubicBezTo>
                    <a:pt x="16" y="0"/>
                    <a:pt x="18" y="5"/>
                    <a:pt x="18" y="9"/>
                  </a:cubicBezTo>
                  <a:lnTo>
                    <a:pt x="18" y="17"/>
                  </a:lnTo>
                  <a:close/>
                  <a:moveTo>
                    <a:pt x="14" y="11"/>
                  </a:moveTo>
                  <a:cubicBezTo>
                    <a:pt x="9" y="11"/>
                    <a:pt x="4" y="12"/>
                    <a:pt x="4" y="16"/>
                  </a:cubicBezTo>
                  <a:cubicBezTo>
                    <a:pt x="4" y="19"/>
                    <a:pt x="6" y="20"/>
                    <a:pt x="8" y="20"/>
                  </a:cubicBezTo>
                  <a:cubicBezTo>
                    <a:pt x="11" y="20"/>
                    <a:pt x="13" y="18"/>
                    <a:pt x="14" y="17"/>
                  </a:cubicBezTo>
                  <a:cubicBezTo>
                    <a:pt x="14" y="16"/>
                    <a:pt x="14" y="16"/>
                    <a:pt x="14" y="15"/>
                  </a:cubicBezTo>
                  <a:lnTo>
                    <a:pt x="14"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7" name="Freeform 83"/>
            <p:cNvSpPr>
              <a:spLocks/>
            </p:cNvSpPr>
            <p:nvPr userDrawn="1"/>
          </p:nvSpPr>
          <p:spPr bwMode="auto">
            <a:xfrm>
              <a:off x="1386" y="4061"/>
              <a:ext cx="24" cy="51"/>
            </a:xfrm>
            <a:custGeom>
              <a:avLst/>
              <a:gdLst>
                <a:gd name="T0" fmla="*/ 7 w 13"/>
                <a:gd name="T1" fmla="*/ 0 h 28"/>
                <a:gd name="T2" fmla="*/ 7 w 13"/>
                <a:gd name="T3" fmla="*/ 5 h 28"/>
                <a:gd name="T4" fmla="*/ 13 w 13"/>
                <a:gd name="T5" fmla="*/ 5 h 28"/>
                <a:gd name="T6" fmla="*/ 13 w 13"/>
                <a:gd name="T7" fmla="*/ 9 h 28"/>
                <a:gd name="T8" fmla="*/ 7 w 13"/>
                <a:gd name="T9" fmla="*/ 9 h 28"/>
                <a:gd name="T10" fmla="*/ 7 w 13"/>
                <a:gd name="T11" fmla="*/ 21 h 28"/>
                <a:gd name="T12" fmla="*/ 10 w 13"/>
                <a:gd name="T13" fmla="*/ 25 h 28"/>
                <a:gd name="T14" fmla="*/ 12 w 13"/>
                <a:gd name="T15" fmla="*/ 25 h 28"/>
                <a:gd name="T16" fmla="*/ 13 w 13"/>
                <a:gd name="T17" fmla="*/ 28 h 28"/>
                <a:gd name="T18" fmla="*/ 9 w 13"/>
                <a:gd name="T19" fmla="*/ 28 h 28"/>
                <a:gd name="T20" fmla="*/ 5 w 13"/>
                <a:gd name="T21" fmla="*/ 27 h 28"/>
                <a:gd name="T22" fmla="*/ 3 w 13"/>
                <a:gd name="T23" fmla="*/ 21 h 28"/>
                <a:gd name="T24" fmla="*/ 3 w 13"/>
                <a:gd name="T25" fmla="*/ 9 h 28"/>
                <a:gd name="T26" fmla="*/ 0 w 13"/>
                <a:gd name="T27" fmla="*/ 9 h 28"/>
                <a:gd name="T28" fmla="*/ 0 w 13"/>
                <a:gd name="T29" fmla="*/ 5 h 28"/>
                <a:gd name="T30" fmla="*/ 3 w 13"/>
                <a:gd name="T31" fmla="*/ 5 h 28"/>
                <a:gd name="T32" fmla="*/ 3 w 13"/>
                <a:gd name="T33" fmla="*/ 1 h 28"/>
                <a:gd name="T34" fmla="*/ 7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7" y="0"/>
                  </a:moveTo>
                  <a:cubicBezTo>
                    <a:pt x="7" y="5"/>
                    <a:pt x="7" y="5"/>
                    <a:pt x="7" y="5"/>
                  </a:cubicBezTo>
                  <a:cubicBezTo>
                    <a:pt x="13" y="5"/>
                    <a:pt x="13" y="5"/>
                    <a:pt x="13" y="5"/>
                  </a:cubicBezTo>
                  <a:cubicBezTo>
                    <a:pt x="13" y="9"/>
                    <a:pt x="13" y="9"/>
                    <a:pt x="13" y="9"/>
                  </a:cubicBezTo>
                  <a:cubicBezTo>
                    <a:pt x="7" y="9"/>
                    <a:pt x="7" y="9"/>
                    <a:pt x="7" y="9"/>
                  </a:cubicBezTo>
                  <a:cubicBezTo>
                    <a:pt x="7" y="21"/>
                    <a:pt x="7" y="21"/>
                    <a:pt x="7" y="21"/>
                  </a:cubicBezTo>
                  <a:cubicBezTo>
                    <a:pt x="7" y="23"/>
                    <a:pt x="8" y="25"/>
                    <a:pt x="10" y="25"/>
                  </a:cubicBezTo>
                  <a:cubicBezTo>
                    <a:pt x="11" y="25"/>
                    <a:pt x="12" y="25"/>
                    <a:pt x="12" y="25"/>
                  </a:cubicBezTo>
                  <a:cubicBezTo>
                    <a:pt x="13" y="28"/>
                    <a:pt x="13" y="28"/>
                    <a:pt x="13" y="28"/>
                  </a:cubicBezTo>
                  <a:cubicBezTo>
                    <a:pt x="12" y="28"/>
                    <a:pt x="11" y="28"/>
                    <a:pt x="9" y="28"/>
                  </a:cubicBezTo>
                  <a:cubicBezTo>
                    <a:pt x="7" y="28"/>
                    <a:pt x="6" y="28"/>
                    <a:pt x="5" y="27"/>
                  </a:cubicBezTo>
                  <a:cubicBezTo>
                    <a:pt x="4" y="25"/>
                    <a:pt x="3" y="23"/>
                    <a:pt x="3" y="21"/>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8" name="Freeform 84"/>
            <p:cNvSpPr>
              <a:spLocks noEditPoints="1"/>
            </p:cNvSpPr>
            <p:nvPr userDrawn="1"/>
          </p:nvSpPr>
          <p:spPr bwMode="auto">
            <a:xfrm>
              <a:off x="1413" y="4070"/>
              <a:ext cx="37" cy="42"/>
            </a:xfrm>
            <a:custGeom>
              <a:avLst/>
              <a:gdLst>
                <a:gd name="T0" fmla="*/ 4 w 20"/>
                <a:gd name="T1" fmla="*/ 12 h 23"/>
                <a:gd name="T2" fmla="*/ 12 w 20"/>
                <a:gd name="T3" fmla="*/ 20 h 23"/>
                <a:gd name="T4" fmla="*/ 18 w 20"/>
                <a:gd name="T5" fmla="*/ 19 h 23"/>
                <a:gd name="T6" fmla="*/ 19 w 20"/>
                <a:gd name="T7" fmla="*/ 22 h 23"/>
                <a:gd name="T8" fmla="*/ 11 w 20"/>
                <a:gd name="T9" fmla="*/ 23 h 23"/>
                <a:gd name="T10" fmla="*/ 0 w 20"/>
                <a:gd name="T11" fmla="*/ 12 h 23"/>
                <a:gd name="T12" fmla="*/ 11 w 20"/>
                <a:gd name="T13" fmla="*/ 0 h 23"/>
                <a:gd name="T14" fmla="*/ 20 w 20"/>
                <a:gd name="T15" fmla="*/ 10 h 23"/>
                <a:gd name="T16" fmla="*/ 20 w 20"/>
                <a:gd name="T17" fmla="*/ 12 h 23"/>
                <a:gd name="T18" fmla="*/ 4 w 20"/>
                <a:gd name="T19" fmla="*/ 12 h 23"/>
                <a:gd name="T20" fmla="*/ 16 w 20"/>
                <a:gd name="T21" fmla="*/ 9 h 23"/>
                <a:gd name="T22" fmla="*/ 11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8" y="20"/>
                    <a:pt x="12" y="20"/>
                  </a:cubicBezTo>
                  <a:cubicBezTo>
                    <a:pt x="15" y="20"/>
                    <a:pt x="17" y="20"/>
                    <a:pt x="18" y="19"/>
                  </a:cubicBezTo>
                  <a:cubicBezTo>
                    <a:pt x="19" y="22"/>
                    <a:pt x="19" y="22"/>
                    <a:pt x="19" y="22"/>
                  </a:cubicBezTo>
                  <a:cubicBezTo>
                    <a:pt x="17" y="22"/>
                    <a:pt x="15" y="23"/>
                    <a:pt x="11" y="23"/>
                  </a:cubicBezTo>
                  <a:cubicBezTo>
                    <a:pt x="5" y="23"/>
                    <a:pt x="0" y="19"/>
                    <a:pt x="0" y="12"/>
                  </a:cubicBezTo>
                  <a:cubicBezTo>
                    <a:pt x="0" y="5"/>
                    <a:pt x="4" y="0"/>
                    <a:pt x="11" y="0"/>
                  </a:cubicBezTo>
                  <a:cubicBezTo>
                    <a:pt x="18" y="0"/>
                    <a:pt x="20" y="6"/>
                    <a:pt x="20" y="10"/>
                  </a:cubicBezTo>
                  <a:cubicBezTo>
                    <a:pt x="20" y="11"/>
                    <a:pt x="20" y="12"/>
                    <a:pt x="20" y="12"/>
                  </a:cubicBezTo>
                  <a:lnTo>
                    <a:pt x="4" y="12"/>
                  </a:lnTo>
                  <a:close/>
                  <a:moveTo>
                    <a:pt x="16" y="9"/>
                  </a:moveTo>
                  <a:cubicBezTo>
                    <a:pt x="16" y="7"/>
                    <a:pt x="15" y="3"/>
                    <a:pt x="11" y="3"/>
                  </a:cubicBezTo>
                  <a:cubicBezTo>
                    <a:pt x="6" y="3"/>
                    <a:pt x="5"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29" name="Freeform 85"/>
            <p:cNvSpPr>
              <a:spLocks noEditPoints="1"/>
            </p:cNvSpPr>
            <p:nvPr userDrawn="1"/>
          </p:nvSpPr>
          <p:spPr bwMode="auto">
            <a:xfrm>
              <a:off x="1473" y="40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8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8" y="0"/>
                    <a:pt x="22" y="5"/>
                    <a:pt x="22" y="11"/>
                  </a:cubicBezTo>
                  <a:cubicBezTo>
                    <a:pt x="22" y="20"/>
                    <a:pt x="16" y="23"/>
                    <a:pt x="11" y="23"/>
                  </a:cubicBezTo>
                  <a:close/>
                  <a:moveTo>
                    <a:pt x="11" y="20"/>
                  </a:moveTo>
                  <a:cubicBezTo>
                    <a:pt x="15" y="20"/>
                    <a:pt x="18" y="17"/>
                    <a:pt x="18" y="12"/>
                  </a:cubicBezTo>
                  <a:cubicBezTo>
                    <a:pt x="18" y="8"/>
                    <a:pt x="16" y="3"/>
                    <a:pt x="11" y="3"/>
                  </a:cubicBezTo>
                  <a:cubicBezTo>
                    <a:pt x="6" y="3"/>
                    <a:pt x="4" y="7"/>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0" name="Freeform 86"/>
            <p:cNvSpPr>
              <a:spLocks/>
            </p:cNvSpPr>
            <p:nvPr userDrawn="1"/>
          </p:nvSpPr>
          <p:spPr bwMode="auto">
            <a:xfrm>
              <a:off x="1523" y="4070"/>
              <a:ext cx="34" cy="42"/>
            </a:xfrm>
            <a:custGeom>
              <a:avLst/>
              <a:gdLst>
                <a:gd name="T0" fmla="*/ 0 w 19"/>
                <a:gd name="T1" fmla="*/ 7 h 23"/>
                <a:gd name="T2" fmla="*/ 0 w 19"/>
                <a:gd name="T3" fmla="*/ 0 h 23"/>
                <a:gd name="T4" fmla="*/ 3 w 19"/>
                <a:gd name="T5" fmla="*/ 0 h 23"/>
                <a:gd name="T6" fmla="*/ 4 w 19"/>
                <a:gd name="T7" fmla="*/ 4 h 23"/>
                <a:gd name="T8" fmla="*/ 4 w 19"/>
                <a:gd name="T9" fmla="*/ 4 h 23"/>
                <a:gd name="T10" fmla="*/ 11 w 19"/>
                <a:gd name="T11" fmla="*/ 0 h 23"/>
                <a:gd name="T12" fmla="*/ 19 w 19"/>
                <a:gd name="T13" fmla="*/ 9 h 23"/>
                <a:gd name="T14" fmla="*/ 19 w 19"/>
                <a:gd name="T15" fmla="*/ 23 h 23"/>
                <a:gd name="T16" fmla="*/ 15 w 19"/>
                <a:gd name="T17" fmla="*/ 23 h 23"/>
                <a:gd name="T18" fmla="*/ 15 w 19"/>
                <a:gd name="T19" fmla="*/ 10 h 23"/>
                <a:gd name="T20" fmla="*/ 10 w 19"/>
                <a:gd name="T21" fmla="*/ 3 h 23"/>
                <a:gd name="T22" fmla="*/ 4 w 19"/>
                <a:gd name="T23" fmla="*/ 7 h 23"/>
                <a:gd name="T24" fmla="*/ 4 w 19"/>
                <a:gd name="T25" fmla="*/ 9 h 23"/>
                <a:gd name="T26" fmla="*/ 4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0"/>
                  </a:cubicBezTo>
                  <a:cubicBezTo>
                    <a:pt x="3" y="0"/>
                    <a:pt x="3" y="0"/>
                    <a:pt x="3" y="0"/>
                  </a:cubicBezTo>
                  <a:cubicBezTo>
                    <a:pt x="4" y="4"/>
                    <a:pt x="4" y="4"/>
                    <a:pt x="4" y="4"/>
                  </a:cubicBezTo>
                  <a:cubicBezTo>
                    <a:pt x="4" y="4"/>
                    <a:pt x="4" y="4"/>
                    <a:pt x="4" y="4"/>
                  </a:cubicBezTo>
                  <a:cubicBezTo>
                    <a:pt x="5" y="2"/>
                    <a:pt x="7" y="0"/>
                    <a:pt x="11" y="0"/>
                  </a:cubicBezTo>
                  <a:cubicBezTo>
                    <a:pt x="14" y="0"/>
                    <a:pt x="19" y="2"/>
                    <a:pt x="19" y="9"/>
                  </a:cubicBezTo>
                  <a:cubicBezTo>
                    <a:pt x="19" y="23"/>
                    <a:pt x="19" y="23"/>
                    <a:pt x="19" y="23"/>
                  </a:cubicBezTo>
                  <a:cubicBezTo>
                    <a:pt x="15" y="23"/>
                    <a:pt x="15" y="23"/>
                    <a:pt x="15" y="23"/>
                  </a:cubicBezTo>
                  <a:cubicBezTo>
                    <a:pt x="15" y="10"/>
                    <a:pt x="15" y="10"/>
                    <a:pt x="15" y="10"/>
                  </a:cubicBezTo>
                  <a:cubicBezTo>
                    <a:pt x="15" y="6"/>
                    <a:pt x="14" y="3"/>
                    <a:pt x="10" y="3"/>
                  </a:cubicBezTo>
                  <a:cubicBezTo>
                    <a:pt x="7" y="3"/>
                    <a:pt x="5" y="5"/>
                    <a:pt x="4" y="7"/>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1" name="Freeform 87"/>
            <p:cNvSpPr>
              <a:spLocks/>
            </p:cNvSpPr>
            <p:nvPr userDrawn="1"/>
          </p:nvSpPr>
          <p:spPr bwMode="auto">
            <a:xfrm>
              <a:off x="1582" y="4061"/>
              <a:ext cx="24" cy="51"/>
            </a:xfrm>
            <a:custGeom>
              <a:avLst/>
              <a:gdLst>
                <a:gd name="T0" fmla="*/ 7 w 13"/>
                <a:gd name="T1" fmla="*/ 0 h 28"/>
                <a:gd name="T2" fmla="*/ 7 w 13"/>
                <a:gd name="T3" fmla="*/ 5 h 28"/>
                <a:gd name="T4" fmla="*/ 13 w 13"/>
                <a:gd name="T5" fmla="*/ 5 h 28"/>
                <a:gd name="T6" fmla="*/ 13 w 13"/>
                <a:gd name="T7" fmla="*/ 9 h 28"/>
                <a:gd name="T8" fmla="*/ 7 w 13"/>
                <a:gd name="T9" fmla="*/ 9 h 28"/>
                <a:gd name="T10" fmla="*/ 7 w 13"/>
                <a:gd name="T11" fmla="*/ 21 h 28"/>
                <a:gd name="T12" fmla="*/ 10 w 13"/>
                <a:gd name="T13" fmla="*/ 25 h 28"/>
                <a:gd name="T14" fmla="*/ 12 w 13"/>
                <a:gd name="T15" fmla="*/ 25 h 28"/>
                <a:gd name="T16" fmla="*/ 13 w 13"/>
                <a:gd name="T17" fmla="*/ 28 h 28"/>
                <a:gd name="T18" fmla="*/ 9 w 13"/>
                <a:gd name="T19" fmla="*/ 28 h 28"/>
                <a:gd name="T20" fmla="*/ 5 w 13"/>
                <a:gd name="T21" fmla="*/ 27 h 28"/>
                <a:gd name="T22" fmla="*/ 3 w 13"/>
                <a:gd name="T23" fmla="*/ 21 h 28"/>
                <a:gd name="T24" fmla="*/ 3 w 13"/>
                <a:gd name="T25" fmla="*/ 9 h 28"/>
                <a:gd name="T26" fmla="*/ 0 w 13"/>
                <a:gd name="T27" fmla="*/ 9 h 28"/>
                <a:gd name="T28" fmla="*/ 0 w 13"/>
                <a:gd name="T29" fmla="*/ 5 h 28"/>
                <a:gd name="T30" fmla="*/ 3 w 13"/>
                <a:gd name="T31" fmla="*/ 5 h 28"/>
                <a:gd name="T32" fmla="*/ 3 w 13"/>
                <a:gd name="T33" fmla="*/ 1 h 28"/>
                <a:gd name="T34" fmla="*/ 7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7" y="0"/>
                  </a:moveTo>
                  <a:cubicBezTo>
                    <a:pt x="7" y="5"/>
                    <a:pt x="7" y="5"/>
                    <a:pt x="7" y="5"/>
                  </a:cubicBezTo>
                  <a:cubicBezTo>
                    <a:pt x="13" y="5"/>
                    <a:pt x="13" y="5"/>
                    <a:pt x="13" y="5"/>
                  </a:cubicBezTo>
                  <a:cubicBezTo>
                    <a:pt x="13" y="9"/>
                    <a:pt x="13" y="9"/>
                    <a:pt x="13" y="9"/>
                  </a:cubicBezTo>
                  <a:cubicBezTo>
                    <a:pt x="7" y="9"/>
                    <a:pt x="7" y="9"/>
                    <a:pt x="7" y="9"/>
                  </a:cubicBezTo>
                  <a:cubicBezTo>
                    <a:pt x="7" y="21"/>
                    <a:pt x="7" y="21"/>
                    <a:pt x="7" y="21"/>
                  </a:cubicBezTo>
                  <a:cubicBezTo>
                    <a:pt x="7" y="23"/>
                    <a:pt x="8" y="25"/>
                    <a:pt x="10" y="25"/>
                  </a:cubicBezTo>
                  <a:cubicBezTo>
                    <a:pt x="11" y="25"/>
                    <a:pt x="12" y="25"/>
                    <a:pt x="12" y="25"/>
                  </a:cubicBezTo>
                  <a:cubicBezTo>
                    <a:pt x="13" y="28"/>
                    <a:pt x="13" y="28"/>
                    <a:pt x="13" y="28"/>
                  </a:cubicBezTo>
                  <a:cubicBezTo>
                    <a:pt x="12" y="28"/>
                    <a:pt x="11" y="28"/>
                    <a:pt x="9" y="28"/>
                  </a:cubicBezTo>
                  <a:cubicBezTo>
                    <a:pt x="7" y="28"/>
                    <a:pt x="6" y="28"/>
                    <a:pt x="5" y="27"/>
                  </a:cubicBezTo>
                  <a:cubicBezTo>
                    <a:pt x="4" y="25"/>
                    <a:pt x="3" y="23"/>
                    <a:pt x="3" y="21"/>
                  </a:cubicBezTo>
                  <a:cubicBezTo>
                    <a:pt x="3" y="9"/>
                    <a:pt x="3" y="9"/>
                    <a:pt x="3" y="9"/>
                  </a:cubicBezTo>
                  <a:cubicBezTo>
                    <a:pt x="0" y="9"/>
                    <a:pt x="0" y="9"/>
                    <a:pt x="0" y="9"/>
                  </a:cubicBezTo>
                  <a:cubicBezTo>
                    <a:pt x="0" y="5"/>
                    <a:pt x="0" y="5"/>
                    <a:pt x="0" y="5"/>
                  </a:cubicBezTo>
                  <a:cubicBezTo>
                    <a:pt x="3" y="5"/>
                    <a:pt x="3" y="5"/>
                    <a:pt x="3" y="5"/>
                  </a:cubicBezTo>
                  <a:cubicBezTo>
                    <a:pt x="3" y="1"/>
                    <a:pt x="3" y="1"/>
                    <a:pt x="3" y="1"/>
                  </a:cubicBezTo>
                  <a:lnTo>
                    <a:pt x="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2" name="Freeform 88"/>
            <p:cNvSpPr>
              <a:spLocks/>
            </p:cNvSpPr>
            <p:nvPr userDrawn="1"/>
          </p:nvSpPr>
          <p:spPr bwMode="auto">
            <a:xfrm>
              <a:off x="1613" y="4052"/>
              <a:ext cx="35" cy="60"/>
            </a:xfrm>
            <a:custGeom>
              <a:avLst/>
              <a:gdLst>
                <a:gd name="T0" fmla="*/ 0 w 19"/>
                <a:gd name="T1" fmla="*/ 0 h 33"/>
                <a:gd name="T2" fmla="*/ 4 w 19"/>
                <a:gd name="T3" fmla="*/ 0 h 33"/>
                <a:gd name="T4" fmla="*/ 4 w 19"/>
                <a:gd name="T5" fmla="*/ 14 h 33"/>
                <a:gd name="T6" fmla="*/ 5 w 19"/>
                <a:gd name="T7" fmla="*/ 14 h 33"/>
                <a:gd name="T8" fmla="*/ 7 w 19"/>
                <a:gd name="T9" fmla="*/ 11 h 33"/>
                <a:gd name="T10" fmla="*/ 12 w 19"/>
                <a:gd name="T11" fmla="*/ 10 h 33"/>
                <a:gd name="T12" fmla="*/ 19 w 19"/>
                <a:gd name="T13" fmla="*/ 19 h 33"/>
                <a:gd name="T14" fmla="*/ 19 w 19"/>
                <a:gd name="T15" fmla="*/ 33 h 33"/>
                <a:gd name="T16" fmla="*/ 15 w 19"/>
                <a:gd name="T17" fmla="*/ 33 h 33"/>
                <a:gd name="T18" fmla="*/ 15 w 19"/>
                <a:gd name="T19" fmla="*/ 20 h 33"/>
                <a:gd name="T20" fmla="*/ 10 w 19"/>
                <a:gd name="T21" fmla="*/ 13 h 33"/>
                <a:gd name="T22" fmla="*/ 5 w 19"/>
                <a:gd name="T23" fmla="*/ 17 h 33"/>
                <a:gd name="T24" fmla="*/ 4 w 19"/>
                <a:gd name="T25" fmla="*/ 19 h 33"/>
                <a:gd name="T26" fmla="*/ 4 w 19"/>
                <a:gd name="T27" fmla="*/ 33 h 33"/>
                <a:gd name="T28" fmla="*/ 0 w 19"/>
                <a:gd name="T29" fmla="*/ 33 h 33"/>
                <a:gd name="T30" fmla="*/ 0 w 19"/>
                <a:gd name="T3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33">
                  <a:moveTo>
                    <a:pt x="0" y="0"/>
                  </a:moveTo>
                  <a:cubicBezTo>
                    <a:pt x="4" y="0"/>
                    <a:pt x="4" y="0"/>
                    <a:pt x="4" y="0"/>
                  </a:cubicBezTo>
                  <a:cubicBezTo>
                    <a:pt x="4" y="14"/>
                    <a:pt x="4" y="14"/>
                    <a:pt x="4" y="14"/>
                  </a:cubicBezTo>
                  <a:cubicBezTo>
                    <a:pt x="5" y="14"/>
                    <a:pt x="5" y="14"/>
                    <a:pt x="5" y="14"/>
                  </a:cubicBezTo>
                  <a:cubicBezTo>
                    <a:pt x="5" y="13"/>
                    <a:pt x="6" y="12"/>
                    <a:pt x="7" y="11"/>
                  </a:cubicBezTo>
                  <a:cubicBezTo>
                    <a:pt x="9" y="10"/>
                    <a:pt x="10" y="10"/>
                    <a:pt x="12" y="10"/>
                  </a:cubicBezTo>
                  <a:cubicBezTo>
                    <a:pt x="15" y="10"/>
                    <a:pt x="19" y="12"/>
                    <a:pt x="19" y="19"/>
                  </a:cubicBezTo>
                  <a:cubicBezTo>
                    <a:pt x="19" y="33"/>
                    <a:pt x="19" y="33"/>
                    <a:pt x="19" y="33"/>
                  </a:cubicBezTo>
                  <a:cubicBezTo>
                    <a:pt x="15" y="33"/>
                    <a:pt x="15" y="33"/>
                    <a:pt x="15" y="33"/>
                  </a:cubicBezTo>
                  <a:cubicBezTo>
                    <a:pt x="15" y="20"/>
                    <a:pt x="15" y="20"/>
                    <a:pt x="15" y="20"/>
                  </a:cubicBezTo>
                  <a:cubicBezTo>
                    <a:pt x="15" y="16"/>
                    <a:pt x="14" y="13"/>
                    <a:pt x="10" y="13"/>
                  </a:cubicBezTo>
                  <a:cubicBezTo>
                    <a:pt x="8" y="13"/>
                    <a:pt x="6" y="15"/>
                    <a:pt x="5" y="17"/>
                  </a:cubicBezTo>
                  <a:cubicBezTo>
                    <a:pt x="5" y="18"/>
                    <a:pt x="4" y="19"/>
                    <a:pt x="4" y="19"/>
                  </a:cubicBezTo>
                  <a:cubicBezTo>
                    <a:pt x="4" y="33"/>
                    <a:pt x="4" y="33"/>
                    <a:pt x="4" y="33"/>
                  </a:cubicBezTo>
                  <a:cubicBezTo>
                    <a:pt x="0" y="33"/>
                    <a:pt x="0" y="33"/>
                    <a:pt x="0" y="33"/>
                  </a:cubicBez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3" name="Freeform 89"/>
            <p:cNvSpPr>
              <a:spLocks noEditPoints="1"/>
            </p:cNvSpPr>
            <p:nvPr userDrawn="1"/>
          </p:nvSpPr>
          <p:spPr bwMode="auto">
            <a:xfrm>
              <a:off x="1657" y="4070"/>
              <a:ext cx="36" cy="42"/>
            </a:xfrm>
            <a:custGeom>
              <a:avLst/>
              <a:gdLst>
                <a:gd name="T0" fmla="*/ 4 w 20"/>
                <a:gd name="T1" fmla="*/ 12 h 23"/>
                <a:gd name="T2" fmla="*/ 12 w 20"/>
                <a:gd name="T3" fmla="*/ 20 h 23"/>
                <a:gd name="T4" fmla="*/ 18 w 20"/>
                <a:gd name="T5" fmla="*/ 19 h 23"/>
                <a:gd name="T6" fmla="*/ 19 w 20"/>
                <a:gd name="T7" fmla="*/ 22 h 23"/>
                <a:gd name="T8" fmla="*/ 11 w 20"/>
                <a:gd name="T9" fmla="*/ 23 h 23"/>
                <a:gd name="T10" fmla="*/ 0 w 20"/>
                <a:gd name="T11" fmla="*/ 12 h 23"/>
                <a:gd name="T12" fmla="*/ 11 w 20"/>
                <a:gd name="T13" fmla="*/ 0 h 23"/>
                <a:gd name="T14" fmla="*/ 20 w 20"/>
                <a:gd name="T15" fmla="*/ 10 h 23"/>
                <a:gd name="T16" fmla="*/ 20 w 20"/>
                <a:gd name="T17" fmla="*/ 12 h 23"/>
                <a:gd name="T18" fmla="*/ 4 w 20"/>
                <a:gd name="T19" fmla="*/ 12 h 23"/>
                <a:gd name="T20" fmla="*/ 16 w 20"/>
                <a:gd name="T21" fmla="*/ 9 h 23"/>
                <a:gd name="T22" fmla="*/ 10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8" y="20"/>
                    <a:pt x="12" y="20"/>
                  </a:cubicBezTo>
                  <a:cubicBezTo>
                    <a:pt x="15" y="20"/>
                    <a:pt x="16" y="20"/>
                    <a:pt x="18" y="19"/>
                  </a:cubicBezTo>
                  <a:cubicBezTo>
                    <a:pt x="19" y="22"/>
                    <a:pt x="19" y="22"/>
                    <a:pt x="19" y="22"/>
                  </a:cubicBezTo>
                  <a:cubicBezTo>
                    <a:pt x="17" y="22"/>
                    <a:pt x="15" y="23"/>
                    <a:pt x="11" y="23"/>
                  </a:cubicBezTo>
                  <a:cubicBezTo>
                    <a:pt x="4" y="23"/>
                    <a:pt x="0" y="19"/>
                    <a:pt x="0" y="12"/>
                  </a:cubicBezTo>
                  <a:cubicBezTo>
                    <a:pt x="0" y="5"/>
                    <a:pt x="4" y="0"/>
                    <a:pt x="11" y="0"/>
                  </a:cubicBezTo>
                  <a:cubicBezTo>
                    <a:pt x="18" y="0"/>
                    <a:pt x="20" y="6"/>
                    <a:pt x="20" y="10"/>
                  </a:cubicBezTo>
                  <a:cubicBezTo>
                    <a:pt x="20" y="11"/>
                    <a:pt x="20" y="12"/>
                    <a:pt x="20" y="12"/>
                  </a:cubicBezTo>
                  <a:lnTo>
                    <a:pt x="4" y="12"/>
                  </a:lnTo>
                  <a:close/>
                  <a:moveTo>
                    <a:pt x="16" y="9"/>
                  </a:moveTo>
                  <a:cubicBezTo>
                    <a:pt x="16" y="7"/>
                    <a:pt x="15" y="3"/>
                    <a:pt x="10" y="3"/>
                  </a:cubicBezTo>
                  <a:cubicBezTo>
                    <a:pt x="6" y="3"/>
                    <a:pt x="5"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4" name="Freeform 90"/>
            <p:cNvSpPr>
              <a:spLocks noEditPoints="1"/>
            </p:cNvSpPr>
            <p:nvPr userDrawn="1"/>
          </p:nvSpPr>
          <p:spPr bwMode="auto">
            <a:xfrm>
              <a:off x="1719" y="4052"/>
              <a:ext cx="40" cy="60"/>
            </a:xfrm>
            <a:custGeom>
              <a:avLst/>
              <a:gdLst>
                <a:gd name="T0" fmla="*/ 1 w 22"/>
                <a:gd name="T1" fmla="*/ 0 h 33"/>
                <a:gd name="T2" fmla="*/ 5 w 22"/>
                <a:gd name="T3" fmla="*/ 0 h 33"/>
                <a:gd name="T4" fmla="*/ 5 w 22"/>
                <a:gd name="T5" fmla="*/ 14 h 33"/>
                <a:gd name="T6" fmla="*/ 5 w 22"/>
                <a:gd name="T7" fmla="*/ 14 h 33"/>
                <a:gd name="T8" fmla="*/ 12 w 22"/>
                <a:gd name="T9" fmla="*/ 10 h 33"/>
                <a:gd name="T10" fmla="*/ 22 w 22"/>
                <a:gd name="T11" fmla="*/ 21 h 33"/>
                <a:gd name="T12" fmla="*/ 12 w 22"/>
                <a:gd name="T13" fmla="*/ 33 h 33"/>
                <a:gd name="T14" fmla="*/ 4 w 22"/>
                <a:gd name="T15" fmla="*/ 29 h 33"/>
                <a:gd name="T16" fmla="*/ 4 w 22"/>
                <a:gd name="T17" fmla="*/ 29 h 33"/>
                <a:gd name="T18" fmla="*/ 4 w 22"/>
                <a:gd name="T19" fmla="*/ 33 h 33"/>
                <a:gd name="T20" fmla="*/ 0 w 22"/>
                <a:gd name="T21" fmla="*/ 33 h 33"/>
                <a:gd name="T22" fmla="*/ 1 w 22"/>
                <a:gd name="T23" fmla="*/ 27 h 33"/>
                <a:gd name="T24" fmla="*/ 1 w 22"/>
                <a:gd name="T25" fmla="*/ 0 h 33"/>
                <a:gd name="T26" fmla="*/ 5 w 22"/>
                <a:gd name="T27" fmla="*/ 24 h 33"/>
                <a:gd name="T28" fmla="*/ 5 w 22"/>
                <a:gd name="T29" fmla="*/ 25 h 33"/>
                <a:gd name="T30" fmla="*/ 11 w 22"/>
                <a:gd name="T31" fmla="*/ 30 h 33"/>
                <a:gd name="T32" fmla="*/ 18 w 22"/>
                <a:gd name="T33" fmla="*/ 21 h 33"/>
                <a:gd name="T34" fmla="*/ 11 w 22"/>
                <a:gd name="T35" fmla="*/ 13 h 33"/>
                <a:gd name="T36" fmla="*/ 5 w 22"/>
                <a:gd name="T37" fmla="*/ 18 h 33"/>
                <a:gd name="T38" fmla="*/ 5 w 22"/>
                <a:gd name="T39" fmla="*/ 20 h 33"/>
                <a:gd name="T40" fmla="*/ 5 w 22"/>
                <a:gd name="T41"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3">
                  <a:moveTo>
                    <a:pt x="1" y="0"/>
                  </a:moveTo>
                  <a:cubicBezTo>
                    <a:pt x="5" y="0"/>
                    <a:pt x="5" y="0"/>
                    <a:pt x="5" y="0"/>
                  </a:cubicBezTo>
                  <a:cubicBezTo>
                    <a:pt x="5" y="14"/>
                    <a:pt x="5" y="14"/>
                    <a:pt x="5" y="14"/>
                  </a:cubicBezTo>
                  <a:cubicBezTo>
                    <a:pt x="5" y="14"/>
                    <a:pt x="5" y="14"/>
                    <a:pt x="5" y="14"/>
                  </a:cubicBezTo>
                  <a:cubicBezTo>
                    <a:pt x="6" y="12"/>
                    <a:pt x="9" y="10"/>
                    <a:pt x="12" y="10"/>
                  </a:cubicBezTo>
                  <a:cubicBezTo>
                    <a:pt x="18" y="10"/>
                    <a:pt x="22" y="15"/>
                    <a:pt x="22" y="21"/>
                  </a:cubicBezTo>
                  <a:cubicBezTo>
                    <a:pt x="22" y="29"/>
                    <a:pt x="17" y="33"/>
                    <a:pt x="12" y="33"/>
                  </a:cubicBezTo>
                  <a:cubicBezTo>
                    <a:pt x="9" y="33"/>
                    <a:pt x="6" y="32"/>
                    <a:pt x="4" y="29"/>
                  </a:cubicBezTo>
                  <a:cubicBezTo>
                    <a:pt x="4" y="29"/>
                    <a:pt x="4" y="29"/>
                    <a:pt x="4" y="29"/>
                  </a:cubicBezTo>
                  <a:cubicBezTo>
                    <a:pt x="4" y="33"/>
                    <a:pt x="4" y="33"/>
                    <a:pt x="4" y="33"/>
                  </a:cubicBezTo>
                  <a:cubicBezTo>
                    <a:pt x="0" y="33"/>
                    <a:pt x="0" y="33"/>
                    <a:pt x="0" y="33"/>
                  </a:cubicBezTo>
                  <a:cubicBezTo>
                    <a:pt x="1" y="31"/>
                    <a:pt x="1" y="29"/>
                    <a:pt x="1" y="27"/>
                  </a:cubicBezTo>
                  <a:lnTo>
                    <a:pt x="1" y="0"/>
                  </a:lnTo>
                  <a:close/>
                  <a:moveTo>
                    <a:pt x="5" y="24"/>
                  </a:moveTo>
                  <a:cubicBezTo>
                    <a:pt x="5" y="24"/>
                    <a:pt x="5" y="25"/>
                    <a:pt x="5" y="25"/>
                  </a:cubicBezTo>
                  <a:cubicBezTo>
                    <a:pt x="6" y="28"/>
                    <a:pt x="8" y="30"/>
                    <a:pt x="11" y="30"/>
                  </a:cubicBezTo>
                  <a:cubicBezTo>
                    <a:pt x="15" y="30"/>
                    <a:pt x="18" y="27"/>
                    <a:pt x="18" y="21"/>
                  </a:cubicBezTo>
                  <a:cubicBezTo>
                    <a:pt x="18" y="17"/>
                    <a:pt x="15" y="13"/>
                    <a:pt x="11" y="13"/>
                  </a:cubicBezTo>
                  <a:cubicBezTo>
                    <a:pt x="8" y="13"/>
                    <a:pt x="6" y="15"/>
                    <a:pt x="5" y="18"/>
                  </a:cubicBezTo>
                  <a:cubicBezTo>
                    <a:pt x="5" y="19"/>
                    <a:pt x="5" y="19"/>
                    <a:pt x="5" y="20"/>
                  </a:cubicBezTo>
                  <a:lnTo>
                    <a:pt x="5" y="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5" name="Freeform 91"/>
            <p:cNvSpPr>
              <a:spLocks noEditPoints="1"/>
            </p:cNvSpPr>
            <p:nvPr userDrawn="1"/>
          </p:nvSpPr>
          <p:spPr bwMode="auto">
            <a:xfrm>
              <a:off x="1764" y="4070"/>
              <a:ext cx="33" cy="42"/>
            </a:xfrm>
            <a:custGeom>
              <a:avLst/>
              <a:gdLst>
                <a:gd name="T0" fmla="*/ 17 w 18"/>
                <a:gd name="T1" fmla="*/ 17 h 23"/>
                <a:gd name="T2" fmla="*/ 18 w 18"/>
                <a:gd name="T3" fmla="*/ 23 h 23"/>
                <a:gd name="T4" fmla="*/ 14 w 18"/>
                <a:gd name="T5" fmla="*/ 23 h 23"/>
                <a:gd name="T6" fmla="*/ 14 w 18"/>
                <a:gd name="T7" fmla="*/ 20 h 23"/>
                <a:gd name="T8" fmla="*/ 14 w 18"/>
                <a:gd name="T9" fmla="*/ 20 h 23"/>
                <a:gd name="T10" fmla="*/ 7 w 18"/>
                <a:gd name="T11" fmla="*/ 23 h 23"/>
                <a:gd name="T12" fmla="*/ 0 w 18"/>
                <a:gd name="T13" fmla="*/ 17 h 23"/>
                <a:gd name="T14" fmla="*/ 13 w 18"/>
                <a:gd name="T15" fmla="*/ 9 h 23"/>
                <a:gd name="T16" fmla="*/ 13 w 18"/>
                <a:gd name="T17" fmla="*/ 8 h 23"/>
                <a:gd name="T18" fmla="*/ 8 w 18"/>
                <a:gd name="T19" fmla="*/ 3 h 23"/>
                <a:gd name="T20" fmla="*/ 3 w 18"/>
                <a:gd name="T21" fmla="*/ 5 h 23"/>
                <a:gd name="T22" fmla="*/ 2 w 18"/>
                <a:gd name="T23" fmla="*/ 2 h 23"/>
                <a:gd name="T24" fmla="*/ 9 w 18"/>
                <a:gd name="T25" fmla="*/ 0 h 23"/>
                <a:gd name="T26" fmla="*/ 17 w 18"/>
                <a:gd name="T27" fmla="*/ 9 h 23"/>
                <a:gd name="T28" fmla="*/ 17 w 18"/>
                <a:gd name="T29" fmla="*/ 17 h 23"/>
                <a:gd name="T30" fmla="*/ 13 w 18"/>
                <a:gd name="T31" fmla="*/ 11 h 23"/>
                <a:gd name="T32" fmla="*/ 4 w 18"/>
                <a:gd name="T33" fmla="*/ 16 h 23"/>
                <a:gd name="T34" fmla="*/ 8 w 18"/>
                <a:gd name="T35" fmla="*/ 20 h 23"/>
                <a:gd name="T36" fmla="*/ 13 w 18"/>
                <a:gd name="T37" fmla="*/ 17 h 23"/>
                <a:gd name="T38" fmla="*/ 13 w 18"/>
                <a:gd name="T39" fmla="*/ 15 h 23"/>
                <a:gd name="T40" fmla="*/ 13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7" y="17"/>
                  </a:moveTo>
                  <a:cubicBezTo>
                    <a:pt x="17" y="19"/>
                    <a:pt x="18" y="21"/>
                    <a:pt x="18" y="23"/>
                  </a:cubicBezTo>
                  <a:cubicBezTo>
                    <a:pt x="14" y="23"/>
                    <a:pt x="14" y="23"/>
                    <a:pt x="14" y="23"/>
                  </a:cubicBezTo>
                  <a:cubicBezTo>
                    <a:pt x="14" y="20"/>
                    <a:pt x="14" y="20"/>
                    <a:pt x="14" y="20"/>
                  </a:cubicBezTo>
                  <a:cubicBezTo>
                    <a:pt x="14" y="20"/>
                    <a:pt x="14" y="20"/>
                    <a:pt x="14" y="20"/>
                  </a:cubicBezTo>
                  <a:cubicBezTo>
                    <a:pt x="12" y="22"/>
                    <a:pt x="10" y="23"/>
                    <a:pt x="7" y="23"/>
                  </a:cubicBezTo>
                  <a:cubicBezTo>
                    <a:pt x="2" y="23"/>
                    <a:pt x="0" y="20"/>
                    <a:pt x="0" y="17"/>
                  </a:cubicBezTo>
                  <a:cubicBezTo>
                    <a:pt x="0" y="11"/>
                    <a:pt x="5" y="9"/>
                    <a:pt x="13" y="9"/>
                  </a:cubicBezTo>
                  <a:cubicBezTo>
                    <a:pt x="13" y="8"/>
                    <a:pt x="13" y="8"/>
                    <a:pt x="13" y="8"/>
                  </a:cubicBezTo>
                  <a:cubicBezTo>
                    <a:pt x="13" y="6"/>
                    <a:pt x="13" y="3"/>
                    <a:pt x="8" y="3"/>
                  </a:cubicBezTo>
                  <a:cubicBezTo>
                    <a:pt x="6" y="3"/>
                    <a:pt x="4" y="4"/>
                    <a:pt x="3" y="5"/>
                  </a:cubicBezTo>
                  <a:cubicBezTo>
                    <a:pt x="2" y="2"/>
                    <a:pt x="2" y="2"/>
                    <a:pt x="2" y="2"/>
                  </a:cubicBezTo>
                  <a:cubicBezTo>
                    <a:pt x="3" y="1"/>
                    <a:pt x="6" y="0"/>
                    <a:pt x="9" y="0"/>
                  </a:cubicBezTo>
                  <a:cubicBezTo>
                    <a:pt x="16" y="0"/>
                    <a:pt x="17" y="5"/>
                    <a:pt x="17" y="9"/>
                  </a:cubicBezTo>
                  <a:lnTo>
                    <a:pt x="17" y="17"/>
                  </a:lnTo>
                  <a:close/>
                  <a:moveTo>
                    <a:pt x="13" y="11"/>
                  </a:moveTo>
                  <a:cubicBezTo>
                    <a:pt x="9" y="11"/>
                    <a:pt x="4" y="12"/>
                    <a:pt x="4" y="16"/>
                  </a:cubicBezTo>
                  <a:cubicBezTo>
                    <a:pt x="4" y="19"/>
                    <a:pt x="6" y="20"/>
                    <a:pt x="8" y="20"/>
                  </a:cubicBezTo>
                  <a:cubicBezTo>
                    <a:pt x="11" y="20"/>
                    <a:pt x="13" y="18"/>
                    <a:pt x="13" y="17"/>
                  </a:cubicBezTo>
                  <a:cubicBezTo>
                    <a:pt x="13" y="16"/>
                    <a:pt x="13" y="16"/>
                    <a:pt x="13" y="15"/>
                  </a:cubicBezTo>
                  <a:lnTo>
                    <a:pt x="13"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6" name="Freeform 92"/>
            <p:cNvSpPr>
              <a:spLocks/>
            </p:cNvSpPr>
            <p:nvPr userDrawn="1"/>
          </p:nvSpPr>
          <p:spPr bwMode="auto">
            <a:xfrm>
              <a:off x="1804" y="4070"/>
              <a:ext cx="28" cy="42"/>
            </a:xfrm>
            <a:custGeom>
              <a:avLst/>
              <a:gdLst>
                <a:gd name="T0" fmla="*/ 1 w 15"/>
                <a:gd name="T1" fmla="*/ 19 h 23"/>
                <a:gd name="T2" fmla="*/ 7 w 15"/>
                <a:gd name="T3" fmla="*/ 20 h 23"/>
                <a:gd name="T4" fmla="*/ 11 w 15"/>
                <a:gd name="T5" fmla="*/ 17 h 23"/>
                <a:gd name="T6" fmla="*/ 7 w 15"/>
                <a:gd name="T7" fmla="*/ 13 h 23"/>
                <a:gd name="T8" fmla="*/ 1 w 15"/>
                <a:gd name="T9" fmla="*/ 7 h 23"/>
                <a:gd name="T10" fmla="*/ 9 w 15"/>
                <a:gd name="T11" fmla="*/ 0 h 23"/>
                <a:gd name="T12" fmla="*/ 14 w 15"/>
                <a:gd name="T13" fmla="*/ 1 h 23"/>
                <a:gd name="T14" fmla="*/ 13 w 15"/>
                <a:gd name="T15" fmla="*/ 4 h 23"/>
                <a:gd name="T16" fmla="*/ 9 w 15"/>
                <a:gd name="T17" fmla="*/ 3 h 23"/>
                <a:gd name="T18" fmla="*/ 5 w 15"/>
                <a:gd name="T19" fmla="*/ 6 h 23"/>
                <a:gd name="T20" fmla="*/ 9 w 15"/>
                <a:gd name="T21" fmla="*/ 10 h 23"/>
                <a:gd name="T22" fmla="*/ 15 w 15"/>
                <a:gd name="T23" fmla="*/ 17 h 23"/>
                <a:gd name="T24" fmla="*/ 7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3" y="19"/>
                    <a:pt x="5" y="20"/>
                    <a:pt x="7" y="20"/>
                  </a:cubicBezTo>
                  <a:cubicBezTo>
                    <a:pt x="10" y="20"/>
                    <a:pt x="11" y="19"/>
                    <a:pt x="11" y="17"/>
                  </a:cubicBezTo>
                  <a:cubicBezTo>
                    <a:pt x="11" y="15"/>
                    <a:pt x="10" y="14"/>
                    <a:pt x="7" y="13"/>
                  </a:cubicBezTo>
                  <a:cubicBezTo>
                    <a:pt x="3" y="11"/>
                    <a:pt x="1" y="9"/>
                    <a:pt x="1" y="7"/>
                  </a:cubicBezTo>
                  <a:cubicBezTo>
                    <a:pt x="1" y="3"/>
                    <a:pt x="4" y="0"/>
                    <a:pt x="9" y="0"/>
                  </a:cubicBezTo>
                  <a:cubicBezTo>
                    <a:pt x="11" y="0"/>
                    <a:pt x="13" y="1"/>
                    <a:pt x="14" y="1"/>
                  </a:cubicBezTo>
                  <a:cubicBezTo>
                    <a:pt x="13" y="4"/>
                    <a:pt x="13" y="4"/>
                    <a:pt x="13" y="4"/>
                  </a:cubicBezTo>
                  <a:cubicBezTo>
                    <a:pt x="12" y="4"/>
                    <a:pt x="11" y="3"/>
                    <a:pt x="9" y="3"/>
                  </a:cubicBezTo>
                  <a:cubicBezTo>
                    <a:pt x="6" y="3"/>
                    <a:pt x="5" y="4"/>
                    <a:pt x="5" y="6"/>
                  </a:cubicBezTo>
                  <a:cubicBezTo>
                    <a:pt x="5" y="8"/>
                    <a:pt x="6" y="9"/>
                    <a:pt x="9" y="10"/>
                  </a:cubicBezTo>
                  <a:cubicBezTo>
                    <a:pt x="13" y="11"/>
                    <a:pt x="15" y="13"/>
                    <a:pt x="15" y="17"/>
                  </a:cubicBezTo>
                  <a:cubicBezTo>
                    <a:pt x="15" y="20"/>
                    <a:pt x="12" y="23"/>
                    <a:pt x="7"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7" name="Freeform 93"/>
            <p:cNvSpPr>
              <a:spLocks noEditPoints="1"/>
            </p:cNvSpPr>
            <p:nvPr userDrawn="1"/>
          </p:nvSpPr>
          <p:spPr bwMode="auto">
            <a:xfrm>
              <a:off x="1839" y="4053"/>
              <a:ext cx="11" cy="59"/>
            </a:xfrm>
            <a:custGeom>
              <a:avLst/>
              <a:gdLst>
                <a:gd name="T0" fmla="*/ 3 w 6"/>
                <a:gd name="T1" fmla="*/ 5 h 32"/>
                <a:gd name="T2" fmla="*/ 0 w 6"/>
                <a:gd name="T3" fmla="*/ 3 h 32"/>
                <a:gd name="T4" fmla="*/ 3 w 6"/>
                <a:gd name="T5" fmla="*/ 0 h 32"/>
                <a:gd name="T6" fmla="*/ 6 w 6"/>
                <a:gd name="T7" fmla="*/ 3 h 32"/>
                <a:gd name="T8" fmla="*/ 3 w 6"/>
                <a:gd name="T9" fmla="*/ 5 h 32"/>
                <a:gd name="T10" fmla="*/ 1 w 6"/>
                <a:gd name="T11" fmla="*/ 32 h 32"/>
                <a:gd name="T12" fmla="*/ 1 w 6"/>
                <a:gd name="T13" fmla="*/ 9 h 32"/>
                <a:gd name="T14" fmla="*/ 5 w 6"/>
                <a:gd name="T15" fmla="*/ 9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5"/>
                  </a:moveTo>
                  <a:cubicBezTo>
                    <a:pt x="2" y="5"/>
                    <a:pt x="0" y="4"/>
                    <a:pt x="0" y="3"/>
                  </a:cubicBezTo>
                  <a:cubicBezTo>
                    <a:pt x="0" y="1"/>
                    <a:pt x="2" y="0"/>
                    <a:pt x="3" y="0"/>
                  </a:cubicBezTo>
                  <a:cubicBezTo>
                    <a:pt x="5" y="0"/>
                    <a:pt x="6" y="1"/>
                    <a:pt x="6" y="3"/>
                  </a:cubicBezTo>
                  <a:cubicBezTo>
                    <a:pt x="6" y="4"/>
                    <a:pt x="5" y="5"/>
                    <a:pt x="3" y="5"/>
                  </a:cubicBezTo>
                  <a:close/>
                  <a:moveTo>
                    <a:pt x="1" y="32"/>
                  </a:moveTo>
                  <a:cubicBezTo>
                    <a:pt x="1" y="9"/>
                    <a:pt x="1" y="9"/>
                    <a:pt x="1" y="9"/>
                  </a:cubicBezTo>
                  <a:cubicBezTo>
                    <a:pt x="5" y="9"/>
                    <a:pt x="5" y="9"/>
                    <a:pt x="5" y="9"/>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8" name="Freeform 94"/>
            <p:cNvSpPr>
              <a:spLocks/>
            </p:cNvSpPr>
            <p:nvPr userDrawn="1"/>
          </p:nvSpPr>
          <p:spPr bwMode="auto">
            <a:xfrm>
              <a:off x="1857" y="4070"/>
              <a:ext cx="27" cy="42"/>
            </a:xfrm>
            <a:custGeom>
              <a:avLst/>
              <a:gdLst>
                <a:gd name="T0" fmla="*/ 1 w 15"/>
                <a:gd name="T1" fmla="*/ 19 h 23"/>
                <a:gd name="T2" fmla="*/ 7 w 15"/>
                <a:gd name="T3" fmla="*/ 20 h 23"/>
                <a:gd name="T4" fmla="*/ 11 w 15"/>
                <a:gd name="T5" fmla="*/ 17 h 23"/>
                <a:gd name="T6" fmla="*/ 7 w 15"/>
                <a:gd name="T7" fmla="*/ 13 h 23"/>
                <a:gd name="T8" fmla="*/ 1 w 15"/>
                <a:gd name="T9" fmla="*/ 7 h 23"/>
                <a:gd name="T10" fmla="*/ 9 w 15"/>
                <a:gd name="T11" fmla="*/ 0 h 23"/>
                <a:gd name="T12" fmla="*/ 14 w 15"/>
                <a:gd name="T13" fmla="*/ 1 h 23"/>
                <a:gd name="T14" fmla="*/ 13 w 15"/>
                <a:gd name="T15" fmla="*/ 4 h 23"/>
                <a:gd name="T16" fmla="*/ 8 w 15"/>
                <a:gd name="T17" fmla="*/ 3 h 23"/>
                <a:gd name="T18" fmla="*/ 5 w 15"/>
                <a:gd name="T19" fmla="*/ 6 h 23"/>
                <a:gd name="T20" fmla="*/ 9 w 15"/>
                <a:gd name="T21" fmla="*/ 10 h 23"/>
                <a:gd name="T22" fmla="*/ 15 w 15"/>
                <a:gd name="T23" fmla="*/ 17 h 23"/>
                <a:gd name="T24" fmla="*/ 7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3" y="19"/>
                    <a:pt x="5" y="20"/>
                    <a:pt x="7" y="20"/>
                  </a:cubicBezTo>
                  <a:cubicBezTo>
                    <a:pt x="10" y="20"/>
                    <a:pt x="11" y="19"/>
                    <a:pt x="11" y="17"/>
                  </a:cubicBezTo>
                  <a:cubicBezTo>
                    <a:pt x="11" y="15"/>
                    <a:pt x="10" y="14"/>
                    <a:pt x="7" y="13"/>
                  </a:cubicBezTo>
                  <a:cubicBezTo>
                    <a:pt x="3" y="11"/>
                    <a:pt x="1" y="9"/>
                    <a:pt x="1" y="7"/>
                  </a:cubicBezTo>
                  <a:cubicBezTo>
                    <a:pt x="1" y="3"/>
                    <a:pt x="4" y="0"/>
                    <a:pt x="9" y="0"/>
                  </a:cubicBezTo>
                  <a:cubicBezTo>
                    <a:pt x="11" y="0"/>
                    <a:pt x="13" y="1"/>
                    <a:pt x="14" y="1"/>
                  </a:cubicBezTo>
                  <a:cubicBezTo>
                    <a:pt x="13" y="4"/>
                    <a:pt x="13" y="4"/>
                    <a:pt x="13" y="4"/>
                  </a:cubicBezTo>
                  <a:cubicBezTo>
                    <a:pt x="12" y="4"/>
                    <a:pt x="11" y="3"/>
                    <a:pt x="8" y="3"/>
                  </a:cubicBezTo>
                  <a:cubicBezTo>
                    <a:pt x="6" y="3"/>
                    <a:pt x="5" y="4"/>
                    <a:pt x="5" y="6"/>
                  </a:cubicBezTo>
                  <a:cubicBezTo>
                    <a:pt x="5" y="8"/>
                    <a:pt x="6" y="9"/>
                    <a:pt x="9" y="10"/>
                  </a:cubicBezTo>
                  <a:cubicBezTo>
                    <a:pt x="13" y="11"/>
                    <a:pt x="15" y="13"/>
                    <a:pt x="15" y="17"/>
                  </a:cubicBezTo>
                  <a:cubicBezTo>
                    <a:pt x="15" y="20"/>
                    <a:pt x="12" y="23"/>
                    <a:pt x="7"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39" name="Freeform 95"/>
            <p:cNvSpPr>
              <a:spLocks noEditPoints="1"/>
            </p:cNvSpPr>
            <p:nvPr userDrawn="1"/>
          </p:nvSpPr>
          <p:spPr bwMode="auto">
            <a:xfrm>
              <a:off x="1908" y="40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8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8" y="0"/>
                    <a:pt x="22" y="5"/>
                    <a:pt x="22" y="11"/>
                  </a:cubicBezTo>
                  <a:cubicBezTo>
                    <a:pt x="22" y="20"/>
                    <a:pt x="16" y="23"/>
                    <a:pt x="11" y="23"/>
                  </a:cubicBezTo>
                  <a:close/>
                  <a:moveTo>
                    <a:pt x="11" y="20"/>
                  </a:moveTo>
                  <a:cubicBezTo>
                    <a:pt x="15" y="20"/>
                    <a:pt x="18" y="17"/>
                    <a:pt x="18" y="12"/>
                  </a:cubicBezTo>
                  <a:cubicBezTo>
                    <a:pt x="18" y="8"/>
                    <a:pt x="16" y="3"/>
                    <a:pt x="11" y="3"/>
                  </a:cubicBezTo>
                  <a:cubicBezTo>
                    <a:pt x="6" y="3"/>
                    <a:pt x="4" y="7"/>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0" name="Freeform 96"/>
            <p:cNvSpPr>
              <a:spLocks/>
            </p:cNvSpPr>
            <p:nvPr userDrawn="1"/>
          </p:nvSpPr>
          <p:spPr bwMode="auto">
            <a:xfrm>
              <a:off x="1951" y="4052"/>
              <a:ext cx="28" cy="60"/>
            </a:xfrm>
            <a:custGeom>
              <a:avLst/>
              <a:gdLst>
                <a:gd name="T0" fmla="*/ 3 w 15"/>
                <a:gd name="T1" fmla="*/ 33 h 33"/>
                <a:gd name="T2" fmla="*/ 3 w 15"/>
                <a:gd name="T3" fmla="*/ 14 h 33"/>
                <a:gd name="T4" fmla="*/ 0 w 15"/>
                <a:gd name="T5" fmla="*/ 14 h 33"/>
                <a:gd name="T6" fmla="*/ 0 w 15"/>
                <a:gd name="T7" fmla="*/ 10 h 33"/>
                <a:gd name="T8" fmla="*/ 3 w 15"/>
                <a:gd name="T9" fmla="*/ 10 h 33"/>
                <a:gd name="T10" fmla="*/ 3 w 15"/>
                <a:gd name="T11" fmla="*/ 9 h 33"/>
                <a:gd name="T12" fmla="*/ 6 w 15"/>
                <a:gd name="T13" fmla="*/ 2 h 33"/>
                <a:gd name="T14" fmla="*/ 11 w 15"/>
                <a:gd name="T15" fmla="*/ 0 h 33"/>
                <a:gd name="T16" fmla="*/ 15 w 15"/>
                <a:gd name="T17" fmla="*/ 0 h 33"/>
                <a:gd name="T18" fmla="*/ 14 w 15"/>
                <a:gd name="T19" fmla="*/ 3 h 33"/>
                <a:gd name="T20" fmla="*/ 12 w 15"/>
                <a:gd name="T21" fmla="*/ 3 h 33"/>
                <a:gd name="T22" fmla="*/ 7 w 15"/>
                <a:gd name="T23" fmla="*/ 9 h 33"/>
                <a:gd name="T24" fmla="*/ 7 w 15"/>
                <a:gd name="T25" fmla="*/ 10 h 33"/>
                <a:gd name="T26" fmla="*/ 13 w 15"/>
                <a:gd name="T27" fmla="*/ 10 h 33"/>
                <a:gd name="T28" fmla="*/ 13 w 15"/>
                <a:gd name="T29" fmla="*/ 14 h 33"/>
                <a:gd name="T30" fmla="*/ 7 w 15"/>
                <a:gd name="T31" fmla="*/ 14 h 33"/>
                <a:gd name="T32" fmla="*/ 7 w 15"/>
                <a:gd name="T33" fmla="*/ 33 h 33"/>
                <a:gd name="T34" fmla="*/ 3 w 15"/>
                <a:gd name="T35"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33">
                  <a:moveTo>
                    <a:pt x="3" y="33"/>
                  </a:moveTo>
                  <a:cubicBezTo>
                    <a:pt x="3" y="14"/>
                    <a:pt x="3" y="14"/>
                    <a:pt x="3" y="14"/>
                  </a:cubicBezTo>
                  <a:cubicBezTo>
                    <a:pt x="0" y="14"/>
                    <a:pt x="0" y="14"/>
                    <a:pt x="0" y="14"/>
                  </a:cubicBezTo>
                  <a:cubicBezTo>
                    <a:pt x="0" y="10"/>
                    <a:pt x="0" y="10"/>
                    <a:pt x="0" y="10"/>
                  </a:cubicBezTo>
                  <a:cubicBezTo>
                    <a:pt x="3" y="10"/>
                    <a:pt x="3" y="10"/>
                    <a:pt x="3" y="10"/>
                  </a:cubicBezTo>
                  <a:cubicBezTo>
                    <a:pt x="3" y="9"/>
                    <a:pt x="3" y="9"/>
                    <a:pt x="3" y="9"/>
                  </a:cubicBezTo>
                  <a:cubicBezTo>
                    <a:pt x="3" y="6"/>
                    <a:pt x="4" y="3"/>
                    <a:pt x="6" y="2"/>
                  </a:cubicBezTo>
                  <a:cubicBezTo>
                    <a:pt x="7" y="0"/>
                    <a:pt x="9" y="0"/>
                    <a:pt x="11" y="0"/>
                  </a:cubicBezTo>
                  <a:cubicBezTo>
                    <a:pt x="13" y="0"/>
                    <a:pt x="14" y="0"/>
                    <a:pt x="15" y="0"/>
                  </a:cubicBezTo>
                  <a:cubicBezTo>
                    <a:pt x="14" y="3"/>
                    <a:pt x="14" y="3"/>
                    <a:pt x="14" y="3"/>
                  </a:cubicBezTo>
                  <a:cubicBezTo>
                    <a:pt x="14" y="3"/>
                    <a:pt x="13" y="3"/>
                    <a:pt x="12" y="3"/>
                  </a:cubicBezTo>
                  <a:cubicBezTo>
                    <a:pt x="8" y="3"/>
                    <a:pt x="7" y="6"/>
                    <a:pt x="7" y="9"/>
                  </a:cubicBezTo>
                  <a:cubicBezTo>
                    <a:pt x="7" y="10"/>
                    <a:pt x="7" y="10"/>
                    <a:pt x="7" y="10"/>
                  </a:cubicBezTo>
                  <a:cubicBezTo>
                    <a:pt x="13" y="10"/>
                    <a:pt x="13" y="10"/>
                    <a:pt x="13" y="10"/>
                  </a:cubicBezTo>
                  <a:cubicBezTo>
                    <a:pt x="13" y="14"/>
                    <a:pt x="13" y="14"/>
                    <a:pt x="13" y="14"/>
                  </a:cubicBezTo>
                  <a:cubicBezTo>
                    <a:pt x="7" y="14"/>
                    <a:pt x="7" y="14"/>
                    <a:pt x="7" y="14"/>
                  </a:cubicBezTo>
                  <a:cubicBezTo>
                    <a:pt x="7" y="33"/>
                    <a:pt x="7" y="33"/>
                    <a:pt x="7" y="33"/>
                  </a:cubicBezTo>
                  <a:lnTo>
                    <a:pt x="3" y="3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1" name="Freeform 97"/>
            <p:cNvSpPr>
              <a:spLocks/>
            </p:cNvSpPr>
            <p:nvPr userDrawn="1"/>
          </p:nvSpPr>
          <p:spPr bwMode="auto">
            <a:xfrm>
              <a:off x="1999" y="4070"/>
              <a:ext cx="20" cy="42"/>
            </a:xfrm>
            <a:custGeom>
              <a:avLst/>
              <a:gdLst>
                <a:gd name="T0" fmla="*/ 0 w 11"/>
                <a:gd name="T1" fmla="*/ 7 h 23"/>
                <a:gd name="T2" fmla="*/ 0 w 11"/>
                <a:gd name="T3" fmla="*/ 0 h 23"/>
                <a:gd name="T4" fmla="*/ 3 w 11"/>
                <a:gd name="T5" fmla="*/ 0 h 23"/>
                <a:gd name="T6" fmla="*/ 4 w 11"/>
                <a:gd name="T7" fmla="*/ 5 h 23"/>
                <a:gd name="T8" fmla="*/ 4 w 11"/>
                <a:gd name="T9" fmla="*/ 5 h 23"/>
                <a:gd name="T10" fmla="*/ 10 w 11"/>
                <a:gd name="T11" fmla="*/ 0 h 23"/>
                <a:gd name="T12" fmla="*/ 11 w 11"/>
                <a:gd name="T13" fmla="*/ 0 h 23"/>
                <a:gd name="T14" fmla="*/ 11 w 11"/>
                <a:gd name="T15" fmla="*/ 4 h 23"/>
                <a:gd name="T16" fmla="*/ 10 w 11"/>
                <a:gd name="T17" fmla="*/ 4 h 23"/>
                <a:gd name="T18" fmla="*/ 4 w 11"/>
                <a:gd name="T19" fmla="*/ 9 h 23"/>
                <a:gd name="T20" fmla="*/ 4 w 11"/>
                <a:gd name="T21" fmla="*/ 11 h 23"/>
                <a:gd name="T22" fmla="*/ 4 w 11"/>
                <a:gd name="T23" fmla="*/ 23 h 23"/>
                <a:gd name="T24" fmla="*/ 0 w 11"/>
                <a:gd name="T25" fmla="*/ 23 h 23"/>
                <a:gd name="T26" fmla="*/ 0 w 11"/>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23">
                  <a:moveTo>
                    <a:pt x="0" y="7"/>
                  </a:moveTo>
                  <a:cubicBezTo>
                    <a:pt x="0" y="5"/>
                    <a:pt x="0" y="3"/>
                    <a:pt x="0" y="0"/>
                  </a:cubicBezTo>
                  <a:cubicBezTo>
                    <a:pt x="3" y="0"/>
                    <a:pt x="3" y="0"/>
                    <a:pt x="3" y="0"/>
                  </a:cubicBezTo>
                  <a:cubicBezTo>
                    <a:pt x="4" y="5"/>
                    <a:pt x="4" y="5"/>
                    <a:pt x="4" y="5"/>
                  </a:cubicBezTo>
                  <a:cubicBezTo>
                    <a:pt x="4" y="5"/>
                    <a:pt x="4" y="5"/>
                    <a:pt x="4" y="5"/>
                  </a:cubicBezTo>
                  <a:cubicBezTo>
                    <a:pt x="5" y="2"/>
                    <a:pt x="7" y="0"/>
                    <a:pt x="10" y="0"/>
                  </a:cubicBezTo>
                  <a:cubicBezTo>
                    <a:pt x="10" y="0"/>
                    <a:pt x="11" y="0"/>
                    <a:pt x="11" y="0"/>
                  </a:cubicBezTo>
                  <a:cubicBezTo>
                    <a:pt x="11" y="4"/>
                    <a:pt x="11" y="4"/>
                    <a:pt x="11" y="4"/>
                  </a:cubicBezTo>
                  <a:cubicBezTo>
                    <a:pt x="11" y="4"/>
                    <a:pt x="10" y="4"/>
                    <a:pt x="10" y="4"/>
                  </a:cubicBezTo>
                  <a:cubicBezTo>
                    <a:pt x="7" y="4"/>
                    <a:pt x="5" y="6"/>
                    <a:pt x="4" y="9"/>
                  </a:cubicBezTo>
                  <a:cubicBezTo>
                    <a:pt x="4" y="10"/>
                    <a:pt x="4" y="10"/>
                    <a:pt x="4" y="11"/>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2" name="Freeform 98"/>
            <p:cNvSpPr>
              <a:spLocks noEditPoints="1"/>
            </p:cNvSpPr>
            <p:nvPr userDrawn="1"/>
          </p:nvSpPr>
          <p:spPr bwMode="auto">
            <a:xfrm>
              <a:off x="2022" y="4070"/>
              <a:ext cx="33" cy="42"/>
            </a:xfrm>
            <a:custGeom>
              <a:avLst/>
              <a:gdLst>
                <a:gd name="T0" fmla="*/ 17 w 18"/>
                <a:gd name="T1" fmla="*/ 17 h 23"/>
                <a:gd name="T2" fmla="*/ 18 w 18"/>
                <a:gd name="T3" fmla="*/ 23 h 23"/>
                <a:gd name="T4" fmla="*/ 14 w 18"/>
                <a:gd name="T5" fmla="*/ 23 h 23"/>
                <a:gd name="T6" fmla="*/ 14 w 18"/>
                <a:gd name="T7" fmla="*/ 20 h 23"/>
                <a:gd name="T8" fmla="*/ 14 w 18"/>
                <a:gd name="T9" fmla="*/ 20 h 23"/>
                <a:gd name="T10" fmla="*/ 7 w 18"/>
                <a:gd name="T11" fmla="*/ 23 h 23"/>
                <a:gd name="T12" fmla="*/ 0 w 18"/>
                <a:gd name="T13" fmla="*/ 17 h 23"/>
                <a:gd name="T14" fmla="*/ 13 w 18"/>
                <a:gd name="T15" fmla="*/ 9 h 23"/>
                <a:gd name="T16" fmla="*/ 13 w 18"/>
                <a:gd name="T17" fmla="*/ 8 h 23"/>
                <a:gd name="T18" fmla="*/ 8 w 18"/>
                <a:gd name="T19" fmla="*/ 3 h 23"/>
                <a:gd name="T20" fmla="*/ 3 w 18"/>
                <a:gd name="T21" fmla="*/ 5 h 23"/>
                <a:gd name="T22" fmla="*/ 2 w 18"/>
                <a:gd name="T23" fmla="*/ 2 h 23"/>
                <a:gd name="T24" fmla="*/ 9 w 18"/>
                <a:gd name="T25" fmla="*/ 0 h 23"/>
                <a:gd name="T26" fmla="*/ 17 w 18"/>
                <a:gd name="T27" fmla="*/ 9 h 23"/>
                <a:gd name="T28" fmla="*/ 17 w 18"/>
                <a:gd name="T29" fmla="*/ 17 h 23"/>
                <a:gd name="T30" fmla="*/ 14 w 18"/>
                <a:gd name="T31" fmla="*/ 11 h 23"/>
                <a:gd name="T32" fmla="*/ 4 w 18"/>
                <a:gd name="T33" fmla="*/ 16 h 23"/>
                <a:gd name="T34" fmla="*/ 8 w 18"/>
                <a:gd name="T35" fmla="*/ 20 h 23"/>
                <a:gd name="T36" fmla="*/ 13 w 18"/>
                <a:gd name="T37" fmla="*/ 17 h 23"/>
                <a:gd name="T38" fmla="*/ 14 w 18"/>
                <a:gd name="T39" fmla="*/ 15 h 23"/>
                <a:gd name="T40" fmla="*/ 14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7" y="17"/>
                  </a:moveTo>
                  <a:cubicBezTo>
                    <a:pt x="17" y="19"/>
                    <a:pt x="18" y="21"/>
                    <a:pt x="18" y="23"/>
                  </a:cubicBezTo>
                  <a:cubicBezTo>
                    <a:pt x="14" y="23"/>
                    <a:pt x="14" y="23"/>
                    <a:pt x="14" y="23"/>
                  </a:cubicBezTo>
                  <a:cubicBezTo>
                    <a:pt x="14" y="20"/>
                    <a:pt x="14" y="20"/>
                    <a:pt x="14" y="20"/>
                  </a:cubicBezTo>
                  <a:cubicBezTo>
                    <a:pt x="14" y="20"/>
                    <a:pt x="14" y="20"/>
                    <a:pt x="14" y="20"/>
                  </a:cubicBezTo>
                  <a:cubicBezTo>
                    <a:pt x="12" y="22"/>
                    <a:pt x="10" y="23"/>
                    <a:pt x="7" y="23"/>
                  </a:cubicBezTo>
                  <a:cubicBezTo>
                    <a:pt x="2" y="23"/>
                    <a:pt x="0" y="20"/>
                    <a:pt x="0" y="17"/>
                  </a:cubicBezTo>
                  <a:cubicBezTo>
                    <a:pt x="0" y="11"/>
                    <a:pt x="5" y="9"/>
                    <a:pt x="13" y="9"/>
                  </a:cubicBezTo>
                  <a:cubicBezTo>
                    <a:pt x="13" y="8"/>
                    <a:pt x="13" y="8"/>
                    <a:pt x="13" y="8"/>
                  </a:cubicBezTo>
                  <a:cubicBezTo>
                    <a:pt x="13" y="6"/>
                    <a:pt x="13" y="3"/>
                    <a:pt x="8" y="3"/>
                  </a:cubicBezTo>
                  <a:cubicBezTo>
                    <a:pt x="6" y="3"/>
                    <a:pt x="4" y="4"/>
                    <a:pt x="3" y="5"/>
                  </a:cubicBezTo>
                  <a:cubicBezTo>
                    <a:pt x="2" y="2"/>
                    <a:pt x="2" y="2"/>
                    <a:pt x="2" y="2"/>
                  </a:cubicBezTo>
                  <a:cubicBezTo>
                    <a:pt x="3" y="1"/>
                    <a:pt x="6" y="0"/>
                    <a:pt x="9" y="0"/>
                  </a:cubicBezTo>
                  <a:cubicBezTo>
                    <a:pt x="16" y="0"/>
                    <a:pt x="17" y="5"/>
                    <a:pt x="17" y="9"/>
                  </a:cubicBezTo>
                  <a:lnTo>
                    <a:pt x="17" y="17"/>
                  </a:lnTo>
                  <a:close/>
                  <a:moveTo>
                    <a:pt x="14" y="11"/>
                  </a:moveTo>
                  <a:cubicBezTo>
                    <a:pt x="9" y="11"/>
                    <a:pt x="4" y="12"/>
                    <a:pt x="4" y="16"/>
                  </a:cubicBezTo>
                  <a:cubicBezTo>
                    <a:pt x="4" y="19"/>
                    <a:pt x="6" y="20"/>
                    <a:pt x="8" y="20"/>
                  </a:cubicBezTo>
                  <a:cubicBezTo>
                    <a:pt x="11" y="20"/>
                    <a:pt x="13" y="18"/>
                    <a:pt x="13" y="17"/>
                  </a:cubicBezTo>
                  <a:cubicBezTo>
                    <a:pt x="14" y="16"/>
                    <a:pt x="14" y="16"/>
                    <a:pt x="14" y="15"/>
                  </a:cubicBezTo>
                  <a:lnTo>
                    <a:pt x="14"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3" name="Freeform 99"/>
            <p:cNvSpPr>
              <a:spLocks/>
            </p:cNvSpPr>
            <p:nvPr userDrawn="1"/>
          </p:nvSpPr>
          <p:spPr bwMode="auto">
            <a:xfrm>
              <a:off x="2062" y="4070"/>
              <a:ext cx="33" cy="42"/>
            </a:xfrm>
            <a:custGeom>
              <a:avLst/>
              <a:gdLst>
                <a:gd name="T0" fmla="*/ 18 w 18"/>
                <a:gd name="T1" fmla="*/ 22 h 23"/>
                <a:gd name="T2" fmla="*/ 11 w 18"/>
                <a:gd name="T3" fmla="*/ 23 h 23"/>
                <a:gd name="T4" fmla="*/ 0 w 18"/>
                <a:gd name="T5" fmla="*/ 12 h 23"/>
                <a:gd name="T6" fmla="*/ 12 w 18"/>
                <a:gd name="T7" fmla="*/ 0 h 23"/>
                <a:gd name="T8" fmla="*/ 18 w 18"/>
                <a:gd name="T9" fmla="*/ 1 h 23"/>
                <a:gd name="T10" fmla="*/ 17 w 18"/>
                <a:gd name="T11" fmla="*/ 4 h 23"/>
                <a:gd name="T12" fmla="*/ 12 w 18"/>
                <a:gd name="T13" fmla="*/ 3 h 23"/>
                <a:gd name="T14" fmla="*/ 4 w 18"/>
                <a:gd name="T15" fmla="*/ 12 h 23"/>
                <a:gd name="T16" fmla="*/ 12 w 18"/>
                <a:gd name="T17" fmla="*/ 20 h 23"/>
                <a:gd name="T18" fmla="*/ 17 w 18"/>
                <a:gd name="T19" fmla="*/ 19 h 23"/>
                <a:gd name="T20" fmla="*/ 18 w 18"/>
                <a:gd name="T21"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3">
                  <a:moveTo>
                    <a:pt x="18" y="22"/>
                  </a:moveTo>
                  <a:cubicBezTo>
                    <a:pt x="17" y="22"/>
                    <a:pt x="14" y="23"/>
                    <a:pt x="11" y="23"/>
                  </a:cubicBezTo>
                  <a:cubicBezTo>
                    <a:pt x="5" y="23"/>
                    <a:pt x="0" y="19"/>
                    <a:pt x="0" y="12"/>
                  </a:cubicBezTo>
                  <a:cubicBezTo>
                    <a:pt x="0" y="5"/>
                    <a:pt x="5" y="0"/>
                    <a:pt x="12" y="0"/>
                  </a:cubicBezTo>
                  <a:cubicBezTo>
                    <a:pt x="15" y="0"/>
                    <a:pt x="17" y="1"/>
                    <a:pt x="18" y="1"/>
                  </a:cubicBezTo>
                  <a:cubicBezTo>
                    <a:pt x="17" y="4"/>
                    <a:pt x="17" y="4"/>
                    <a:pt x="17" y="4"/>
                  </a:cubicBezTo>
                  <a:cubicBezTo>
                    <a:pt x="16" y="4"/>
                    <a:pt x="15" y="3"/>
                    <a:pt x="12" y="3"/>
                  </a:cubicBezTo>
                  <a:cubicBezTo>
                    <a:pt x="7" y="3"/>
                    <a:pt x="4" y="7"/>
                    <a:pt x="4" y="12"/>
                  </a:cubicBezTo>
                  <a:cubicBezTo>
                    <a:pt x="4" y="17"/>
                    <a:pt x="8" y="20"/>
                    <a:pt x="12" y="20"/>
                  </a:cubicBezTo>
                  <a:cubicBezTo>
                    <a:pt x="14" y="20"/>
                    <a:pt x="16" y="19"/>
                    <a:pt x="17" y="19"/>
                  </a:cubicBezTo>
                  <a:lnTo>
                    <a:pt x="18"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4" name="Freeform 100"/>
            <p:cNvSpPr>
              <a:spLocks noEditPoints="1"/>
            </p:cNvSpPr>
            <p:nvPr userDrawn="1"/>
          </p:nvSpPr>
          <p:spPr bwMode="auto">
            <a:xfrm>
              <a:off x="2101" y="4070"/>
              <a:ext cx="34" cy="42"/>
            </a:xfrm>
            <a:custGeom>
              <a:avLst/>
              <a:gdLst>
                <a:gd name="T0" fmla="*/ 4 w 19"/>
                <a:gd name="T1" fmla="*/ 12 h 23"/>
                <a:gd name="T2" fmla="*/ 11 w 19"/>
                <a:gd name="T3" fmla="*/ 20 h 23"/>
                <a:gd name="T4" fmla="*/ 17 w 19"/>
                <a:gd name="T5" fmla="*/ 19 h 23"/>
                <a:gd name="T6" fmla="*/ 18 w 19"/>
                <a:gd name="T7" fmla="*/ 22 h 23"/>
                <a:gd name="T8" fmla="*/ 11 w 19"/>
                <a:gd name="T9" fmla="*/ 23 h 23"/>
                <a:gd name="T10" fmla="*/ 0 w 19"/>
                <a:gd name="T11" fmla="*/ 12 h 23"/>
                <a:gd name="T12" fmla="*/ 10 w 19"/>
                <a:gd name="T13" fmla="*/ 0 h 23"/>
                <a:gd name="T14" fmla="*/ 19 w 19"/>
                <a:gd name="T15" fmla="*/ 10 h 23"/>
                <a:gd name="T16" fmla="*/ 19 w 19"/>
                <a:gd name="T17" fmla="*/ 12 h 23"/>
                <a:gd name="T18" fmla="*/ 4 w 19"/>
                <a:gd name="T19" fmla="*/ 12 h 23"/>
                <a:gd name="T20" fmla="*/ 15 w 19"/>
                <a:gd name="T21" fmla="*/ 9 h 23"/>
                <a:gd name="T22" fmla="*/ 10 w 19"/>
                <a:gd name="T23" fmla="*/ 3 h 23"/>
                <a:gd name="T24" fmla="*/ 4 w 19"/>
                <a:gd name="T25" fmla="*/ 9 h 23"/>
                <a:gd name="T26" fmla="*/ 15 w 19"/>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23">
                  <a:moveTo>
                    <a:pt x="4" y="12"/>
                  </a:moveTo>
                  <a:cubicBezTo>
                    <a:pt x="4" y="18"/>
                    <a:pt x="7" y="20"/>
                    <a:pt x="11" y="20"/>
                  </a:cubicBezTo>
                  <a:cubicBezTo>
                    <a:pt x="14" y="20"/>
                    <a:pt x="16" y="20"/>
                    <a:pt x="17" y="19"/>
                  </a:cubicBezTo>
                  <a:cubicBezTo>
                    <a:pt x="18" y="22"/>
                    <a:pt x="18" y="22"/>
                    <a:pt x="18" y="22"/>
                  </a:cubicBezTo>
                  <a:cubicBezTo>
                    <a:pt x="17" y="22"/>
                    <a:pt x="14" y="23"/>
                    <a:pt x="11" y="23"/>
                  </a:cubicBezTo>
                  <a:cubicBezTo>
                    <a:pt x="4" y="23"/>
                    <a:pt x="0" y="19"/>
                    <a:pt x="0" y="12"/>
                  </a:cubicBezTo>
                  <a:cubicBezTo>
                    <a:pt x="0" y="5"/>
                    <a:pt x="4" y="0"/>
                    <a:pt x="10" y="0"/>
                  </a:cubicBezTo>
                  <a:cubicBezTo>
                    <a:pt x="17" y="0"/>
                    <a:pt x="19" y="6"/>
                    <a:pt x="19" y="10"/>
                  </a:cubicBezTo>
                  <a:cubicBezTo>
                    <a:pt x="19" y="11"/>
                    <a:pt x="19" y="12"/>
                    <a:pt x="19" y="12"/>
                  </a:cubicBezTo>
                  <a:lnTo>
                    <a:pt x="4" y="12"/>
                  </a:lnTo>
                  <a:close/>
                  <a:moveTo>
                    <a:pt x="15" y="9"/>
                  </a:moveTo>
                  <a:cubicBezTo>
                    <a:pt x="15" y="7"/>
                    <a:pt x="14" y="3"/>
                    <a:pt x="10" y="3"/>
                  </a:cubicBezTo>
                  <a:cubicBezTo>
                    <a:pt x="6" y="3"/>
                    <a:pt x="4" y="7"/>
                    <a:pt x="4" y="9"/>
                  </a:cubicBezTo>
                  <a:lnTo>
                    <a:pt x="15"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5" name="Freeform 101"/>
            <p:cNvSpPr>
              <a:spLocks/>
            </p:cNvSpPr>
            <p:nvPr userDrawn="1"/>
          </p:nvSpPr>
          <p:spPr bwMode="auto">
            <a:xfrm>
              <a:off x="2139" y="4101"/>
              <a:ext cx="12" cy="20"/>
            </a:xfrm>
            <a:custGeom>
              <a:avLst/>
              <a:gdLst>
                <a:gd name="T0" fmla="*/ 0 w 7"/>
                <a:gd name="T1" fmla="*/ 11 h 11"/>
                <a:gd name="T2" fmla="*/ 3 w 7"/>
                <a:gd name="T3" fmla="*/ 0 h 11"/>
                <a:gd name="T4" fmla="*/ 7 w 7"/>
                <a:gd name="T5" fmla="*/ 0 h 11"/>
                <a:gd name="T6" fmla="*/ 3 w 7"/>
                <a:gd name="T7" fmla="*/ 11 h 11"/>
                <a:gd name="T8" fmla="*/ 0 w 7"/>
                <a:gd name="T9" fmla="*/ 11 h 11"/>
              </a:gdLst>
              <a:ahLst/>
              <a:cxnLst>
                <a:cxn ang="0">
                  <a:pos x="T0" y="T1"/>
                </a:cxn>
                <a:cxn ang="0">
                  <a:pos x="T2" y="T3"/>
                </a:cxn>
                <a:cxn ang="0">
                  <a:pos x="T4" y="T5"/>
                </a:cxn>
                <a:cxn ang="0">
                  <a:pos x="T6" y="T7"/>
                </a:cxn>
                <a:cxn ang="0">
                  <a:pos x="T8" y="T9"/>
                </a:cxn>
              </a:cxnLst>
              <a:rect l="0" t="0" r="r" b="b"/>
              <a:pathLst>
                <a:path w="7" h="11">
                  <a:moveTo>
                    <a:pt x="0" y="11"/>
                  </a:moveTo>
                  <a:cubicBezTo>
                    <a:pt x="1" y="9"/>
                    <a:pt x="2" y="4"/>
                    <a:pt x="3" y="0"/>
                  </a:cubicBezTo>
                  <a:cubicBezTo>
                    <a:pt x="7" y="0"/>
                    <a:pt x="7" y="0"/>
                    <a:pt x="7" y="0"/>
                  </a:cubicBezTo>
                  <a:cubicBezTo>
                    <a:pt x="6" y="4"/>
                    <a:pt x="4" y="9"/>
                    <a:pt x="3" y="11"/>
                  </a:cubicBezTo>
                  <a:lnTo>
                    <a:pt x="0"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6" name="Freeform 102"/>
            <p:cNvSpPr>
              <a:spLocks/>
            </p:cNvSpPr>
            <p:nvPr userDrawn="1"/>
          </p:nvSpPr>
          <p:spPr bwMode="auto">
            <a:xfrm>
              <a:off x="2170" y="4070"/>
              <a:ext cx="31" cy="42"/>
            </a:xfrm>
            <a:custGeom>
              <a:avLst/>
              <a:gdLst>
                <a:gd name="T0" fmla="*/ 17 w 17"/>
                <a:gd name="T1" fmla="*/ 22 h 23"/>
                <a:gd name="T2" fmla="*/ 11 w 17"/>
                <a:gd name="T3" fmla="*/ 23 h 23"/>
                <a:gd name="T4" fmla="*/ 0 w 17"/>
                <a:gd name="T5" fmla="*/ 12 h 23"/>
                <a:gd name="T6" fmla="*/ 12 w 17"/>
                <a:gd name="T7" fmla="*/ 0 h 23"/>
                <a:gd name="T8" fmla="*/ 17 w 17"/>
                <a:gd name="T9" fmla="*/ 1 h 23"/>
                <a:gd name="T10" fmla="*/ 16 w 17"/>
                <a:gd name="T11" fmla="*/ 4 h 23"/>
                <a:gd name="T12" fmla="*/ 12 w 17"/>
                <a:gd name="T13" fmla="*/ 3 h 23"/>
                <a:gd name="T14" fmla="*/ 4 w 17"/>
                <a:gd name="T15" fmla="*/ 12 h 23"/>
                <a:gd name="T16" fmla="*/ 12 w 17"/>
                <a:gd name="T17" fmla="*/ 20 h 23"/>
                <a:gd name="T18" fmla="*/ 17 w 17"/>
                <a:gd name="T19" fmla="*/ 19 h 23"/>
                <a:gd name="T20" fmla="*/ 17 w 17"/>
                <a:gd name="T21"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23">
                  <a:moveTo>
                    <a:pt x="17" y="22"/>
                  </a:moveTo>
                  <a:cubicBezTo>
                    <a:pt x="16" y="22"/>
                    <a:pt x="14" y="23"/>
                    <a:pt x="11" y="23"/>
                  </a:cubicBezTo>
                  <a:cubicBezTo>
                    <a:pt x="4" y="23"/>
                    <a:pt x="0" y="19"/>
                    <a:pt x="0" y="12"/>
                  </a:cubicBezTo>
                  <a:cubicBezTo>
                    <a:pt x="0" y="5"/>
                    <a:pt x="5" y="0"/>
                    <a:pt x="12" y="0"/>
                  </a:cubicBezTo>
                  <a:cubicBezTo>
                    <a:pt x="14" y="0"/>
                    <a:pt x="16" y="1"/>
                    <a:pt x="17" y="1"/>
                  </a:cubicBezTo>
                  <a:cubicBezTo>
                    <a:pt x="16" y="4"/>
                    <a:pt x="16" y="4"/>
                    <a:pt x="16" y="4"/>
                  </a:cubicBezTo>
                  <a:cubicBezTo>
                    <a:pt x="16" y="4"/>
                    <a:pt x="14" y="3"/>
                    <a:pt x="12" y="3"/>
                  </a:cubicBezTo>
                  <a:cubicBezTo>
                    <a:pt x="7" y="3"/>
                    <a:pt x="4" y="7"/>
                    <a:pt x="4" y="12"/>
                  </a:cubicBezTo>
                  <a:cubicBezTo>
                    <a:pt x="4" y="17"/>
                    <a:pt x="7" y="20"/>
                    <a:pt x="12" y="20"/>
                  </a:cubicBezTo>
                  <a:cubicBezTo>
                    <a:pt x="14" y="20"/>
                    <a:pt x="15" y="19"/>
                    <a:pt x="17" y="19"/>
                  </a:cubicBezTo>
                  <a:lnTo>
                    <a:pt x="17"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7" name="Freeform 103"/>
            <p:cNvSpPr>
              <a:spLocks noEditPoints="1"/>
            </p:cNvSpPr>
            <p:nvPr userDrawn="1"/>
          </p:nvSpPr>
          <p:spPr bwMode="auto">
            <a:xfrm>
              <a:off x="2206" y="40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8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8" y="0"/>
                    <a:pt x="22" y="5"/>
                    <a:pt x="22" y="11"/>
                  </a:cubicBezTo>
                  <a:cubicBezTo>
                    <a:pt x="22" y="20"/>
                    <a:pt x="16" y="23"/>
                    <a:pt x="11" y="23"/>
                  </a:cubicBezTo>
                  <a:close/>
                  <a:moveTo>
                    <a:pt x="11" y="20"/>
                  </a:moveTo>
                  <a:cubicBezTo>
                    <a:pt x="15" y="20"/>
                    <a:pt x="18" y="17"/>
                    <a:pt x="18" y="12"/>
                  </a:cubicBezTo>
                  <a:cubicBezTo>
                    <a:pt x="18" y="8"/>
                    <a:pt x="16" y="3"/>
                    <a:pt x="11" y="3"/>
                  </a:cubicBezTo>
                  <a:cubicBezTo>
                    <a:pt x="6" y="3"/>
                    <a:pt x="4" y="7"/>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48" name="Rectangle 104"/>
            <p:cNvSpPr>
              <a:spLocks noChangeArrowheads="1"/>
            </p:cNvSpPr>
            <p:nvPr userDrawn="1"/>
          </p:nvSpPr>
          <p:spPr bwMode="auto">
            <a:xfrm>
              <a:off x="2255" y="4052"/>
              <a:ext cx="7" cy="6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249" name="Freeform 105"/>
            <p:cNvSpPr>
              <a:spLocks noEditPoints="1"/>
            </p:cNvSpPr>
            <p:nvPr userDrawn="1"/>
          </p:nvSpPr>
          <p:spPr bwMode="auto">
            <a:xfrm>
              <a:off x="2271" y="40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8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8" y="0"/>
                    <a:pt x="22" y="5"/>
                    <a:pt x="22" y="11"/>
                  </a:cubicBezTo>
                  <a:cubicBezTo>
                    <a:pt x="22" y="20"/>
                    <a:pt x="16" y="23"/>
                    <a:pt x="11" y="23"/>
                  </a:cubicBezTo>
                  <a:close/>
                  <a:moveTo>
                    <a:pt x="11" y="20"/>
                  </a:moveTo>
                  <a:cubicBezTo>
                    <a:pt x="15" y="20"/>
                    <a:pt x="18" y="17"/>
                    <a:pt x="18" y="12"/>
                  </a:cubicBezTo>
                  <a:cubicBezTo>
                    <a:pt x="18" y="8"/>
                    <a:pt x="16" y="3"/>
                    <a:pt x="11" y="3"/>
                  </a:cubicBezTo>
                  <a:cubicBezTo>
                    <a:pt x="6" y="3"/>
                    <a:pt x="4" y="7"/>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0" name="Freeform 106"/>
            <p:cNvSpPr>
              <a:spLocks/>
            </p:cNvSpPr>
            <p:nvPr userDrawn="1"/>
          </p:nvSpPr>
          <p:spPr bwMode="auto">
            <a:xfrm>
              <a:off x="2320" y="4070"/>
              <a:ext cx="20" cy="42"/>
            </a:xfrm>
            <a:custGeom>
              <a:avLst/>
              <a:gdLst>
                <a:gd name="T0" fmla="*/ 0 w 11"/>
                <a:gd name="T1" fmla="*/ 7 h 23"/>
                <a:gd name="T2" fmla="*/ 0 w 11"/>
                <a:gd name="T3" fmla="*/ 0 h 23"/>
                <a:gd name="T4" fmla="*/ 3 w 11"/>
                <a:gd name="T5" fmla="*/ 0 h 23"/>
                <a:gd name="T6" fmla="*/ 4 w 11"/>
                <a:gd name="T7" fmla="*/ 5 h 23"/>
                <a:gd name="T8" fmla="*/ 4 w 11"/>
                <a:gd name="T9" fmla="*/ 5 h 23"/>
                <a:gd name="T10" fmla="*/ 10 w 11"/>
                <a:gd name="T11" fmla="*/ 0 h 23"/>
                <a:gd name="T12" fmla="*/ 11 w 11"/>
                <a:gd name="T13" fmla="*/ 0 h 23"/>
                <a:gd name="T14" fmla="*/ 11 w 11"/>
                <a:gd name="T15" fmla="*/ 4 h 23"/>
                <a:gd name="T16" fmla="*/ 10 w 11"/>
                <a:gd name="T17" fmla="*/ 4 h 23"/>
                <a:gd name="T18" fmla="*/ 4 w 11"/>
                <a:gd name="T19" fmla="*/ 9 h 23"/>
                <a:gd name="T20" fmla="*/ 4 w 11"/>
                <a:gd name="T21" fmla="*/ 11 h 23"/>
                <a:gd name="T22" fmla="*/ 4 w 11"/>
                <a:gd name="T23" fmla="*/ 23 h 23"/>
                <a:gd name="T24" fmla="*/ 0 w 11"/>
                <a:gd name="T25" fmla="*/ 23 h 23"/>
                <a:gd name="T26" fmla="*/ 0 w 11"/>
                <a:gd name="T27"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23">
                  <a:moveTo>
                    <a:pt x="0" y="7"/>
                  </a:moveTo>
                  <a:cubicBezTo>
                    <a:pt x="0" y="5"/>
                    <a:pt x="0" y="3"/>
                    <a:pt x="0" y="0"/>
                  </a:cubicBezTo>
                  <a:cubicBezTo>
                    <a:pt x="3" y="0"/>
                    <a:pt x="3" y="0"/>
                    <a:pt x="3" y="0"/>
                  </a:cubicBezTo>
                  <a:cubicBezTo>
                    <a:pt x="4" y="5"/>
                    <a:pt x="4" y="5"/>
                    <a:pt x="4" y="5"/>
                  </a:cubicBezTo>
                  <a:cubicBezTo>
                    <a:pt x="4" y="5"/>
                    <a:pt x="4" y="5"/>
                    <a:pt x="4" y="5"/>
                  </a:cubicBezTo>
                  <a:cubicBezTo>
                    <a:pt x="5" y="2"/>
                    <a:pt x="7" y="0"/>
                    <a:pt x="10" y="0"/>
                  </a:cubicBezTo>
                  <a:cubicBezTo>
                    <a:pt x="10" y="0"/>
                    <a:pt x="11" y="0"/>
                    <a:pt x="11" y="0"/>
                  </a:cubicBezTo>
                  <a:cubicBezTo>
                    <a:pt x="11" y="4"/>
                    <a:pt x="11" y="4"/>
                    <a:pt x="11" y="4"/>
                  </a:cubicBezTo>
                  <a:cubicBezTo>
                    <a:pt x="10" y="4"/>
                    <a:pt x="10" y="4"/>
                    <a:pt x="10" y="4"/>
                  </a:cubicBezTo>
                  <a:cubicBezTo>
                    <a:pt x="7" y="4"/>
                    <a:pt x="5" y="6"/>
                    <a:pt x="4" y="9"/>
                  </a:cubicBezTo>
                  <a:cubicBezTo>
                    <a:pt x="4" y="10"/>
                    <a:pt x="4" y="10"/>
                    <a:pt x="4" y="11"/>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1" name="Freeform 107"/>
            <p:cNvSpPr>
              <a:spLocks/>
            </p:cNvSpPr>
            <p:nvPr userDrawn="1"/>
          </p:nvSpPr>
          <p:spPr bwMode="auto">
            <a:xfrm>
              <a:off x="2339" y="4101"/>
              <a:ext cx="12" cy="20"/>
            </a:xfrm>
            <a:custGeom>
              <a:avLst/>
              <a:gdLst>
                <a:gd name="T0" fmla="*/ 0 w 7"/>
                <a:gd name="T1" fmla="*/ 11 h 11"/>
                <a:gd name="T2" fmla="*/ 2 w 7"/>
                <a:gd name="T3" fmla="*/ 0 h 11"/>
                <a:gd name="T4" fmla="*/ 7 w 7"/>
                <a:gd name="T5" fmla="*/ 0 h 11"/>
                <a:gd name="T6" fmla="*/ 2 w 7"/>
                <a:gd name="T7" fmla="*/ 11 h 11"/>
                <a:gd name="T8" fmla="*/ 0 w 7"/>
                <a:gd name="T9" fmla="*/ 11 h 11"/>
              </a:gdLst>
              <a:ahLst/>
              <a:cxnLst>
                <a:cxn ang="0">
                  <a:pos x="T0" y="T1"/>
                </a:cxn>
                <a:cxn ang="0">
                  <a:pos x="T2" y="T3"/>
                </a:cxn>
                <a:cxn ang="0">
                  <a:pos x="T4" y="T5"/>
                </a:cxn>
                <a:cxn ang="0">
                  <a:pos x="T6" y="T7"/>
                </a:cxn>
                <a:cxn ang="0">
                  <a:pos x="T8" y="T9"/>
                </a:cxn>
              </a:cxnLst>
              <a:rect l="0" t="0" r="r" b="b"/>
              <a:pathLst>
                <a:path w="7" h="11">
                  <a:moveTo>
                    <a:pt x="0" y="11"/>
                  </a:moveTo>
                  <a:cubicBezTo>
                    <a:pt x="1" y="9"/>
                    <a:pt x="2" y="4"/>
                    <a:pt x="2" y="0"/>
                  </a:cubicBezTo>
                  <a:cubicBezTo>
                    <a:pt x="7" y="0"/>
                    <a:pt x="7" y="0"/>
                    <a:pt x="7" y="0"/>
                  </a:cubicBezTo>
                  <a:cubicBezTo>
                    <a:pt x="6" y="4"/>
                    <a:pt x="4" y="9"/>
                    <a:pt x="2" y="11"/>
                  </a:cubicBezTo>
                  <a:lnTo>
                    <a:pt x="0"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2" name="Freeform 108"/>
            <p:cNvSpPr>
              <a:spLocks/>
            </p:cNvSpPr>
            <p:nvPr userDrawn="1"/>
          </p:nvSpPr>
          <p:spPr bwMode="auto">
            <a:xfrm>
              <a:off x="119" y="4170"/>
              <a:ext cx="35" cy="42"/>
            </a:xfrm>
            <a:custGeom>
              <a:avLst/>
              <a:gdLst>
                <a:gd name="T0" fmla="*/ 0 w 19"/>
                <a:gd name="T1" fmla="*/ 7 h 23"/>
                <a:gd name="T2" fmla="*/ 0 w 19"/>
                <a:gd name="T3" fmla="*/ 1 h 23"/>
                <a:gd name="T4" fmla="*/ 3 w 19"/>
                <a:gd name="T5" fmla="*/ 1 h 23"/>
                <a:gd name="T6" fmla="*/ 4 w 19"/>
                <a:gd name="T7" fmla="*/ 4 h 23"/>
                <a:gd name="T8" fmla="*/ 4 w 19"/>
                <a:gd name="T9" fmla="*/ 4 h 23"/>
                <a:gd name="T10" fmla="*/ 11 w 19"/>
                <a:gd name="T11" fmla="*/ 0 h 23"/>
                <a:gd name="T12" fmla="*/ 19 w 19"/>
                <a:gd name="T13" fmla="*/ 10 h 23"/>
                <a:gd name="T14" fmla="*/ 19 w 19"/>
                <a:gd name="T15" fmla="*/ 23 h 23"/>
                <a:gd name="T16" fmla="*/ 15 w 19"/>
                <a:gd name="T17" fmla="*/ 23 h 23"/>
                <a:gd name="T18" fmla="*/ 15 w 19"/>
                <a:gd name="T19" fmla="*/ 10 h 23"/>
                <a:gd name="T20" fmla="*/ 10 w 19"/>
                <a:gd name="T21" fmla="*/ 3 h 23"/>
                <a:gd name="T22" fmla="*/ 4 w 19"/>
                <a:gd name="T23" fmla="*/ 8 h 23"/>
                <a:gd name="T24" fmla="*/ 4 w 19"/>
                <a:gd name="T25" fmla="*/ 9 h 23"/>
                <a:gd name="T26" fmla="*/ 4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1"/>
                  </a:cubicBezTo>
                  <a:cubicBezTo>
                    <a:pt x="3" y="1"/>
                    <a:pt x="3" y="1"/>
                    <a:pt x="3" y="1"/>
                  </a:cubicBezTo>
                  <a:cubicBezTo>
                    <a:pt x="4" y="4"/>
                    <a:pt x="4" y="4"/>
                    <a:pt x="4" y="4"/>
                  </a:cubicBezTo>
                  <a:cubicBezTo>
                    <a:pt x="4" y="4"/>
                    <a:pt x="4" y="4"/>
                    <a:pt x="4" y="4"/>
                  </a:cubicBezTo>
                  <a:cubicBezTo>
                    <a:pt x="5" y="2"/>
                    <a:pt x="7" y="0"/>
                    <a:pt x="11" y="0"/>
                  </a:cubicBezTo>
                  <a:cubicBezTo>
                    <a:pt x="14" y="0"/>
                    <a:pt x="19" y="2"/>
                    <a:pt x="19" y="10"/>
                  </a:cubicBezTo>
                  <a:cubicBezTo>
                    <a:pt x="19" y="23"/>
                    <a:pt x="19" y="23"/>
                    <a:pt x="19" y="23"/>
                  </a:cubicBezTo>
                  <a:cubicBezTo>
                    <a:pt x="15" y="23"/>
                    <a:pt x="15" y="23"/>
                    <a:pt x="15" y="23"/>
                  </a:cubicBezTo>
                  <a:cubicBezTo>
                    <a:pt x="15" y="10"/>
                    <a:pt x="15" y="10"/>
                    <a:pt x="15" y="10"/>
                  </a:cubicBezTo>
                  <a:cubicBezTo>
                    <a:pt x="15" y="6"/>
                    <a:pt x="13" y="3"/>
                    <a:pt x="10" y="3"/>
                  </a:cubicBezTo>
                  <a:cubicBezTo>
                    <a:pt x="7" y="3"/>
                    <a:pt x="5" y="5"/>
                    <a:pt x="4" y="8"/>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3" name="Freeform 109"/>
            <p:cNvSpPr>
              <a:spLocks noEditPoints="1"/>
            </p:cNvSpPr>
            <p:nvPr userDrawn="1"/>
          </p:nvSpPr>
          <p:spPr bwMode="auto">
            <a:xfrm>
              <a:off x="163" y="4170"/>
              <a:ext cx="31" cy="42"/>
            </a:xfrm>
            <a:custGeom>
              <a:avLst/>
              <a:gdLst>
                <a:gd name="T0" fmla="*/ 17 w 17"/>
                <a:gd name="T1" fmla="*/ 17 h 23"/>
                <a:gd name="T2" fmla="*/ 17 w 17"/>
                <a:gd name="T3" fmla="*/ 23 h 23"/>
                <a:gd name="T4" fmla="*/ 14 w 17"/>
                <a:gd name="T5" fmla="*/ 23 h 23"/>
                <a:gd name="T6" fmla="*/ 13 w 17"/>
                <a:gd name="T7" fmla="*/ 20 h 23"/>
                <a:gd name="T8" fmla="*/ 13 w 17"/>
                <a:gd name="T9" fmla="*/ 20 h 23"/>
                <a:gd name="T10" fmla="*/ 6 w 17"/>
                <a:gd name="T11" fmla="*/ 23 h 23"/>
                <a:gd name="T12" fmla="*/ 0 w 17"/>
                <a:gd name="T13" fmla="*/ 17 h 23"/>
                <a:gd name="T14" fmla="*/ 13 w 17"/>
                <a:gd name="T15" fmla="*/ 9 h 23"/>
                <a:gd name="T16" fmla="*/ 13 w 17"/>
                <a:gd name="T17" fmla="*/ 8 h 23"/>
                <a:gd name="T18" fmla="*/ 8 w 17"/>
                <a:gd name="T19" fmla="*/ 3 h 23"/>
                <a:gd name="T20" fmla="*/ 2 w 17"/>
                <a:gd name="T21" fmla="*/ 5 h 23"/>
                <a:gd name="T22" fmla="*/ 1 w 17"/>
                <a:gd name="T23" fmla="*/ 2 h 23"/>
                <a:gd name="T24" fmla="*/ 9 w 17"/>
                <a:gd name="T25" fmla="*/ 0 h 23"/>
                <a:gd name="T26" fmla="*/ 17 w 17"/>
                <a:gd name="T27" fmla="*/ 9 h 23"/>
                <a:gd name="T28" fmla="*/ 17 w 17"/>
                <a:gd name="T29" fmla="*/ 17 h 23"/>
                <a:gd name="T30" fmla="*/ 13 w 17"/>
                <a:gd name="T31" fmla="*/ 11 h 23"/>
                <a:gd name="T32" fmla="*/ 4 w 17"/>
                <a:gd name="T33" fmla="*/ 16 h 23"/>
                <a:gd name="T34" fmla="*/ 7 w 17"/>
                <a:gd name="T35" fmla="*/ 20 h 23"/>
                <a:gd name="T36" fmla="*/ 13 w 17"/>
                <a:gd name="T37" fmla="*/ 17 h 23"/>
                <a:gd name="T38" fmla="*/ 13 w 17"/>
                <a:gd name="T39" fmla="*/ 15 h 23"/>
                <a:gd name="T40" fmla="*/ 13 w 17"/>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23">
                  <a:moveTo>
                    <a:pt x="17" y="17"/>
                  </a:moveTo>
                  <a:cubicBezTo>
                    <a:pt x="17" y="19"/>
                    <a:pt x="17" y="21"/>
                    <a:pt x="17" y="23"/>
                  </a:cubicBezTo>
                  <a:cubicBezTo>
                    <a:pt x="14" y="23"/>
                    <a:pt x="14" y="23"/>
                    <a:pt x="14" y="23"/>
                  </a:cubicBezTo>
                  <a:cubicBezTo>
                    <a:pt x="13" y="20"/>
                    <a:pt x="13" y="20"/>
                    <a:pt x="13" y="20"/>
                  </a:cubicBezTo>
                  <a:cubicBezTo>
                    <a:pt x="13" y="20"/>
                    <a:pt x="13" y="20"/>
                    <a:pt x="13" y="20"/>
                  </a:cubicBezTo>
                  <a:cubicBezTo>
                    <a:pt x="12" y="22"/>
                    <a:pt x="10" y="23"/>
                    <a:pt x="6" y="23"/>
                  </a:cubicBezTo>
                  <a:cubicBezTo>
                    <a:pt x="2" y="23"/>
                    <a:pt x="0" y="20"/>
                    <a:pt x="0" y="17"/>
                  </a:cubicBezTo>
                  <a:cubicBezTo>
                    <a:pt x="0" y="12"/>
                    <a:pt x="4" y="9"/>
                    <a:pt x="13" y="9"/>
                  </a:cubicBezTo>
                  <a:cubicBezTo>
                    <a:pt x="13" y="8"/>
                    <a:pt x="13" y="8"/>
                    <a:pt x="13" y="8"/>
                  </a:cubicBezTo>
                  <a:cubicBezTo>
                    <a:pt x="13" y="6"/>
                    <a:pt x="13" y="3"/>
                    <a:pt x="8" y="3"/>
                  </a:cubicBezTo>
                  <a:cubicBezTo>
                    <a:pt x="6" y="3"/>
                    <a:pt x="4" y="4"/>
                    <a:pt x="2" y="5"/>
                  </a:cubicBezTo>
                  <a:cubicBezTo>
                    <a:pt x="1" y="2"/>
                    <a:pt x="1" y="2"/>
                    <a:pt x="1" y="2"/>
                  </a:cubicBezTo>
                  <a:cubicBezTo>
                    <a:pt x="3" y="1"/>
                    <a:pt x="6" y="0"/>
                    <a:pt x="9" y="0"/>
                  </a:cubicBezTo>
                  <a:cubicBezTo>
                    <a:pt x="15" y="0"/>
                    <a:pt x="17" y="5"/>
                    <a:pt x="17" y="9"/>
                  </a:cubicBezTo>
                  <a:lnTo>
                    <a:pt x="17" y="17"/>
                  </a:lnTo>
                  <a:close/>
                  <a:moveTo>
                    <a:pt x="13" y="11"/>
                  </a:moveTo>
                  <a:cubicBezTo>
                    <a:pt x="9" y="11"/>
                    <a:pt x="4" y="12"/>
                    <a:pt x="4" y="16"/>
                  </a:cubicBezTo>
                  <a:cubicBezTo>
                    <a:pt x="4" y="19"/>
                    <a:pt x="5" y="20"/>
                    <a:pt x="7" y="20"/>
                  </a:cubicBezTo>
                  <a:cubicBezTo>
                    <a:pt x="10" y="20"/>
                    <a:pt x="12" y="18"/>
                    <a:pt x="13" y="17"/>
                  </a:cubicBezTo>
                  <a:cubicBezTo>
                    <a:pt x="13" y="16"/>
                    <a:pt x="13" y="16"/>
                    <a:pt x="13" y="15"/>
                  </a:cubicBezTo>
                  <a:lnTo>
                    <a:pt x="13"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4" name="Freeform 110"/>
            <p:cNvSpPr>
              <a:spLocks/>
            </p:cNvSpPr>
            <p:nvPr userDrawn="1"/>
          </p:nvSpPr>
          <p:spPr bwMode="auto">
            <a:xfrm>
              <a:off x="201" y="4161"/>
              <a:ext cx="24" cy="51"/>
            </a:xfrm>
            <a:custGeom>
              <a:avLst/>
              <a:gdLst>
                <a:gd name="T0" fmla="*/ 7 w 13"/>
                <a:gd name="T1" fmla="*/ 0 h 28"/>
                <a:gd name="T2" fmla="*/ 7 w 13"/>
                <a:gd name="T3" fmla="*/ 6 h 28"/>
                <a:gd name="T4" fmla="*/ 13 w 13"/>
                <a:gd name="T5" fmla="*/ 6 h 28"/>
                <a:gd name="T6" fmla="*/ 13 w 13"/>
                <a:gd name="T7" fmla="*/ 9 h 28"/>
                <a:gd name="T8" fmla="*/ 7 w 13"/>
                <a:gd name="T9" fmla="*/ 9 h 28"/>
                <a:gd name="T10" fmla="*/ 7 w 13"/>
                <a:gd name="T11" fmla="*/ 21 h 28"/>
                <a:gd name="T12" fmla="*/ 10 w 13"/>
                <a:gd name="T13" fmla="*/ 25 h 28"/>
                <a:gd name="T14" fmla="*/ 13 w 13"/>
                <a:gd name="T15" fmla="*/ 25 h 28"/>
                <a:gd name="T16" fmla="*/ 13 w 13"/>
                <a:gd name="T17" fmla="*/ 28 h 28"/>
                <a:gd name="T18" fmla="*/ 9 w 13"/>
                <a:gd name="T19" fmla="*/ 28 h 28"/>
                <a:gd name="T20" fmla="*/ 5 w 13"/>
                <a:gd name="T21" fmla="*/ 27 h 28"/>
                <a:gd name="T22" fmla="*/ 3 w 13"/>
                <a:gd name="T23" fmla="*/ 21 h 28"/>
                <a:gd name="T24" fmla="*/ 3 w 13"/>
                <a:gd name="T25" fmla="*/ 9 h 28"/>
                <a:gd name="T26" fmla="*/ 0 w 13"/>
                <a:gd name="T27" fmla="*/ 9 h 28"/>
                <a:gd name="T28" fmla="*/ 0 w 13"/>
                <a:gd name="T29" fmla="*/ 6 h 28"/>
                <a:gd name="T30" fmla="*/ 3 w 13"/>
                <a:gd name="T31" fmla="*/ 6 h 28"/>
                <a:gd name="T32" fmla="*/ 3 w 13"/>
                <a:gd name="T33" fmla="*/ 2 h 28"/>
                <a:gd name="T34" fmla="*/ 7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7" y="0"/>
                  </a:moveTo>
                  <a:cubicBezTo>
                    <a:pt x="7" y="6"/>
                    <a:pt x="7" y="6"/>
                    <a:pt x="7" y="6"/>
                  </a:cubicBezTo>
                  <a:cubicBezTo>
                    <a:pt x="13" y="6"/>
                    <a:pt x="13" y="6"/>
                    <a:pt x="13" y="6"/>
                  </a:cubicBezTo>
                  <a:cubicBezTo>
                    <a:pt x="13" y="9"/>
                    <a:pt x="13" y="9"/>
                    <a:pt x="13" y="9"/>
                  </a:cubicBezTo>
                  <a:cubicBezTo>
                    <a:pt x="7" y="9"/>
                    <a:pt x="7" y="9"/>
                    <a:pt x="7" y="9"/>
                  </a:cubicBezTo>
                  <a:cubicBezTo>
                    <a:pt x="7" y="21"/>
                    <a:pt x="7" y="21"/>
                    <a:pt x="7" y="21"/>
                  </a:cubicBezTo>
                  <a:cubicBezTo>
                    <a:pt x="7" y="23"/>
                    <a:pt x="8" y="25"/>
                    <a:pt x="10" y="25"/>
                  </a:cubicBezTo>
                  <a:cubicBezTo>
                    <a:pt x="11" y="25"/>
                    <a:pt x="12" y="25"/>
                    <a:pt x="13" y="25"/>
                  </a:cubicBezTo>
                  <a:cubicBezTo>
                    <a:pt x="13" y="28"/>
                    <a:pt x="13" y="28"/>
                    <a:pt x="13" y="28"/>
                  </a:cubicBezTo>
                  <a:cubicBezTo>
                    <a:pt x="12" y="28"/>
                    <a:pt x="11" y="28"/>
                    <a:pt x="9" y="28"/>
                  </a:cubicBezTo>
                  <a:cubicBezTo>
                    <a:pt x="7" y="28"/>
                    <a:pt x="6" y="28"/>
                    <a:pt x="5" y="27"/>
                  </a:cubicBezTo>
                  <a:cubicBezTo>
                    <a:pt x="4" y="25"/>
                    <a:pt x="3" y="23"/>
                    <a:pt x="3" y="21"/>
                  </a:cubicBezTo>
                  <a:cubicBezTo>
                    <a:pt x="3" y="9"/>
                    <a:pt x="3" y="9"/>
                    <a:pt x="3" y="9"/>
                  </a:cubicBezTo>
                  <a:cubicBezTo>
                    <a:pt x="0" y="9"/>
                    <a:pt x="0" y="9"/>
                    <a:pt x="0" y="9"/>
                  </a:cubicBezTo>
                  <a:cubicBezTo>
                    <a:pt x="0" y="6"/>
                    <a:pt x="0" y="6"/>
                    <a:pt x="0" y="6"/>
                  </a:cubicBezTo>
                  <a:cubicBezTo>
                    <a:pt x="3" y="6"/>
                    <a:pt x="3" y="6"/>
                    <a:pt x="3" y="6"/>
                  </a:cubicBezTo>
                  <a:cubicBezTo>
                    <a:pt x="3" y="2"/>
                    <a:pt x="3" y="2"/>
                    <a:pt x="3" y="2"/>
                  </a:cubicBezTo>
                  <a:lnTo>
                    <a:pt x="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5" name="Freeform 111"/>
            <p:cNvSpPr>
              <a:spLocks noEditPoints="1"/>
            </p:cNvSpPr>
            <p:nvPr userDrawn="1"/>
          </p:nvSpPr>
          <p:spPr bwMode="auto">
            <a:xfrm>
              <a:off x="232" y="4153"/>
              <a:ext cx="9" cy="59"/>
            </a:xfrm>
            <a:custGeom>
              <a:avLst/>
              <a:gdLst>
                <a:gd name="T0" fmla="*/ 2 w 5"/>
                <a:gd name="T1" fmla="*/ 6 h 32"/>
                <a:gd name="T2" fmla="*/ 0 w 5"/>
                <a:gd name="T3" fmla="*/ 3 h 32"/>
                <a:gd name="T4" fmla="*/ 3 w 5"/>
                <a:gd name="T5" fmla="*/ 0 h 32"/>
                <a:gd name="T6" fmla="*/ 5 w 5"/>
                <a:gd name="T7" fmla="*/ 3 h 32"/>
                <a:gd name="T8" fmla="*/ 3 w 5"/>
                <a:gd name="T9" fmla="*/ 6 h 32"/>
                <a:gd name="T10" fmla="*/ 2 w 5"/>
                <a:gd name="T11" fmla="*/ 6 h 32"/>
                <a:gd name="T12" fmla="*/ 1 w 5"/>
                <a:gd name="T13" fmla="*/ 32 h 32"/>
                <a:gd name="T14" fmla="*/ 1 w 5"/>
                <a:gd name="T15" fmla="*/ 10 h 32"/>
                <a:gd name="T16" fmla="*/ 5 w 5"/>
                <a:gd name="T17" fmla="*/ 10 h 32"/>
                <a:gd name="T18" fmla="*/ 5 w 5"/>
                <a:gd name="T19" fmla="*/ 32 h 32"/>
                <a:gd name="T20" fmla="*/ 1 w 5"/>
                <a:gd name="T2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32">
                  <a:moveTo>
                    <a:pt x="2" y="6"/>
                  </a:moveTo>
                  <a:cubicBezTo>
                    <a:pt x="1" y="6"/>
                    <a:pt x="0" y="4"/>
                    <a:pt x="0" y="3"/>
                  </a:cubicBezTo>
                  <a:cubicBezTo>
                    <a:pt x="0" y="1"/>
                    <a:pt x="1" y="0"/>
                    <a:pt x="3" y="0"/>
                  </a:cubicBezTo>
                  <a:cubicBezTo>
                    <a:pt x="4" y="0"/>
                    <a:pt x="5" y="1"/>
                    <a:pt x="5" y="3"/>
                  </a:cubicBezTo>
                  <a:cubicBezTo>
                    <a:pt x="5" y="4"/>
                    <a:pt x="4" y="6"/>
                    <a:pt x="3" y="6"/>
                  </a:cubicBezTo>
                  <a:lnTo>
                    <a:pt x="2" y="6"/>
                  </a:ln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6" name="Freeform 112"/>
            <p:cNvSpPr>
              <a:spLocks noEditPoints="1"/>
            </p:cNvSpPr>
            <p:nvPr userDrawn="1"/>
          </p:nvSpPr>
          <p:spPr bwMode="auto">
            <a:xfrm>
              <a:off x="250" y="4170"/>
              <a:ext cx="38" cy="42"/>
            </a:xfrm>
            <a:custGeom>
              <a:avLst/>
              <a:gdLst>
                <a:gd name="T0" fmla="*/ 10 w 21"/>
                <a:gd name="T1" fmla="*/ 23 h 23"/>
                <a:gd name="T2" fmla="*/ 0 w 21"/>
                <a:gd name="T3" fmla="*/ 12 h 23"/>
                <a:gd name="T4" fmla="*/ 11 w 21"/>
                <a:gd name="T5" fmla="*/ 0 h 23"/>
                <a:gd name="T6" fmla="*/ 21 w 21"/>
                <a:gd name="T7" fmla="*/ 11 h 23"/>
                <a:gd name="T8" fmla="*/ 10 w 21"/>
                <a:gd name="T9" fmla="*/ 23 h 23"/>
                <a:gd name="T10" fmla="*/ 10 w 21"/>
                <a:gd name="T11" fmla="*/ 20 h 23"/>
                <a:gd name="T12" fmla="*/ 17 w 21"/>
                <a:gd name="T13" fmla="*/ 12 h 23"/>
                <a:gd name="T14" fmla="*/ 11 w 21"/>
                <a:gd name="T15" fmla="*/ 3 h 23"/>
                <a:gd name="T16" fmla="*/ 4 w 21"/>
                <a:gd name="T17" fmla="*/ 12 h 23"/>
                <a:gd name="T18" fmla="*/ 10 w 21"/>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3">
                  <a:moveTo>
                    <a:pt x="10" y="23"/>
                  </a:moveTo>
                  <a:cubicBezTo>
                    <a:pt x="4" y="23"/>
                    <a:pt x="0" y="19"/>
                    <a:pt x="0" y="12"/>
                  </a:cubicBezTo>
                  <a:cubicBezTo>
                    <a:pt x="0" y="4"/>
                    <a:pt x="5" y="0"/>
                    <a:pt x="11" y="0"/>
                  </a:cubicBezTo>
                  <a:cubicBezTo>
                    <a:pt x="17" y="0"/>
                    <a:pt x="21" y="5"/>
                    <a:pt x="21" y="11"/>
                  </a:cubicBezTo>
                  <a:cubicBezTo>
                    <a:pt x="21" y="20"/>
                    <a:pt x="16" y="23"/>
                    <a:pt x="10" y="23"/>
                  </a:cubicBezTo>
                  <a:close/>
                  <a:moveTo>
                    <a:pt x="10" y="20"/>
                  </a:moveTo>
                  <a:cubicBezTo>
                    <a:pt x="14" y="20"/>
                    <a:pt x="17" y="17"/>
                    <a:pt x="17" y="12"/>
                  </a:cubicBezTo>
                  <a:cubicBezTo>
                    <a:pt x="17" y="8"/>
                    <a:pt x="15" y="3"/>
                    <a:pt x="11" y="3"/>
                  </a:cubicBezTo>
                  <a:cubicBezTo>
                    <a:pt x="6" y="3"/>
                    <a:pt x="4" y="8"/>
                    <a:pt x="4" y="12"/>
                  </a:cubicBezTo>
                  <a:cubicBezTo>
                    <a:pt x="4" y="17"/>
                    <a:pt x="7" y="20"/>
                    <a:pt x="10"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7" name="Freeform 113"/>
            <p:cNvSpPr>
              <a:spLocks/>
            </p:cNvSpPr>
            <p:nvPr userDrawn="1"/>
          </p:nvSpPr>
          <p:spPr bwMode="auto">
            <a:xfrm>
              <a:off x="297" y="4170"/>
              <a:ext cx="35" cy="42"/>
            </a:xfrm>
            <a:custGeom>
              <a:avLst/>
              <a:gdLst>
                <a:gd name="T0" fmla="*/ 1 w 19"/>
                <a:gd name="T1" fmla="*/ 7 h 23"/>
                <a:gd name="T2" fmla="*/ 0 w 19"/>
                <a:gd name="T3" fmla="*/ 1 h 23"/>
                <a:gd name="T4" fmla="*/ 4 w 19"/>
                <a:gd name="T5" fmla="*/ 1 h 23"/>
                <a:gd name="T6" fmla="*/ 4 w 19"/>
                <a:gd name="T7" fmla="*/ 4 h 23"/>
                <a:gd name="T8" fmla="*/ 4 w 19"/>
                <a:gd name="T9" fmla="*/ 4 h 23"/>
                <a:gd name="T10" fmla="*/ 12 w 19"/>
                <a:gd name="T11" fmla="*/ 0 h 23"/>
                <a:gd name="T12" fmla="*/ 19 w 19"/>
                <a:gd name="T13" fmla="*/ 10 h 23"/>
                <a:gd name="T14" fmla="*/ 19 w 19"/>
                <a:gd name="T15" fmla="*/ 23 h 23"/>
                <a:gd name="T16" fmla="*/ 15 w 19"/>
                <a:gd name="T17" fmla="*/ 23 h 23"/>
                <a:gd name="T18" fmla="*/ 15 w 19"/>
                <a:gd name="T19" fmla="*/ 10 h 23"/>
                <a:gd name="T20" fmla="*/ 10 w 19"/>
                <a:gd name="T21" fmla="*/ 3 h 23"/>
                <a:gd name="T22" fmla="*/ 5 w 19"/>
                <a:gd name="T23" fmla="*/ 8 h 23"/>
                <a:gd name="T24" fmla="*/ 5 w 19"/>
                <a:gd name="T25" fmla="*/ 9 h 23"/>
                <a:gd name="T26" fmla="*/ 5 w 19"/>
                <a:gd name="T27" fmla="*/ 23 h 23"/>
                <a:gd name="T28" fmla="*/ 1 w 19"/>
                <a:gd name="T29" fmla="*/ 23 h 23"/>
                <a:gd name="T30" fmla="*/ 1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1" y="7"/>
                  </a:moveTo>
                  <a:cubicBezTo>
                    <a:pt x="1" y="4"/>
                    <a:pt x="0" y="2"/>
                    <a:pt x="0" y="1"/>
                  </a:cubicBezTo>
                  <a:cubicBezTo>
                    <a:pt x="4" y="1"/>
                    <a:pt x="4" y="1"/>
                    <a:pt x="4" y="1"/>
                  </a:cubicBezTo>
                  <a:cubicBezTo>
                    <a:pt x="4" y="4"/>
                    <a:pt x="4" y="4"/>
                    <a:pt x="4" y="4"/>
                  </a:cubicBezTo>
                  <a:cubicBezTo>
                    <a:pt x="4" y="4"/>
                    <a:pt x="4" y="4"/>
                    <a:pt x="4" y="4"/>
                  </a:cubicBezTo>
                  <a:cubicBezTo>
                    <a:pt x="5" y="2"/>
                    <a:pt x="8" y="0"/>
                    <a:pt x="12" y="0"/>
                  </a:cubicBezTo>
                  <a:cubicBezTo>
                    <a:pt x="15" y="0"/>
                    <a:pt x="19" y="2"/>
                    <a:pt x="19" y="10"/>
                  </a:cubicBezTo>
                  <a:cubicBezTo>
                    <a:pt x="19" y="23"/>
                    <a:pt x="19" y="23"/>
                    <a:pt x="19" y="23"/>
                  </a:cubicBezTo>
                  <a:cubicBezTo>
                    <a:pt x="15" y="23"/>
                    <a:pt x="15" y="23"/>
                    <a:pt x="15" y="23"/>
                  </a:cubicBezTo>
                  <a:cubicBezTo>
                    <a:pt x="15" y="10"/>
                    <a:pt x="15" y="10"/>
                    <a:pt x="15" y="10"/>
                  </a:cubicBezTo>
                  <a:cubicBezTo>
                    <a:pt x="15" y="6"/>
                    <a:pt x="14" y="3"/>
                    <a:pt x="10" y="3"/>
                  </a:cubicBezTo>
                  <a:cubicBezTo>
                    <a:pt x="8" y="3"/>
                    <a:pt x="6" y="5"/>
                    <a:pt x="5" y="8"/>
                  </a:cubicBezTo>
                  <a:cubicBezTo>
                    <a:pt x="5" y="8"/>
                    <a:pt x="5" y="9"/>
                    <a:pt x="5" y="9"/>
                  </a:cubicBezTo>
                  <a:cubicBezTo>
                    <a:pt x="5" y="23"/>
                    <a:pt x="5" y="23"/>
                    <a:pt x="5" y="23"/>
                  </a:cubicBezTo>
                  <a:cubicBezTo>
                    <a:pt x="1" y="23"/>
                    <a:pt x="1" y="23"/>
                    <a:pt x="1" y="23"/>
                  </a:cubicBezTo>
                  <a:lnTo>
                    <a:pt x="1"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8" name="Freeform 114"/>
            <p:cNvSpPr>
              <a:spLocks noEditPoints="1"/>
            </p:cNvSpPr>
            <p:nvPr userDrawn="1"/>
          </p:nvSpPr>
          <p:spPr bwMode="auto">
            <a:xfrm>
              <a:off x="341" y="4170"/>
              <a:ext cx="33" cy="42"/>
            </a:xfrm>
            <a:custGeom>
              <a:avLst/>
              <a:gdLst>
                <a:gd name="T0" fmla="*/ 18 w 18"/>
                <a:gd name="T1" fmla="*/ 17 h 23"/>
                <a:gd name="T2" fmla="*/ 18 w 18"/>
                <a:gd name="T3" fmla="*/ 23 h 23"/>
                <a:gd name="T4" fmla="*/ 14 w 18"/>
                <a:gd name="T5" fmla="*/ 23 h 23"/>
                <a:gd name="T6" fmla="*/ 14 w 18"/>
                <a:gd name="T7" fmla="*/ 20 h 23"/>
                <a:gd name="T8" fmla="*/ 14 w 18"/>
                <a:gd name="T9" fmla="*/ 20 h 23"/>
                <a:gd name="T10" fmla="*/ 7 w 18"/>
                <a:gd name="T11" fmla="*/ 23 h 23"/>
                <a:gd name="T12" fmla="*/ 0 w 18"/>
                <a:gd name="T13" fmla="*/ 17 h 23"/>
                <a:gd name="T14" fmla="*/ 14 w 18"/>
                <a:gd name="T15" fmla="*/ 9 h 23"/>
                <a:gd name="T16" fmla="*/ 14 w 18"/>
                <a:gd name="T17" fmla="*/ 8 h 23"/>
                <a:gd name="T18" fmla="*/ 9 w 18"/>
                <a:gd name="T19" fmla="*/ 3 h 23"/>
                <a:gd name="T20" fmla="*/ 3 w 18"/>
                <a:gd name="T21" fmla="*/ 5 h 23"/>
                <a:gd name="T22" fmla="*/ 2 w 18"/>
                <a:gd name="T23" fmla="*/ 2 h 23"/>
                <a:gd name="T24" fmla="*/ 9 w 18"/>
                <a:gd name="T25" fmla="*/ 0 h 23"/>
                <a:gd name="T26" fmla="*/ 18 w 18"/>
                <a:gd name="T27" fmla="*/ 9 h 23"/>
                <a:gd name="T28" fmla="*/ 18 w 18"/>
                <a:gd name="T29" fmla="*/ 17 h 23"/>
                <a:gd name="T30" fmla="*/ 14 w 18"/>
                <a:gd name="T31" fmla="*/ 11 h 23"/>
                <a:gd name="T32" fmla="*/ 4 w 18"/>
                <a:gd name="T33" fmla="*/ 16 h 23"/>
                <a:gd name="T34" fmla="*/ 8 w 18"/>
                <a:gd name="T35" fmla="*/ 20 h 23"/>
                <a:gd name="T36" fmla="*/ 14 w 18"/>
                <a:gd name="T37" fmla="*/ 17 h 23"/>
                <a:gd name="T38" fmla="*/ 14 w 18"/>
                <a:gd name="T39" fmla="*/ 15 h 23"/>
                <a:gd name="T40" fmla="*/ 14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8" y="17"/>
                  </a:moveTo>
                  <a:cubicBezTo>
                    <a:pt x="18" y="19"/>
                    <a:pt x="18" y="21"/>
                    <a:pt x="18" y="23"/>
                  </a:cubicBezTo>
                  <a:cubicBezTo>
                    <a:pt x="14" y="23"/>
                    <a:pt x="14" y="23"/>
                    <a:pt x="14" y="23"/>
                  </a:cubicBezTo>
                  <a:cubicBezTo>
                    <a:pt x="14" y="20"/>
                    <a:pt x="14" y="20"/>
                    <a:pt x="14" y="20"/>
                  </a:cubicBezTo>
                  <a:cubicBezTo>
                    <a:pt x="14" y="20"/>
                    <a:pt x="14" y="20"/>
                    <a:pt x="14" y="20"/>
                  </a:cubicBezTo>
                  <a:cubicBezTo>
                    <a:pt x="13" y="22"/>
                    <a:pt x="10" y="23"/>
                    <a:pt x="7" y="23"/>
                  </a:cubicBezTo>
                  <a:cubicBezTo>
                    <a:pt x="3" y="23"/>
                    <a:pt x="0" y="20"/>
                    <a:pt x="0" y="17"/>
                  </a:cubicBezTo>
                  <a:cubicBezTo>
                    <a:pt x="0" y="12"/>
                    <a:pt x="5" y="9"/>
                    <a:pt x="14" y="9"/>
                  </a:cubicBezTo>
                  <a:cubicBezTo>
                    <a:pt x="14" y="8"/>
                    <a:pt x="14" y="8"/>
                    <a:pt x="14" y="8"/>
                  </a:cubicBezTo>
                  <a:cubicBezTo>
                    <a:pt x="14" y="6"/>
                    <a:pt x="13" y="3"/>
                    <a:pt x="9" y="3"/>
                  </a:cubicBezTo>
                  <a:cubicBezTo>
                    <a:pt x="6" y="3"/>
                    <a:pt x="4" y="4"/>
                    <a:pt x="3" y="5"/>
                  </a:cubicBezTo>
                  <a:cubicBezTo>
                    <a:pt x="2" y="2"/>
                    <a:pt x="2" y="2"/>
                    <a:pt x="2" y="2"/>
                  </a:cubicBezTo>
                  <a:cubicBezTo>
                    <a:pt x="4" y="1"/>
                    <a:pt x="6" y="0"/>
                    <a:pt x="9" y="0"/>
                  </a:cubicBezTo>
                  <a:cubicBezTo>
                    <a:pt x="16" y="0"/>
                    <a:pt x="18" y="5"/>
                    <a:pt x="18" y="9"/>
                  </a:cubicBezTo>
                  <a:lnTo>
                    <a:pt x="18" y="17"/>
                  </a:lnTo>
                  <a:close/>
                  <a:moveTo>
                    <a:pt x="14" y="11"/>
                  </a:moveTo>
                  <a:cubicBezTo>
                    <a:pt x="9" y="11"/>
                    <a:pt x="4" y="12"/>
                    <a:pt x="4" y="16"/>
                  </a:cubicBezTo>
                  <a:cubicBezTo>
                    <a:pt x="4" y="19"/>
                    <a:pt x="6" y="20"/>
                    <a:pt x="8" y="20"/>
                  </a:cubicBezTo>
                  <a:cubicBezTo>
                    <a:pt x="11" y="20"/>
                    <a:pt x="13" y="18"/>
                    <a:pt x="14" y="17"/>
                  </a:cubicBezTo>
                  <a:cubicBezTo>
                    <a:pt x="14" y="16"/>
                    <a:pt x="14" y="16"/>
                    <a:pt x="14" y="15"/>
                  </a:cubicBezTo>
                  <a:lnTo>
                    <a:pt x="14"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59" name="Rectangle 115"/>
            <p:cNvSpPr>
              <a:spLocks noChangeArrowheads="1"/>
            </p:cNvSpPr>
            <p:nvPr userDrawn="1"/>
          </p:nvSpPr>
          <p:spPr bwMode="auto">
            <a:xfrm>
              <a:off x="385" y="4152"/>
              <a:ext cx="7" cy="6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260" name="Freeform 116"/>
            <p:cNvSpPr>
              <a:spLocks noEditPoints="1"/>
            </p:cNvSpPr>
            <p:nvPr userDrawn="1"/>
          </p:nvSpPr>
          <p:spPr bwMode="auto">
            <a:xfrm>
              <a:off x="419" y="4170"/>
              <a:ext cx="40" cy="42"/>
            </a:xfrm>
            <a:custGeom>
              <a:avLst/>
              <a:gdLst>
                <a:gd name="T0" fmla="*/ 11 w 22"/>
                <a:gd name="T1" fmla="*/ 23 h 23"/>
                <a:gd name="T2" fmla="*/ 0 w 22"/>
                <a:gd name="T3" fmla="*/ 12 h 23"/>
                <a:gd name="T4" fmla="*/ 11 w 22"/>
                <a:gd name="T5" fmla="*/ 0 h 23"/>
                <a:gd name="T6" fmla="*/ 22 w 22"/>
                <a:gd name="T7" fmla="*/ 11 h 23"/>
                <a:gd name="T8" fmla="*/ 11 w 22"/>
                <a:gd name="T9" fmla="*/ 23 h 23"/>
                <a:gd name="T10" fmla="*/ 11 w 22"/>
                <a:gd name="T11" fmla="*/ 20 h 23"/>
                <a:gd name="T12" fmla="*/ 18 w 22"/>
                <a:gd name="T13" fmla="*/ 12 h 23"/>
                <a:gd name="T14" fmla="*/ 11 w 22"/>
                <a:gd name="T15" fmla="*/ 3 h 23"/>
                <a:gd name="T16" fmla="*/ 4 w 22"/>
                <a:gd name="T17" fmla="*/ 12 h 23"/>
                <a:gd name="T18" fmla="*/ 11 w 22"/>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3">
                  <a:moveTo>
                    <a:pt x="11" y="23"/>
                  </a:moveTo>
                  <a:cubicBezTo>
                    <a:pt x="5" y="23"/>
                    <a:pt x="0" y="19"/>
                    <a:pt x="0" y="12"/>
                  </a:cubicBezTo>
                  <a:cubicBezTo>
                    <a:pt x="0" y="4"/>
                    <a:pt x="5" y="0"/>
                    <a:pt x="11" y="0"/>
                  </a:cubicBezTo>
                  <a:cubicBezTo>
                    <a:pt x="17" y="0"/>
                    <a:pt x="22" y="5"/>
                    <a:pt x="22" y="11"/>
                  </a:cubicBezTo>
                  <a:cubicBezTo>
                    <a:pt x="22" y="20"/>
                    <a:pt x="16" y="23"/>
                    <a:pt x="11" y="23"/>
                  </a:cubicBezTo>
                  <a:close/>
                  <a:moveTo>
                    <a:pt x="11" y="20"/>
                  </a:moveTo>
                  <a:cubicBezTo>
                    <a:pt x="15" y="20"/>
                    <a:pt x="18" y="17"/>
                    <a:pt x="18" y="12"/>
                  </a:cubicBezTo>
                  <a:cubicBezTo>
                    <a:pt x="18" y="8"/>
                    <a:pt x="16" y="3"/>
                    <a:pt x="11" y="3"/>
                  </a:cubicBezTo>
                  <a:cubicBezTo>
                    <a:pt x="6" y="3"/>
                    <a:pt x="4" y="8"/>
                    <a:pt x="4" y="12"/>
                  </a:cubicBezTo>
                  <a:cubicBezTo>
                    <a:pt x="4" y="17"/>
                    <a:pt x="7" y="20"/>
                    <a:pt x="11"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1" name="Freeform 117"/>
            <p:cNvSpPr>
              <a:spLocks/>
            </p:cNvSpPr>
            <p:nvPr userDrawn="1"/>
          </p:nvSpPr>
          <p:spPr bwMode="auto">
            <a:xfrm>
              <a:off x="468" y="4170"/>
              <a:ext cx="20" cy="42"/>
            </a:xfrm>
            <a:custGeom>
              <a:avLst/>
              <a:gdLst>
                <a:gd name="T0" fmla="*/ 0 w 11"/>
                <a:gd name="T1" fmla="*/ 8 h 23"/>
                <a:gd name="T2" fmla="*/ 0 w 11"/>
                <a:gd name="T3" fmla="*/ 1 h 23"/>
                <a:gd name="T4" fmla="*/ 3 w 11"/>
                <a:gd name="T5" fmla="*/ 1 h 23"/>
                <a:gd name="T6" fmla="*/ 3 w 11"/>
                <a:gd name="T7" fmla="*/ 5 h 23"/>
                <a:gd name="T8" fmla="*/ 4 w 11"/>
                <a:gd name="T9" fmla="*/ 5 h 23"/>
                <a:gd name="T10" fmla="*/ 10 w 11"/>
                <a:gd name="T11" fmla="*/ 0 h 23"/>
                <a:gd name="T12" fmla="*/ 11 w 11"/>
                <a:gd name="T13" fmla="*/ 0 h 23"/>
                <a:gd name="T14" fmla="*/ 11 w 11"/>
                <a:gd name="T15" fmla="*/ 4 h 23"/>
                <a:gd name="T16" fmla="*/ 9 w 11"/>
                <a:gd name="T17" fmla="*/ 4 h 23"/>
                <a:gd name="T18" fmla="*/ 4 w 11"/>
                <a:gd name="T19" fmla="*/ 9 h 23"/>
                <a:gd name="T20" fmla="*/ 4 w 11"/>
                <a:gd name="T21" fmla="*/ 11 h 23"/>
                <a:gd name="T22" fmla="*/ 4 w 11"/>
                <a:gd name="T23" fmla="*/ 23 h 23"/>
                <a:gd name="T24" fmla="*/ 0 w 11"/>
                <a:gd name="T25" fmla="*/ 23 h 23"/>
                <a:gd name="T26" fmla="*/ 0 w 11"/>
                <a:gd name="T27"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23">
                  <a:moveTo>
                    <a:pt x="0" y="8"/>
                  </a:moveTo>
                  <a:cubicBezTo>
                    <a:pt x="0" y="5"/>
                    <a:pt x="0" y="3"/>
                    <a:pt x="0" y="1"/>
                  </a:cubicBezTo>
                  <a:cubicBezTo>
                    <a:pt x="3" y="1"/>
                    <a:pt x="3" y="1"/>
                    <a:pt x="3" y="1"/>
                  </a:cubicBezTo>
                  <a:cubicBezTo>
                    <a:pt x="3" y="5"/>
                    <a:pt x="3" y="5"/>
                    <a:pt x="3" y="5"/>
                  </a:cubicBezTo>
                  <a:cubicBezTo>
                    <a:pt x="4" y="5"/>
                    <a:pt x="4" y="5"/>
                    <a:pt x="4" y="5"/>
                  </a:cubicBezTo>
                  <a:cubicBezTo>
                    <a:pt x="5" y="2"/>
                    <a:pt x="7" y="0"/>
                    <a:pt x="10" y="0"/>
                  </a:cubicBezTo>
                  <a:cubicBezTo>
                    <a:pt x="10" y="0"/>
                    <a:pt x="10" y="0"/>
                    <a:pt x="11" y="0"/>
                  </a:cubicBezTo>
                  <a:cubicBezTo>
                    <a:pt x="11" y="4"/>
                    <a:pt x="11" y="4"/>
                    <a:pt x="11" y="4"/>
                  </a:cubicBezTo>
                  <a:cubicBezTo>
                    <a:pt x="10" y="4"/>
                    <a:pt x="10" y="4"/>
                    <a:pt x="9" y="4"/>
                  </a:cubicBezTo>
                  <a:cubicBezTo>
                    <a:pt x="7" y="4"/>
                    <a:pt x="5" y="6"/>
                    <a:pt x="4" y="9"/>
                  </a:cubicBezTo>
                  <a:cubicBezTo>
                    <a:pt x="4" y="10"/>
                    <a:pt x="4" y="10"/>
                    <a:pt x="4" y="11"/>
                  </a:cubicBezTo>
                  <a:cubicBezTo>
                    <a:pt x="4" y="23"/>
                    <a:pt x="4" y="23"/>
                    <a:pt x="4" y="23"/>
                  </a:cubicBezTo>
                  <a:cubicBezTo>
                    <a:pt x="0" y="23"/>
                    <a:pt x="0" y="23"/>
                    <a:pt x="0" y="23"/>
                  </a:cubicBezTo>
                  <a:lnTo>
                    <a:pt x="0" y="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2" name="Freeform 118"/>
            <p:cNvSpPr>
              <a:spLocks noEditPoints="1"/>
            </p:cNvSpPr>
            <p:nvPr userDrawn="1"/>
          </p:nvSpPr>
          <p:spPr bwMode="auto">
            <a:xfrm>
              <a:off x="494" y="4153"/>
              <a:ext cx="11" cy="59"/>
            </a:xfrm>
            <a:custGeom>
              <a:avLst/>
              <a:gdLst>
                <a:gd name="T0" fmla="*/ 3 w 6"/>
                <a:gd name="T1" fmla="*/ 6 h 32"/>
                <a:gd name="T2" fmla="*/ 0 w 6"/>
                <a:gd name="T3" fmla="*/ 3 h 32"/>
                <a:gd name="T4" fmla="*/ 3 w 6"/>
                <a:gd name="T5" fmla="*/ 0 h 32"/>
                <a:gd name="T6" fmla="*/ 6 w 6"/>
                <a:gd name="T7" fmla="*/ 3 h 32"/>
                <a:gd name="T8" fmla="*/ 3 w 6"/>
                <a:gd name="T9" fmla="*/ 6 h 32"/>
                <a:gd name="T10" fmla="*/ 1 w 6"/>
                <a:gd name="T11" fmla="*/ 32 h 32"/>
                <a:gd name="T12" fmla="*/ 1 w 6"/>
                <a:gd name="T13" fmla="*/ 10 h 32"/>
                <a:gd name="T14" fmla="*/ 5 w 6"/>
                <a:gd name="T15" fmla="*/ 10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6"/>
                  </a:moveTo>
                  <a:cubicBezTo>
                    <a:pt x="1" y="6"/>
                    <a:pt x="0" y="4"/>
                    <a:pt x="0" y="3"/>
                  </a:cubicBezTo>
                  <a:cubicBezTo>
                    <a:pt x="0" y="1"/>
                    <a:pt x="1" y="0"/>
                    <a:pt x="3" y="0"/>
                  </a:cubicBezTo>
                  <a:cubicBezTo>
                    <a:pt x="5" y="0"/>
                    <a:pt x="6" y="1"/>
                    <a:pt x="6" y="3"/>
                  </a:cubicBezTo>
                  <a:cubicBezTo>
                    <a:pt x="6" y="4"/>
                    <a:pt x="5"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3" name="Freeform 119"/>
            <p:cNvSpPr>
              <a:spLocks noEditPoints="1"/>
            </p:cNvSpPr>
            <p:nvPr userDrawn="1"/>
          </p:nvSpPr>
          <p:spPr bwMode="auto">
            <a:xfrm>
              <a:off x="512" y="4170"/>
              <a:ext cx="38" cy="58"/>
            </a:xfrm>
            <a:custGeom>
              <a:avLst/>
              <a:gdLst>
                <a:gd name="T0" fmla="*/ 21 w 21"/>
                <a:gd name="T1" fmla="*/ 20 h 32"/>
                <a:gd name="T2" fmla="*/ 18 w 21"/>
                <a:gd name="T3" fmla="*/ 30 h 32"/>
                <a:gd name="T4" fmla="*/ 9 w 21"/>
                <a:gd name="T5" fmla="*/ 32 h 32"/>
                <a:gd name="T6" fmla="*/ 2 w 21"/>
                <a:gd name="T7" fmla="*/ 31 h 32"/>
                <a:gd name="T8" fmla="*/ 3 w 21"/>
                <a:gd name="T9" fmla="*/ 27 h 32"/>
                <a:gd name="T10" fmla="*/ 10 w 21"/>
                <a:gd name="T11" fmla="*/ 29 h 32"/>
                <a:gd name="T12" fmla="*/ 17 w 21"/>
                <a:gd name="T13" fmla="*/ 21 h 32"/>
                <a:gd name="T14" fmla="*/ 17 w 21"/>
                <a:gd name="T15" fmla="*/ 19 h 32"/>
                <a:gd name="T16" fmla="*/ 17 w 21"/>
                <a:gd name="T17" fmla="*/ 19 h 32"/>
                <a:gd name="T18" fmla="*/ 10 w 21"/>
                <a:gd name="T19" fmla="*/ 23 h 32"/>
                <a:gd name="T20" fmla="*/ 0 w 21"/>
                <a:gd name="T21" fmla="*/ 12 h 32"/>
                <a:gd name="T22" fmla="*/ 10 w 21"/>
                <a:gd name="T23" fmla="*/ 0 h 32"/>
                <a:gd name="T24" fmla="*/ 17 w 21"/>
                <a:gd name="T25" fmla="*/ 4 h 32"/>
                <a:gd name="T26" fmla="*/ 17 w 21"/>
                <a:gd name="T27" fmla="*/ 4 h 32"/>
                <a:gd name="T28" fmla="*/ 17 w 21"/>
                <a:gd name="T29" fmla="*/ 1 h 32"/>
                <a:gd name="T30" fmla="*/ 21 w 21"/>
                <a:gd name="T31" fmla="*/ 1 h 32"/>
                <a:gd name="T32" fmla="*/ 21 w 21"/>
                <a:gd name="T33" fmla="*/ 7 h 32"/>
                <a:gd name="T34" fmla="*/ 21 w 21"/>
                <a:gd name="T35" fmla="*/ 20 h 32"/>
                <a:gd name="T36" fmla="*/ 17 w 21"/>
                <a:gd name="T37" fmla="*/ 9 h 32"/>
                <a:gd name="T38" fmla="*/ 16 w 21"/>
                <a:gd name="T39" fmla="*/ 8 h 32"/>
                <a:gd name="T40" fmla="*/ 11 w 21"/>
                <a:gd name="T41" fmla="*/ 3 h 32"/>
                <a:gd name="T42" fmla="*/ 4 w 21"/>
                <a:gd name="T43" fmla="*/ 12 h 32"/>
                <a:gd name="T44" fmla="*/ 11 w 21"/>
                <a:gd name="T45" fmla="*/ 20 h 32"/>
                <a:gd name="T46" fmla="*/ 16 w 21"/>
                <a:gd name="T47" fmla="*/ 15 h 32"/>
                <a:gd name="T48" fmla="*/ 17 w 21"/>
                <a:gd name="T49" fmla="*/ 13 h 32"/>
                <a:gd name="T50" fmla="*/ 17 w 21"/>
                <a:gd name="T51"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32">
                  <a:moveTo>
                    <a:pt x="21" y="20"/>
                  </a:moveTo>
                  <a:cubicBezTo>
                    <a:pt x="21" y="25"/>
                    <a:pt x="20" y="28"/>
                    <a:pt x="18" y="30"/>
                  </a:cubicBezTo>
                  <a:cubicBezTo>
                    <a:pt x="15" y="32"/>
                    <a:pt x="12" y="32"/>
                    <a:pt x="9" y="32"/>
                  </a:cubicBezTo>
                  <a:cubicBezTo>
                    <a:pt x="7" y="32"/>
                    <a:pt x="4" y="32"/>
                    <a:pt x="2" y="31"/>
                  </a:cubicBezTo>
                  <a:cubicBezTo>
                    <a:pt x="3" y="27"/>
                    <a:pt x="3" y="27"/>
                    <a:pt x="3" y="27"/>
                  </a:cubicBezTo>
                  <a:cubicBezTo>
                    <a:pt x="5" y="28"/>
                    <a:pt x="7" y="29"/>
                    <a:pt x="10" y="29"/>
                  </a:cubicBezTo>
                  <a:cubicBezTo>
                    <a:pt x="14" y="29"/>
                    <a:pt x="17" y="27"/>
                    <a:pt x="17" y="21"/>
                  </a:cubicBezTo>
                  <a:cubicBezTo>
                    <a:pt x="17" y="19"/>
                    <a:pt x="17" y="19"/>
                    <a:pt x="17" y="19"/>
                  </a:cubicBezTo>
                  <a:cubicBezTo>
                    <a:pt x="17" y="19"/>
                    <a:pt x="17" y="19"/>
                    <a:pt x="17" y="19"/>
                  </a:cubicBezTo>
                  <a:cubicBezTo>
                    <a:pt x="15" y="21"/>
                    <a:pt x="13" y="23"/>
                    <a:pt x="10" y="23"/>
                  </a:cubicBezTo>
                  <a:cubicBezTo>
                    <a:pt x="4" y="23"/>
                    <a:pt x="0" y="18"/>
                    <a:pt x="0" y="12"/>
                  </a:cubicBezTo>
                  <a:cubicBezTo>
                    <a:pt x="0" y="4"/>
                    <a:pt x="5" y="0"/>
                    <a:pt x="10" y="0"/>
                  </a:cubicBezTo>
                  <a:cubicBezTo>
                    <a:pt x="14" y="0"/>
                    <a:pt x="16" y="2"/>
                    <a:pt x="17" y="4"/>
                  </a:cubicBezTo>
                  <a:cubicBezTo>
                    <a:pt x="17" y="4"/>
                    <a:pt x="17" y="4"/>
                    <a:pt x="17" y="4"/>
                  </a:cubicBezTo>
                  <a:cubicBezTo>
                    <a:pt x="17" y="1"/>
                    <a:pt x="17" y="1"/>
                    <a:pt x="17" y="1"/>
                  </a:cubicBezTo>
                  <a:cubicBezTo>
                    <a:pt x="21" y="1"/>
                    <a:pt x="21" y="1"/>
                    <a:pt x="21" y="1"/>
                  </a:cubicBezTo>
                  <a:cubicBezTo>
                    <a:pt x="21" y="2"/>
                    <a:pt x="21" y="4"/>
                    <a:pt x="21" y="7"/>
                  </a:cubicBezTo>
                  <a:lnTo>
                    <a:pt x="21" y="20"/>
                  </a:lnTo>
                  <a:close/>
                  <a:moveTo>
                    <a:pt x="17" y="9"/>
                  </a:moveTo>
                  <a:cubicBezTo>
                    <a:pt x="17" y="9"/>
                    <a:pt x="17" y="8"/>
                    <a:pt x="16" y="8"/>
                  </a:cubicBezTo>
                  <a:cubicBezTo>
                    <a:pt x="16" y="5"/>
                    <a:pt x="14" y="3"/>
                    <a:pt x="11" y="3"/>
                  </a:cubicBezTo>
                  <a:cubicBezTo>
                    <a:pt x="7" y="3"/>
                    <a:pt x="4" y="6"/>
                    <a:pt x="4" y="12"/>
                  </a:cubicBezTo>
                  <a:cubicBezTo>
                    <a:pt x="4" y="16"/>
                    <a:pt x="6" y="20"/>
                    <a:pt x="11" y="20"/>
                  </a:cubicBezTo>
                  <a:cubicBezTo>
                    <a:pt x="13" y="20"/>
                    <a:pt x="16" y="18"/>
                    <a:pt x="16" y="15"/>
                  </a:cubicBezTo>
                  <a:cubicBezTo>
                    <a:pt x="17" y="15"/>
                    <a:pt x="17" y="14"/>
                    <a:pt x="17" y="13"/>
                  </a:cubicBezTo>
                  <a:lnTo>
                    <a:pt x="17"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4" name="Freeform 120"/>
            <p:cNvSpPr>
              <a:spLocks noEditPoints="1"/>
            </p:cNvSpPr>
            <p:nvPr userDrawn="1"/>
          </p:nvSpPr>
          <p:spPr bwMode="auto">
            <a:xfrm>
              <a:off x="561" y="4153"/>
              <a:ext cx="9" cy="59"/>
            </a:xfrm>
            <a:custGeom>
              <a:avLst/>
              <a:gdLst>
                <a:gd name="T0" fmla="*/ 2 w 5"/>
                <a:gd name="T1" fmla="*/ 6 h 32"/>
                <a:gd name="T2" fmla="*/ 0 w 5"/>
                <a:gd name="T3" fmla="*/ 3 h 32"/>
                <a:gd name="T4" fmla="*/ 2 w 5"/>
                <a:gd name="T5" fmla="*/ 0 h 32"/>
                <a:gd name="T6" fmla="*/ 5 w 5"/>
                <a:gd name="T7" fmla="*/ 3 h 32"/>
                <a:gd name="T8" fmla="*/ 2 w 5"/>
                <a:gd name="T9" fmla="*/ 6 h 32"/>
                <a:gd name="T10" fmla="*/ 0 w 5"/>
                <a:gd name="T11" fmla="*/ 32 h 32"/>
                <a:gd name="T12" fmla="*/ 0 w 5"/>
                <a:gd name="T13" fmla="*/ 10 h 32"/>
                <a:gd name="T14" fmla="*/ 4 w 5"/>
                <a:gd name="T15" fmla="*/ 10 h 32"/>
                <a:gd name="T16" fmla="*/ 4 w 5"/>
                <a:gd name="T17" fmla="*/ 32 h 32"/>
                <a:gd name="T18" fmla="*/ 0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2" y="6"/>
                  </a:moveTo>
                  <a:cubicBezTo>
                    <a:pt x="1" y="6"/>
                    <a:pt x="0" y="4"/>
                    <a:pt x="0" y="3"/>
                  </a:cubicBezTo>
                  <a:cubicBezTo>
                    <a:pt x="0" y="1"/>
                    <a:pt x="1" y="0"/>
                    <a:pt x="2" y="0"/>
                  </a:cubicBezTo>
                  <a:cubicBezTo>
                    <a:pt x="4" y="0"/>
                    <a:pt x="5" y="1"/>
                    <a:pt x="5" y="3"/>
                  </a:cubicBezTo>
                  <a:cubicBezTo>
                    <a:pt x="5" y="4"/>
                    <a:pt x="4" y="6"/>
                    <a:pt x="2" y="6"/>
                  </a:cubicBezTo>
                  <a:close/>
                  <a:moveTo>
                    <a:pt x="0" y="32"/>
                  </a:moveTo>
                  <a:cubicBezTo>
                    <a:pt x="0" y="10"/>
                    <a:pt x="0" y="10"/>
                    <a:pt x="0" y="10"/>
                  </a:cubicBezTo>
                  <a:cubicBezTo>
                    <a:pt x="4" y="10"/>
                    <a:pt x="4" y="10"/>
                    <a:pt x="4" y="10"/>
                  </a:cubicBezTo>
                  <a:cubicBezTo>
                    <a:pt x="4" y="32"/>
                    <a:pt x="4" y="32"/>
                    <a:pt x="4" y="32"/>
                  </a:cubicBezTo>
                  <a:lnTo>
                    <a:pt x="0"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5" name="Freeform 121"/>
            <p:cNvSpPr>
              <a:spLocks/>
            </p:cNvSpPr>
            <p:nvPr userDrawn="1"/>
          </p:nvSpPr>
          <p:spPr bwMode="auto">
            <a:xfrm>
              <a:off x="581" y="4170"/>
              <a:ext cx="34" cy="42"/>
            </a:xfrm>
            <a:custGeom>
              <a:avLst/>
              <a:gdLst>
                <a:gd name="T0" fmla="*/ 0 w 19"/>
                <a:gd name="T1" fmla="*/ 7 h 23"/>
                <a:gd name="T2" fmla="*/ 0 w 19"/>
                <a:gd name="T3" fmla="*/ 1 h 23"/>
                <a:gd name="T4" fmla="*/ 4 w 19"/>
                <a:gd name="T5" fmla="*/ 1 h 23"/>
                <a:gd name="T6" fmla="*/ 4 w 19"/>
                <a:gd name="T7" fmla="*/ 4 h 23"/>
                <a:gd name="T8" fmla="*/ 4 w 19"/>
                <a:gd name="T9" fmla="*/ 4 h 23"/>
                <a:gd name="T10" fmla="*/ 11 w 19"/>
                <a:gd name="T11" fmla="*/ 0 h 23"/>
                <a:gd name="T12" fmla="*/ 19 w 19"/>
                <a:gd name="T13" fmla="*/ 10 h 23"/>
                <a:gd name="T14" fmla="*/ 19 w 19"/>
                <a:gd name="T15" fmla="*/ 23 h 23"/>
                <a:gd name="T16" fmla="*/ 15 w 19"/>
                <a:gd name="T17" fmla="*/ 23 h 23"/>
                <a:gd name="T18" fmla="*/ 15 w 19"/>
                <a:gd name="T19" fmla="*/ 10 h 23"/>
                <a:gd name="T20" fmla="*/ 10 w 19"/>
                <a:gd name="T21" fmla="*/ 3 h 23"/>
                <a:gd name="T22" fmla="*/ 4 w 19"/>
                <a:gd name="T23" fmla="*/ 8 h 23"/>
                <a:gd name="T24" fmla="*/ 4 w 19"/>
                <a:gd name="T25" fmla="*/ 9 h 23"/>
                <a:gd name="T26" fmla="*/ 4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4" y="0"/>
                    <a:pt x="19" y="2"/>
                    <a:pt x="19" y="10"/>
                  </a:cubicBezTo>
                  <a:cubicBezTo>
                    <a:pt x="19" y="23"/>
                    <a:pt x="19" y="23"/>
                    <a:pt x="19" y="23"/>
                  </a:cubicBezTo>
                  <a:cubicBezTo>
                    <a:pt x="15" y="23"/>
                    <a:pt x="15" y="23"/>
                    <a:pt x="15" y="23"/>
                  </a:cubicBezTo>
                  <a:cubicBezTo>
                    <a:pt x="15" y="10"/>
                    <a:pt x="15" y="10"/>
                    <a:pt x="15" y="10"/>
                  </a:cubicBezTo>
                  <a:cubicBezTo>
                    <a:pt x="15" y="6"/>
                    <a:pt x="14" y="3"/>
                    <a:pt x="10" y="3"/>
                  </a:cubicBezTo>
                  <a:cubicBezTo>
                    <a:pt x="7" y="3"/>
                    <a:pt x="5" y="5"/>
                    <a:pt x="4" y="8"/>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6" name="Freeform 122"/>
            <p:cNvSpPr>
              <a:spLocks/>
            </p:cNvSpPr>
            <p:nvPr userDrawn="1"/>
          </p:nvSpPr>
          <p:spPr bwMode="auto">
            <a:xfrm>
              <a:off x="623" y="4201"/>
              <a:ext cx="12" cy="21"/>
            </a:xfrm>
            <a:custGeom>
              <a:avLst/>
              <a:gdLst>
                <a:gd name="T0" fmla="*/ 0 w 7"/>
                <a:gd name="T1" fmla="*/ 12 h 12"/>
                <a:gd name="T2" fmla="*/ 3 w 7"/>
                <a:gd name="T3" fmla="*/ 0 h 12"/>
                <a:gd name="T4" fmla="*/ 7 w 7"/>
                <a:gd name="T5" fmla="*/ 0 h 12"/>
                <a:gd name="T6" fmla="*/ 3 w 7"/>
                <a:gd name="T7" fmla="*/ 11 h 12"/>
                <a:gd name="T8" fmla="*/ 0 w 7"/>
                <a:gd name="T9" fmla="*/ 12 h 12"/>
              </a:gdLst>
              <a:ahLst/>
              <a:cxnLst>
                <a:cxn ang="0">
                  <a:pos x="T0" y="T1"/>
                </a:cxn>
                <a:cxn ang="0">
                  <a:pos x="T2" y="T3"/>
                </a:cxn>
                <a:cxn ang="0">
                  <a:pos x="T4" y="T5"/>
                </a:cxn>
                <a:cxn ang="0">
                  <a:pos x="T6" y="T7"/>
                </a:cxn>
                <a:cxn ang="0">
                  <a:pos x="T8" y="T9"/>
                </a:cxn>
              </a:cxnLst>
              <a:rect l="0" t="0" r="r" b="b"/>
              <a:pathLst>
                <a:path w="7" h="12">
                  <a:moveTo>
                    <a:pt x="0" y="12"/>
                  </a:moveTo>
                  <a:cubicBezTo>
                    <a:pt x="1" y="9"/>
                    <a:pt x="2" y="4"/>
                    <a:pt x="3" y="0"/>
                  </a:cubicBezTo>
                  <a:cubicBezTo>
                    <a:pt x="7" y="0"/>
                    <a:pt x="7" y="0"/>
                    <a:pt x="7" y="0"/>
                  </a:cubicBezTo>
                  <a:cubicBezTo>
                    <a:pt x="6" y="4"/>
                    <a:pt x="4" y="9"/>
                    <a:pt x="3" y="11"/>
                  </a:cubicBezTo>
                  <a:lnTo>
                    <a:pt x="0" y="1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7" name="Freeform 123"/>
            <p:cNvSpPr>
              <a:spLocks/>
            </p:cNvSpPr>
            <p:nvPr userDrawn="1"/>
          </p:nvSpPr>
          <p:spPr bwMode="auto">
            <a:xfrm>
              <a:off x="654" y="4170"/>
              <a:ext cx="27" cy="42"/>
            </a:xfrm>
            <a:custGeom>
              <a:avLst/>
              <a:gdLst>
                <a:gd name="T0" fmla="*/ 1 w 15"/>
                <a:gd name="T1" fmla="*/ 19 h 23"/>
                <a:gd name="T2" fmla="*/ 7 w 15"/>
                <a:gd name="T3" fmla="*/ 20 h 23"/>
                <a:gd name="T4" fmla="*/ 11 w 15"/>
                <a:gd name="T5" fmla="*/ 17 h 23"/>
                <a:gd name="T6" fmla="*/ 7 w 15"/>
                <a:gd name="T7" fmla="*/ 13 h 23"/>
                <a:gd name="T8" fmla="*/ 1 w 15"/>
                <a:gd name="T9" fmla="*/ 7 h 23"/>
                <a:gd name="T10" fmla="*/ 8 w 15"/>
                <a:gd name="T11" fmla="*/ 0 h 23"/>
                <a:gd name="T12" fmla="*/ 14 w 15"/>
                <a:gd name="T13" fmla="*/ 1 h 23"/>
                <a:gd name="T14" fmla="*/ 13 w 15"/>
                <a:gd name="T15" fmla="*/ 4 h 23"/>
                <a:gd name="T16" fmla="*/ 8 w 15"/>
                <a:gd name="T17" fmla="*/ 3 h 23"/>
                <a:gd name="T18" fmla="*/ 5 w 15"/>
                <a:gd name="T19" fmla="*/ 6 h 23"/>
                <a:gd name="T20" fmla="*/ 9 w 15"/>
                <a:gd name="T21" fmla="*/ 10 h 23"/>
                <a:gd name="T22" fmla="*/ 15 w 15"/>
                <a:gd name="T23" fmla="*/ 17 h 23"/>
                <a:gd name="T24" fmla="*/ 6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2" y="19"/>
                    <a:pt x="5" y="20"/>
                    <a:pt x="7" y="20"/>
                  </a:cubicBezTo>
                  <a:cubicBezTo>
                    <a:pt x="9" y="20"/>
                    <a:pt x="11" y="19"/>
                    <a:pt x="11" y="17"/>
                  </a:cubicBezTo>
                  <a:cubicBezTo>
                    <a:pt x="11" y="15"/>
                    <a:pt x="10" y="14"/>
                    <a:pt x="7" y="13"/>
                  </a:cubicBezTo>
                  <a:cubicBezTo>
                    <a:pt x="3" y="11"/>
                    <a:pt x="1" y="9"/>
                    <a:pt x="1" y="7"/>
                  </a:cubicBezTo>
                  <a:cubicBezTo>
                    <a:pt x="1" y="3"/>
                    <a:pt x="4" y="0"/>
                    <a:pt x="8" y="0"/>
                  </a:cubicBezTo>
                  <a:cubicBezTo>
                    <a:pt x="11" y="0"/>
                    <a:pt x="13" y="1"/>
                    <a:pt x="14" y="1"/>
                  </a:cubicBezTo>
                  <a:cubicBezTo>
                    <a:pt x="13" y="4"/>
                    <a:pt x="13" y="4"/>
                    <a:pt x="13" y="4"/>
                  </a:cubicBezTo>
                  <a:cubicBezTo>
                    <a:pt x="12" y="4"/>
                    <a:pt x="10" y="3"/>
                    <a:pt x="8" y="3"/>
                  </a:cubicBezTo>
                  <a:cubicBezTo>
                    <a:pt x="6" y="3"/>
                    <a:pt x="5" y="4"/>
                    <a:pt x="5" y="6"/>
                  </a:cubicBezTo>
                  <a:cubicBezTo>
                    <a:pt x="5" y="8"/>
                    <a:pt x="6" y="9"/>
                    <a:pt x="9" y="10"/>
                  </a:cubicBezTo>
                  <a:cubicBezTo>
                    <a:pt x="13" y="11"/>
                    <a:pt x="15" y="13"/>
                    <a:pt x="15" y="17"/>
                  </a:cubicBezTo>
                  <a:cubicBezTo>
                    <a:pt x="15" y="21"/>
                    <a:pt x="12" y="23"/>
                    <a:pt x="6"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8" name="Freeform 124"/>
            <p:cNvSpPr>
              <a:spLocks noEditPoints="1"/>
            </p:cNvSpPr>
            <p:nvPr userDrawn="1"/>
          </p:nvSpPr>
          <p:spPr bwMode="auto">
            <a:xfrm>
              <a:off x="686" y="4170"/>
              <a:ext cx="37" cy="42"/>
            </a:xfrm>
            <a:custGeom>
              <a:avLst/>
              <a:gdLst>
                <a:gd name="T0" fmla="*/ 4 w 20"/>
                <a:gd name="T1" fmla="*/ 12 h 23"/>
                <a:gd name="T2" fmla="*/ 12 w 20"/>
                <a:gd name="T3" fmla="*/ 20 h 23"/>
                <a:gd name="T4" fmla="*/ 18 w 20"/>
                <a:gd name="T5" fmla="*/ 19 h 23"/>
                <a:gd name="T6" fmla="*/ 19 w 20"/>
                <a:gd name="T7" fmla="*/ 22 h 23"/>
                <a:gd name="T8" fmla="*/ 11 w 20"/>
                <a:gd name="T9" fmla="*/ 23 h 23"/>
                <a:gd name="T10" fmla="*/ 0 w 20"/>
                <a:gd name="T11" fmla="*/ 12 h 23"/>
                <a:gd name="T12" fmla="*/ 11 w 20"/>
                <a:gd name="T13" fmla="*/ 0 h 23"/>
                <a:gd name="T14" fmla="*/ 20 w 20"/>
                <a:gd name="T15" fmla="*/ 11 h 23"/>
                <a:gd name="T16" fmla="*/ 20 w 20"/>
                <a:gd name="T17" fmla="*/ 12 h 23"/>
                <a:gd name="T18" fmla="*/ 4 w 20"/>
                <a:gd name="T19" fmla="*/ 12 h 23"/>
                <a:gd name="T20" fmla="*/ 16 w 20"/>
                <a:gd name="T21" fmla="*/ 9 h 23"/>
                <a:gd name="T22" fmla="*/ 10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8" y="20"/>
                    <a:pt x="12" y="20"/>
                  </a:cubicBezTo>
                  <a:cubicBezTo>
                    <a:pt x="15" y="20"/>
                    <a:pt x="16" y="20"/>
                    <a:pt x="18" y="19"/>
                  </a:cubicBezTo>
                  <a:cubicBezTo>
                    <a:pt x="19" y="22"/>
                    <a:pt x="19" y="22"/>
                    <a:pt x="19" y="22"/>
                  </a:cubicBezTo>
                  <a:cubicBezTo>
                    <a:pt x="17" y="22"/>
                    <a:pt x="15" y="23"/>
                    <a:pt x="11" y="23"/>
                  </a:cubicBezTo>
                  <a:cubicBezTo>
                    <a:pt x="4" y="23"/>
                    <a:pt x="0" y="19"/>
                    <a:pt x="0" y="12"/>
                  </a:cubicBezTo>
                  <a:cubicBezTo>
                    <a:pt x="0" y="5"/>
                    <a:pt x="4" y="0"/>
                    <a:pt x="11" y="0"/>
                  </a:cubicBezTo>
                  <a:cubicBezTo>
                    <a:pt x="18" y="0"/>
                    <a:pt x="20" y="6"/>
                    <a:pt x="20" y="11"/>
                  </a:cubicBezTo>
                  <a:cubicBezTo>
                    <a:pt x="20" y="11"/>
                    <a:pt x="20" y="12"/>
                    <a:pt x="20" y="12"/>
                  </a:cubicBezTo>
                  <a:lnTo>
                    <a:pt x="4" y="12"/>
                  </a:lnTo>
                  <a:close/>
                  <a:moveTo>
                    <a:pt x="16" y="9"/>
                  </a:moveTo>
                  <a:cubicBezTo>
                    <a:pt x="16" y="7"/>
                    <a:pt x="15" y="3"/>
                    <a:pt x="10" y="3"/>
                  </a:cubicBezTo>
                  <a:cubicBezTo>
                    <a:pt x="6" y="3"/>
                    <a:pt x="5"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69" name="Freeform 125"/>
            <p:cNvSpPr>
              <a:spLocks/>
            </p:cNvSpPr>
            <p:nvPr userDrawn="1"/>
          </p:nvSpPr>
          <p:spPr bwMode="auto">
            <a:xfrm>
              <a:off x="726" y="4172"/>
              <a:ext cx="37" cy="40"/>
            </a:xfrm>
            <a:custGeom>
              <a:avLst/>
              <a:gdLst>
                <a:gd name="T0" fmla="*/ 5 w 20"/>
                <a:gd name="T1" fmla="*/ 0 h 22"/>
                <a:gd name="T2" fmla="*/ 8 w 20"/>
                <a:gd name="T3" fmla="*/ 4 h 22"/>
                <a:gd name="T4" fmla="*/ 10 w 20"/>
                <a:gd name="T5" fmla="*/ 8 h 22"/>
                <a:gd name="T6" fmla="*/ 10 w 20"/>
                <a:gd name="T7" fmla="*/ 8 h 22"/>
                <a:gd name="T8" fmla="*/ 12 w 20"/>
                <a:gd name="T9" fmla="*/ 4 h 22"/>
                <a:gd name="T10" fmla="*/ 16 w 20"/>
                <a:gd name="T11" fmla="*/ 0 h 22"/>
                <a:gd name="T12" fmla="*/ 20 w 20"/>
                <a:gd name="T13" fmla="*/ 0 h 22"/>
                <a:gd name="T14" fmla="*/ 12 w 20"/>
                <a:gd name="T15" fmla="*/ 10 h 22"/>
                <a:gd name="T16" fmla="*/ 20 w 20"/>
                <a:gd name="T17" fmla="*/ 22 h 22"/>
                <a:gd name="T18" fmla="*/ 16 w 20"/>
                <a:gd name="T19" fmla="*/ 22 h 22"/>
                <a:gd name="T20" fmla="*/ 12 w 20"/>
                <a:gd name="T21" fmla="*/ 17 h 22"/>
                <a:gd name="T22" fmla="*/ 10 w 20"/>
                <a:gd name="T23" fmla="*/ 13 h 22"/>
                <a:gd name="T24" fmla="*/ 10 w 20"/>
                <a:gd name="T25" fmla="*/ 13 h 22"/>
                <a:gd name="T26" fmla="*/ 7 w 20"/>
                <a:gd name="T27" fmla="*/ 17 h 22"/>
                <a:gd name="T28" fmla="*/ 4 w 20"/>
                <a:gd name="T29" fmla="*/ 22 h 22"/>
                <a:gd name="T30" fmla="*/ 0 w 20"/>
                <a:gd name="T31" fmla="*/ 22 h 22"/>
                <a:gd name="T32" fmla="*/ 8 w 20"/>
                <a:gd name="T33" fmla="*/ 10 h 22"/>
                <a:gd name="T34" fmla="*/ 0 w 20"/>
                <a:gd name="T35" fmla="*/ 0 h 22"/>
                <a:gd name="T36" fmla="*/ 5 w 20"/>
                <a:gd name="T3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 h="22">
                  <a:moveTo>
                    <a:pt x="5" y="0"/>
                  </a:moveTo>
                  <a:cubicBezTo>
                    <a:pt x="8" y="4"/>
                    <a:pt x="8" y="4"/>
                    <a:pt x="8" y="4"/>
                  </a:cubicBezTo>
                  <a:cubicBezTo>
                    <a:pt x="9" y="6"/>
                    <a:pt x="9" y="7"/>
                    <a:pt x="10" y="8"/>
                  </a:cubicBezTo>
                  <a:cubicBezTo>
                    <a:pt x="10" y="8"/>
                    <a:pt x="10" y="8"/>
                    <a:pt x="10" y="8"/>
                  </a:cubicBezTo>
                  <a:cubicBezTo>
                    <a:pt x="11" y="7"/>
                    <a:pt x="12" y="6"/>
                    <a:pt x="12" y="4"/>
                  </a:cubicBezTo>
                  <a:cubicBezTo>
                    <a:pt x="16" y="0"/>
                    <a:pt x="16" y="0"/>
                    <a:pt x="16" y="0"/>
                  </a:cubicBezTo>
                  <a:cubicBezTo>
                    <a:pt x="20" y="0"/>
                    <a:pt x="20" y="0"/>
                    <a:pt x="20" y="0"/>
                  </a:cubicBezTo>
                  <a:cubicBezTo>
                    <a:pt x="12" y="10"/>
                    <a:pt x="12" y="10"/>
                    <a:pt x="12" y="10"/>
                  </a:cubicBezTo>
                  <a:cubicBezTo>
                    <a:pt x="20" y="22"/>
                    <a:pt x="20" y="22"/>
                    <a:pt x="20" y="22"/>
                  </a:cubicBezTo>
                  <a:cubicBezTo>
                    <a:pt x="16" y="22"/>
                    <a:pt x="16" y="22"/>
                    <a:pt x="16" y="22"/>
                  </a:cubicBezTo>
                  <a:cubicBezTo>
                    <a:pt x="12" y="17"/>
                    <a:pt x="12" y="17"/>
                    <a:pt x="12" y="17"/>
                  </a:cubicBezTo>
                  <a:cubicBezTo>
                    <a:pt x="11" y="16"/>
                    <a:pt x="11" y="14"/>
                    <a:pt x="10" y="13"/>
                  </a:cubicBezTo>
                  <a:cubicBezTo>
                    <a:pt x="10" y="13"/>
                    <a:pt x="10" y="13"/>
                    <a:pt x="10" y="13"/>
                  </a:cubicBezTo>
                  <a:cubicBezTo>
                    <a:pt x="9" y="14"/>
                    <a:pt x="8" y="15"/>
                    <a:pt x="7" y="17"/>
                  </a:cubicBezTo>
                  <a:cubicBezTo>
                    <a:pt x="4" y="22"/>
                    <a:pt x="4" y="22"/>
                    <a:pt x="4" y="22"/>
                  </a:cubicBezTo>
                  <a:cubicBezTo>
                    <a:pt x="0" y="22"/>
                    <a:pt x="0" y="22"/>
                    <a:pt x="0" y="22"/>
                  </a:cubicBezTo>
                  <a:cubicBezTo>
                    <a:pt x="8" y="10"/>
                    <a:pt x="8" y="10"/>
                    <a:pt x="8" y="10"/>
                  </a:cubicBezTo>
                  <a:cubicBezTo>
                    <a:pt x="0" y="0"/>
                    <a:pt x="0" y="0"/>
                    <a:pt x="0" y="0"/>
                  </a:cubicBezTo>
                  <a:lnTo>
                    <a:pt x="5"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0" name="Freeform 126"/>
            <p:cNvSpPr>
              <a:spLocks/>
            </p:cNvSpPr>
            <p:nvPr userDrawn="1"/>
          </p:nvSpPr>
          <p:spPr bwMode="auto">
            <a:xfrm>
              <a:off x="765" y="4201"/>
              <a:ext cx="14" cy="21"/>
            </a:xfrm>
            <a:custGeom>
              <a:avLst/>
              <a:gdLst>
                <a:gd name="T0" fmla="*/ 0 w 8"/>
                <a:gd name="T1" fmla="*/ 12 h 12"/>
                <a:gd name="T2" fmla="*/ 3 w 8"/>
                <a:gd name="T3" fmla="*/ 0 h 12"/>
                <a:gd name="T4" fmla="*/ 8 w 8"/>
                <a:gd name="T5" fmla="*/ 0 h 12"/>
                <a:gd name="T6" fmla="*/ 3 w 8"/>
                <a:gd name="T7" fmla="*/ 11 h 12"/>
                <a:gd name="T8" fmla="*/ 0 w 8"/>
                <a:gd name="T9" fmla="*/ 12 h 12"/>
              </a:gdLst>
              <a:ahLst/>
              <a:cxnLst>
                <a:cxn ang="0">
                  <a:pos x="T0" y="T1"/>
                </a:cxn>
                <a:cxn ang="0">
                  <a:pos x="T2" y="T3"/>
                </a:cxn>
                <a:cxn ang="0">
                  <a:pos x="T4" y="T5"/>
                </a:cxn>
                <a:cxn ang="0">
                  <a:pos x="T6" y="T7"/>
                </a:cxn>
                <a:cxn ang="0">
                  <a:pos x="T8" y="T9"/>
                </a:cxn>
              </a:cxnLst>
              <a:rect l="0" t="0" r="r" b="b"/>
              <a:pathLst>
                <a:path w="8" h="12">
                  <a:moveTo>
                    <a:pt x="0" y="12"/>
                  </a:moveTo>
                  <a:cubicBezTo>
                    <a:pt x="1" y="9"/>
                    <a:pt x="3" y="4"/>
                    <a:pt x="3" y="0"/>
                  </a:cubicBezTo>
                  <a:cubicBezTo>
                    <a:pt x="8" y="0"/>
                    <a:pt x="8" y="0"/>
                    <a:pt x="8" y="0"/>
                  </a:cubicBezTo>
                  <a:cubicBezTo>
                    <a:pt x="7" y="4"/>
                    <a:pt x="5" y="9"/>
                    <a:pt x="3" y="11"/>
                  </a:cubicBezTo>
                  <a:lnTo>
                    <a:pt x="0" y="1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1" name="Freeform 127"/>
            <p:cNvSpPr>
              <a:spLocks noEditPoints="1"/>
            </p:cNvSpPr>
            <p:nvPr userDrawn="1"/>
          </p:nvSpPr>
          <p:spPr bwMode="auto">
            <a:xfrm>
              <a:off x="795" y="4152"/>
              <a:ext cx="39" cy="60"/>
            </a:xfrm>
            <a:custGeom>
              <a:avLst/>
              <a:gdLst>
                <a:gd name="T0" fmla="*/ 21 w 21"/>
                <a:gd name="T1" fmla="*/ 0 h 33"/>
                <a:gd name="T2" fmla="*/ 21 w 21"/>
                <a:gd name="T3" fmla="*/ 27 h 33"/>
                <a:gd name="T4" fmla="*/ 21 w 21"/>
                <a:gd name="T5" fmla="*/ 33 h 33"/>
                <a:gd name="T6" fmla="*/ 18 w 21"/>
                <a:gd name="T7" fmla="*/ 33 h 33"/>
                <a:gd name="T8" fmla="*/ 18 w 21"/>
                <a:gd name="T9" fmla="*/ 29 h 33"/>
                <a:gd name="T10" fmla="*/ 18 w 21"/>
                <a:gd name="T11" fmla="*/ 29 h 33"/>
                <a:gd name="T12" fmla="*/ 10 w 21"/>
                <a:gd name="T13" fmla="*/ 33 h 33"/>
                <a:gd name="T14" fmla="*/ 0 w 21"/>
                <a:gd name="T15" fmla="*/ 22 h 33"/>
                <a:gd name="T16" fmla="*/ 10 w 21"/>
                <a:gd name="T17" fmla="*/ 10 h 33"/>
                <a:gd name="T18" fmla="*/ 17 w 21"/>
                <a:gd name="T19" fmla="*/ 13 h 33"/>
                <a:gd name="T20" fmla="*/ 17 w 21"/>
                <a:gd name="T21" fmla="*/ 13 h 33"/>
                <a:gd name="T22" fmla="*/ 17 w 21"/>
                <a:gd name="T23" fmla="*/ 0 h 33"/>
                <a:gd name="T24" fmla="*/ 21 w 21"/>
                <a:gd name="T25" fmla="*/ 0 h 33"/>
                <a:gd name="T26" fmla="*/ 17 w 21"/>
                <a:gd name="T27" fmla="*/ 20 h 33"/>
                <a:gd name="T28" fmla="*/ 17 w 21"/>
                <a:gd name="T29" fmla="*/ 18 h 33"/>
                <a:gd name="T30" fmla="*/ 11 w 21"/>
                <a:gd name="T31" fmla="*/ 13 h 33"/>
                <a:gd name="T32" fmla="*/ 5 w 21"/>
                <a:gd name="T33" fmla="*/ 22 h 33"/>
                <a:gd name="T34" fmla="*/ 11 w 21"/>
                <a:gd name="T35" fmla="*/ 30 h 33"/>
                <a:gd name="T36" fmla="*/ 17 w 21"/>
                <a:gd name="T37" fmla="*/ 25 h 33"/>
                <a:gd name="T38" fmla="*/ 17 w 21"/>
                <a:gd name="T39" fmla="*/ 23 h 33"/>
                <a:gd name="T40" fmla="*/ 17 w 21"/>
                <a:gd name="T41"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3">
                  <a:moveTo>
                    <a:pt x="21" y="0"/>
                  </a:moveTo>
                  <a:cubicBezTo>
                    <a:pt x="21" y="27"/>
                    <a:pt x="21" y="27"/>
                    <a:pt x="21" y="27"/>
                  </a:cubicBezTo>
                  <a:cubicBezTo>
                    <a:pt x="21" y="29"/>
                    <a:pt x="21" y="31"/>
                    <a:pt x="21" y="33"/>
                  </a:cubicBezTo>
                  <a:cubicBezTo>
                    <a:pt x="18" y="33"/>
                    <a:pt x="18" y="33"/>
                    <a:pt x="18" y="33"/>
                  </a:cubicBezTo>
                  <a:cubicBezTo>
                    <a:pt x="18" y="29"/>
                    <a:pt x="18" y="29"/>
                    <a:pt x="18" y="29"/>
                  </a:cubicBezTo>
                  <a:cubicBezTo>
                    <a:pt x="18" y="29"/>
                    <a:pt x="18" y="29"/>
                    <a:pt x="18" y="29"/>
                  </a:cubicBezTo>
                  <a:cubicBezTo>
                    <a:pt x="16" y="31"/>
                    <a:pt x="14" y="33"/>
                    <a:pt x="10" y="33"/>
                  </a:cubicBezTo>
                  <a:cubicBezTo>
                    <a:pt x="5" y="33"/>
                    <a:pt x="0" y="29"/>
                    <a:pt x="0" y="22"/>
                  </a:cubicBezTo>
                  <a:cubicBezTo>
                    <a:pt x="0" y="15"/>
                    <a:pt x="5" y="10"/>
                    <a:pt x="10" y="10"/>
                  </a:cubicBezTo>
                  <a:cubicBezTo>
                    <a:pt x="14" y="10"/>
                    <a:pt x="16" y="12"/>
                    <a:pt x="17" y="13"/>
                  </a:cubicBezTo>
                  <a:cubicBezTo>
                    <a:pt x="17" y="13"/>
                    <a:pt x="17" y="13"/>
                    <a:pt x="17" y="13"/>
                  </a:cubicBezTo>
                  <a:cubicBezTo>
                    <a:pt x="17" y="0"/>
                    <a:pt x="17" y="0"/>
                    <a:pt x="17" y="0"/>
                  </a:cubicBezTo>
                  <a:lnTo>
                    <a:pt x="21" y="0"/>
                  </a:lnTo>
                  <a:close/>
                  <a:moveTo>
                    <a:pt x="17" y="20"/>
                  </a:moveTo>
                  <a:cubicBezTo>
                    <a:pt x="17" y="19"/>
                    <a:pt x="17" y="18"/>
                    <a:pt x="17" y="18"/>
                  </a:cubicBezTo>
                  <a:cubicBezTo>
                    <a:pt x="16" y="15"/>
                    <a:pt x="14" y="13"/>
                    <a:pt x="11" y="13"/>
                  </a:cubicBezTo>
                  <a:cubicBezTo>
                    <a:pt x="7" y="13"/>
                    <a:pt x="5" y="17"/>
                    <a:pt x="5" y="22"/>
                  </a:cubicBezTo>
                  <a:cubicBezTo>
                    <a:pt x="5" y="26"/>
                    <a:pt x="7" y="30"/>
                    <a:pt x="11" y="30"/>
                  </a:cubicBezTo>
                  <a:cubicBezTo>
                    <a:pt x="14" y="30"/>
                    <a:pt x="16" y="28"/>
                    <a:pt x="17" y="25"/>
                  </a:cubicBezTo>
                  <a:cubicBezTo>
                    <a:pt x="17" y="25"/>
                    <a:pt x="17" y="24"/>
                    <a:pt x="17" y="23"/>
                  </a:cubicBezTo>
                  <a:lnTo>
                    <a:pt x="17" y="2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2" name="Freeform 128"/>
            <p:cNvSpPr>
              <a:spLocks noEditPoints="1"/>
            </p:cNvSpPr>
            <p:nvPr userDrawn="1"/>
          </p:nvSpPr>
          <p:spPr bwMode="auto">
            <a:xfrm>
              <a:off x="844" y="4153"/>
              <a:ext cx="11" cy="59"/>
            </a:xfrm>
            <a:custGeom>
              <a:avLst/>
              <a:gdLst>
                <a:gd name="T0" fmla="*/ 3 w 6"/>
                <a:gd name="T1" fmla="*/ 6 h 32"/>
                <a:gd name="T2" fmla="*/ 0 w 6"/>
                <a:gd name="T3" fmla="*/ 3 h 32"/>
                <a:gd name="T4" fmla="*/ 3 w 6"/>
                <a:gd name="T5" fmla="*/ 0 h 32"/>
                <a:gd name="T6" fmla="*/ 6 w 6"/>
                <a:gd name="T7" fmla="*/ 3 h 32"/>
                <a:gd name="T8" fmla="*/ 3 w 6"/>
                <a:gd name="T9" fmla="*/ 6 h 32"/>
                <a:gd name="T10" fmla="*/ 1 w 6"/>
                <a:gd name="T11" fmla="*/ 32 h 32"/>
                <a:gd name="T12" fmla="*/ 1 w 6"/>
                <a:gd name="T13" fmla="*/ 10 h 32"/>
                <a:gd name="T14" fmla="*/ 5 w 6"/>
                <a:gd name="T15" fmla="*/ 10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6"/>
                  </a:moveTo>
                  <a:cubicBezTo>
                    <a:pt x="1" y="6"/>
                    <a:pt x="0" y="4"/>
                    <a:pt x="0" y="3"/>
                  </a:cubicBezTo>
                  <a:cubicBezTo>
                    <a:pt x="0" y="1"/>
                    <a:pt x="1" y="0"/>
                    <a:pt x="3" y="0"/>
                  </a:cubicBezTo>
                  <a:cubicBezTo>
                    <a:pt x="5" y="0"/>
                    <a:pt x="6" y="1"/>
                    <a:pt x="6" y="3"/>
                  </a:cubicBezTo>
                  <a:cubicBezTo>
                    <a:pt x="6" y="4"/>
                    <a:pt x="5"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3" name="Freeform 129"/>
            <p:cNvSpPr>
              <a:spLocks/>
            </p:cNvSpPr>
            <p:nvPr userDrawn="1"/>
          </p:nvSpPr>
          <p:spPr bwMode="auto">
            <a:xfrm>
              <a:off x="863" y="4170"/>
              <a:ext cx="27" cy="42"/>
            </a:xfrm>
            <a:custGeom>
              <a:avLst/>
              <a:gdLst>
                <a:gd name="T0" fmla="*/ 1 w 15"/>
                <a:gd name="T1" fmla="*/ 19 h 23"/>
                <a:gd name="T2" fmla="*/ 7 w 15"/>
                <a:gd name="T3" fmla="*/ 20 h 23"/>
                <a:gd name="T4" fmla="*/ 11 w 15"/>
                <a:gd name="T5" fmla="*/ 17 h 23"/>
                <a:gd name="T6" fmla="*/ 7 w 15"/>
                <a:gd name="T7" fmla="*/ 13 h 23"/>
                <a:gd name="T8" fmla="*/ 1 w 15"/>
                <a:gd name="T9" fmla="*/ 7 h 23"/>
                <a:gd name="T10" fmla="*/ 8 w 15"/>
                <a:gd name="T11" fmla="*/ 0 h 23"/>
                <a:gd name="T12" fmla="*/ 14 w 15"/>
                <a:gd name="T13" fmla="*/ 1 h 23"/>
                <a:gd name="T14" fmla="*/ 13 w 15"/>
                <a:gd name="T15" fmla="*/ 4 h 23"/>
                <a:gd name="T16" fmla="*/ 8 w 15"/>
                <a:gd name="T17" fmla="*/ 3 h 23"/>
                <a:gd name="T18" fmla="*/ 5 w 15"/>
                <a:gd name="T19" fmla="*/ 6 h 23"/>
                <a:gd name="T20" fmla="*/ 9 w 15"/>
                <a:gd name="T21" fmla="*/ 10 h 23"/>
                <a:gd name="T22" fmla="*/ 15 w 15"/>
                <a:gd name="T23" fmla="*/ 17 h 23"/>
                <a:gd name="T24" fmla="*/ 6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2" y="19"/>
                    <a:pt x="5" y="20"/>
                    <a:pt x="7" y="20"/>
                  </a:cubicBezTo>
                  <a:cubicBezTo>
                    <a:pt x="9" y="20"/>
                    <a:pt x="11" y="19"/>
                    <a:pt x="11" y="17"/>
                  </a:cubicBezTo>
                  <a:cubicBezTo>
                    <a:pt x="11" y="15"/>
                    <a:pt x="10" y="14"/>
                    <a:pt x="7" y="13"/>
                  </a:cubicBezTo>
                  <a:cubicBezTo>
                    <a:pt x="3" y="11"/>
                    <a:pt x="1" y="9"/>
                    <a:pt x="1" y="7"/>
                  </a:cubicBezTo>
                  <a:cubicBezTo>
                    <a:pt x="1" y="3"/>
                    <a:pt x="4" y="0"/>
                    <a:pt x="8" y="0"/>
                  </a:cubicBezTo>
                  <a:cubicBezTo>
                    <a:pt x="11" y="0"/>
                    <a:pt x="13" y="1"/>
                    <a:pt x="14" y="1"/>
                  </a:cubicBezTo>
                  <a:cubicBezTo>
                    <a:pt x="13" y="4"/>
                    <a:pt x="13" y="4"/>
                    <a:pt x="13" y="4"/>
                  </a:cubicBezTo>
                  <a:cubicBezTo>
                    <a:pt x="12" y="4"/>
                    <a:pt x="10" y="3"/>
                    <a:pt x="8" y="3"/>
                  </a:cubicBezTo>
                  <a:cubicBezTo>
                    <a:pt x="6" y="3"/>
                    <a:pt x="5" y="4"/>
                    <a:pt x="5" y="6"/>
                  </a:cubicBezTo>
                  <a:cubicBezTo>
                    <a:pt x="5" y="8"/>
                    <a:pt x="6" y="9"/>
                    <a:pt x="9" y="10"/>
                  </a:cubicBezTo>
                  <a:cubicBezTo>
                    <a:pt x="13" y="11"/>
                    <a:pt x="15" y="13"/>
                    <a:pt x="15" y="17"/>
                  </a:cubicBezTo>
                  <a:cubicBezTo>
                    <a:pt x="15" y="21"/>
                    <a:pt x="12" y="23"/>
                    <a:pt x="6"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4" name="Freeform 130"/>
            <p:cNvSpPr>
              <a:spLocks noEditPoints="1"/>
            </p:cNvSpPr>
            <p:nvPr userDrawn="1"/>
          </p:nvSpPr>
          <p:spPr bwMode="auto">
            <a:xfrm>
              <a:off x="895" y="4170"/>
              <a:ext cx="33" cy="42"/>
            </a:xfrm>
            <a:custGeom>
              <a:avLst/>
              <a:gdLst>
                <a:gd name="T0" fmla="*/ 18 w 18"/>
                <a:gd name="T1" fmla="*/ 17 h 23"/>
                <a:gd name="T2" fmla="*/ 18 w 18"/>
                <a:gd name="T3" fmla="*/ 23 h 23"/>
                <a:gd name="T4" fmla="*/ 14 w 18"/>
                <a:gd name="T5" fmla="*/ 23 h 23"/>
                <a:gd name="T6" fmla="*/ 14 w 18"/>
                <a:gd name="T7" fmla="*/ 20 h 23"/>
                <a:gd name="T8" fmla="*/ 14 w 18"/>
                <a:gd name="T9" fmla="*/ 20 h 23"/>
                <a:gd name="T10" fmla="*/ 7 w 18"/>
                <a:gd name="T11" fmla="*/ 23 h 23"/>
                <a:gd name="T12" fmla="*/ 0 w 18"/>
                <a:gd name="T13" fmla="*/ 17 h 23"/>
                <a:gd name="T14" fmla="*/ 14 w 18"/>
                <a:gd name="T15" fmla="*/ 9 h 23"/>
                <a:gd name="T16" fmla="*/ 14 w 18"/>
                <a:gd name="T17" fmla="*/ 8 h 23"/>
                <a:gd name="T18" fmla="*/ 8 w 18"/>
                <a:gd name="T19" fmla="*/ 3 h 23"/>
                <a:gd name="T20" fmla="*/ 3 w 18"/>
                <a:gd name="T21" fmla="*/ 5 h 23"/>
                <a:gd name="T22" fmla="*/ 2 w 18"/>
                <a:gd name="T23" fmla="*/ 2 h 23"/>
                <a:gd name="T24" fmla="*/ 9 w 18"/>
                <a:gd name="T25" fmla="*/ 0 h 23"/>
                <a:gd name="T26" fmla="*/ 18 w 18"/>
                <a:gd name="T27" fmla="*/ 9 h 23"/>
                <a:gd name="T28" fmla="*/ 18 w 18"/>
                <a:gd name="T29" fmla="*/ 17 h 23"/>
                <a:gd name="T30" fmla="*/ 14 w 18"/>
                <a:gd name="T31" fmla="*/ 11 h 23"/>
                <a:gd name="T32" fmla="*/ 4 w 18"/>
                <a:gd name="T33" fmla="*/ 16 h 23"/>
                <a:gd name="T34" fmla="*/ 8 w 18"/>
                <a:gd name="T35" fmla="*/ 20 h 23"/>
                <a:gd name="T36" fmla="*/ 13 w 18"/>
                <a:gd name="T37" fmla="*/ 17 h 23"/>
                <a:gd name="T38" fmla="*/ 14 w 18"/>
                <a:gd name="T39" fmla="*/ 15 h 23"/>
                <a:gd name="T40" fmla="*/ 14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8" y="17"/>
                  </a:moveTo>
                  <a:cubicBezTo>
                    <a:pt x="18" y="19"/>
                    <a:pt x="18" y="21"/>
                    <a:pt x="18" y="23"/>
                  </a:cubicBezTo>
                  <a:cubicBezTo>
                    <a:pt x="14" y="23"/>
                    <a:pt x="14" y="23"/>
                    <a:pt x="14" y="23"/>
                  </a:cubicBezTo>
                  <a:cubicBezTo>
                    <a:pt x="14" y="20"/>
                    <a:pt x="14" y="20"/>
                    <a:pt x="14" y="20"/>
                  </a:cubicBezTo>
                  <a:cubicBezTo>
                    <a:pt x="14" y="20"/>
                    <a:pt x="14" y="20"/>
                    <a:pt x="14" y="20"/>
                  </a:cubicBezTo>
                  <a:cubicBezTo>
                    <a:pt x="13" y="22"/>
                    <a:pt x="10" y="23"/>
                    <a:pt x="7" y="23"/>
                  </a:cubicBezTo>
                  <a:cubicBezTo>
                    <a:pt x="2" y="23"/>
                    <a:pt x="0" y="20"/>
                    <a:pt x="0" y="17"/>
                  </a:cubicBezTo>
                  <a:cubicBezTo>
                    <a:pt x="0" y="12"/>
                    <a:pt x="5" y="9"/>
                    <a:pt x="14" y="9"/>
                  </a:cubicBezTo>
                  <a:cubicBezTo>
                    <a:pt x="14" y="8"/>
                    <a:pt x="14" y="8"/>
                    <a:pt x="14" y="8"/>
                  </a:cubicBezTo>
                  <a:cubicBezTo>
                    <a:pt x="14" y="6"/>
                    <a:pt x="13" y="3"/>
                    <a:pt x="8" y="3"/>
                  </a:cubicBezTo>
                  <a:cubicBezTo>
                    <a:pt x="6" y="3"/>
                    <a:pt x="4" y="4"/>
                    <a:pt x="3" y="5"/>
                  </a:cubicBezTo>
                  <a:cubicBezTo>
                    <a:pt x="2" y="2"/>
                    <a:pt x="2" y="2"/>
                    <a:pt x="2" y="2"/>
                  </a:cubicBezTo>
                  <a:cubicBezTo>
                    <a:pt x="4" y="1"/>
                    <a:pt x="6" y="0"/>
                    <a:pt x="9" y="0"/>
                  </a:cubicBezTo>
                  <a:cubicBezTo>
                    <a:pt x="16" y="0"/>
                    <a:pt x="18" y="5"/>
                    <a:pt x="18" y="9"/>
                  </a:cubicBezTo>
                  <a:lnTo>
                    <a:pt x="18" y="17"/>
                  </a:lnTo>
                  <a:close/>
                  <a:moveTo>
                    <a:pt x="14" y="11"/>
                  </a:moveTo>
                  <a:cubicBezTo>
                    <a:pt x="9" y="11"/>
                    <a:pt x="4" y="12"/>
                    <a:pt x="4" y="16"/>
                  </a:cubicBezTo>
                  <a:cubicBezTo>
                    <a:pt x="4" y="19"/>
                    <a:pt x="6" y="20"/>
                    <a:pt x="8" y="20"/>
                  </a:cubicBezTo>
                  <a:cubicBezTo>
                    <a:pt x="11" y="20"/>
                    <a:pt x="13" y="18"/>
                    <a:pt x="13" y="17"/>
                  </a:cubicBezTo>
                  <a:cubicBezTo>
                    <a:pt x="14" y="16"/>
                    <a:pt x="14" y="16"/>
                    <a:pt x="14" y="15"/>
                  </a:cubicBezTo>
                  <a:lnTo>
                    <a:pt x="14"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5" name="Freeform 131"/>
            <p:cNvSpPr>
              <a:spLocks noEditPoints="1"/>
            </p:cNvSpPr>
            <p:nvPr userDrawn="1"/>
          </p:nvSpPr>
          <p:spPr bwMode="auto">
            <a:xfrm>
              <a:off x="939" y="4152"/>
              <a:ext cx="38" cy="60"/>
            </a:xfrm>
            <a:custGeom>
              <a:avLst/>
              <a:gdLst>
                <a:gd name="T0" fmla="*/ 0 w 21"/>
                <a:gd name="T1" fmla="*/ 0 h 33"/>
                <a:gd name="T2" fmla="*/ 4 w 21"/>
                <a:gd name="T3" fmla="*/ 0 h 33"/>
                <a:gd name="T4" fmla="*/ 4 w 21"/>
                <a:gd name="T5" fmla="*/ 14 h 33"/>
                <a:gd name="T6" fmla="*/ 4 w 21"/>
                <a:gd name="T7" fmla="*/ 14 h 33"/>
                <a:gd name="T8" fmla="*/ 12 w 21"/>
                <a:gd name="T9" fmla="*/ 10 h 33"/>
                <a:gd name="T10" fmla="*/ 21 w 21"/>
                <a:gd name="T11" fmla="*/ 21 h 33"/>
                <a:gd name="T12" fmla="*/ 11 w 21"/>
                <a:gd name="T13" fmla="*/ 33 h 33"/>
                <a:gd name="T14" fmla="*/ 4 w 21"/>
                <a:gd name="T15" fmla="*/ 29 h 33"/>
                <a:gd name="T16" fmla="*/ 4 w 21"/>
                <a:gd name="T17" fmla="*/ 29 h 33"/>
                <a:gd name="T18" fmla="*/ 3 w 21"/>
                <a:gd name="T19" fmla="*/ 33 h 33"/>
                <a:gd name="T20" fmla="*/ 0 w 21"/>
                <a:gd name="T21" fmla="*/ 33 h 33"/>
                <a:gd name="T22" fmla="*/ 0 w 21"/>
                <a:gd name="T23" fmla="*/ 27 h 33"/>
                <a:gd name="T24" fmla="*/ 0 w 21"/>
                <a:gd name="T25" fmla="*/ 0 h 33"/>
                <a:gd name="T26" fmla="*/ 4 w 21"/>
                <a:gd name="T27" fmla="*/ 24 h 33"/>
                <a:gd name="T28" fmla="*/ 4 w 21"/>
                <a:gd name="T29" fmla="*/ 25 h 33"/>
                <a:gd name="T30" fmla="*/ 10 w 21"/>
                <a:gd name="T31" fmla="*/ 30 h 33"/>
                <a:gd name="T32" fmla="*/ 17 w 21"/>
                <a:gd name="T33" fmla="*/ 22 h 33"/>
                <a:gd name="T34" fmla="*/ 10 w 21"/>
                <a:gd name="T35" fmla="*/ 13 h 33"/>
                <a:gd name="T36" fmla="*/ 4 w 21"/>
                <a:gd name="T37" fmla="*/ 18 h 33"/>
                <a:gd name="T38" fmla="*/ 4 w 21"/>
                <a:gd name="T39" fmla="*/ 20 h 33"/>
                <a:gd name="T40" fmla="*/ 4 w 21"/>
                <a:gd name="T41"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3">
                  <a:moveTo>
                    <a:pt x="0" y="0"/>
                  </a:moveTo>
                  <a:cubicBezTo>
                    <a:pt x="4" y="0"/>
                    <a:pt x="4" y="0"/>
                    <a:pt x="4" y="0"/>
                  </a:cubicBezTo>
                  <a:cubicBezTo>
                    <a:pt x="4" y="14"/>
                    <a:pt x="4" y="14"/>
                    <a:pt x="4" y="14"/>
                  </a:cubicBezTo>
                  <a:cubicBezTo>
                    <a:pt x="4" y="14"/>
                    <a:pt x="4" y="14"/>
                    <a:pt x="4" y="14"/>
                  </a:cubicBezTo>
                  <a:cubicBezTo>
                    <a:pt x="6" y="12"/>
                    <a:pt x="8" y="10"/>
                    <a:pt x="12" y="10"/>
                  </a:cubicBezTo>
                  <a:cubicBezTo>
                    <a:pt x="17" y="10"/>
                    <a:pt x="21" y="15"/>
                    <a:pt x="21" y="21"/>
                  </a:cubicBezTo>
                  <a:cubicBezTo>
                    <a:pt x="21" y="29"/>
                    <a:pt x="16" y="33"/>
                    <a:pt x="11" y="33"/>
                  </a:cubicBezTo>
                  <a:cubicBezTo>
                    <a:pt x="8" y="33"/>
                    <a:pt x="5" y="32"/>
                    <a:pt x="4" y="29"/>
                  </a:cubicBezTo>
                  <a:cubicBezTo>
                    <a:pt x="4" y="29"/>
                    <a:pt x="4" y="29"/>
                    <a:pt x="4" y="29"/>
                  </a:cubicBezTo>
                  <a:cubicBezTo>
                    <a:pt x="3" y="33"/>
                    <a:pt x="3" y="33"/>
                    <a:pt x="3" y="33"/>
                  </a:cubicBezTo>
                  <a:cubicBezTo>
                    <a:pt x="0" y="33"/>
                    <a:pt x="0" y="33"/>
                    <a:pt x="0" y="33"/>
                  </a:cubicBezTo>
                  <a:cubicBezTo>
                    <a:pt x="0" y="31"/>
                    <a:pt x="0" y="29"/>
                    <a:pt x="0" y="27"/>
                  </a:cubicBezTo>
                  <a:lnTo>
                    <a:pt x="0" y="0"/>
                  </a:lnTo>
                  <a:close/>
                  <a:moveTo>
                    <a:pt x="4" y="24"/>
                  </a:moveTo>
                  <a:cubicBezTo>
                    <a:pt x="4" y="24"/>
                    <a:pt x="4" y="25"/>
                    <a:pt x="4" y="25"/>
                  </a:cubicBezTo>
                  <a:cubicBezTo>
                    <a:pt x="5" y="28"/>
                    <a:pt x="7" y="30"/>
                    <a:pt x="10" y="30"/>
                  </a:cubicBezTo>
                  <a:cubicBezTo>
                    <a:pt x="15" y="30"/>
                    <a:pt x="17" y="27"/>
                    <a:pt x="17" y="22"/>
                  </a:cubicBezTo>
                  <a:cubicBezTo>
                    <a:pt x="17" y="17"/>
                    <a:pt x="15" y="13"/>
                    <a:pt x="10" y="13"/>
                  </a:cubicBezTo>
                  <a:cubicBezTo>
                    <a:pt x="8" y="13"/>
                    <a:pt x="5" y="15"/>
                    <a:pt x="4" y="18"/>
                  </a:cubicBezTo>
                  <a:cubicBezTo>
                    <a:pt x="4" y="19"/>
                    <a:pt x="4" y="19"/>
                    <a:pt x="4" y="20"/>
                  </a:cubicBezTo>
                  <a:lnTo>
                    <a:pt x="4" y="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6" name="Freeform 132"/>
            <p:cNvSpPr>
              <a:spLocks noEditPoints="1"/>
            </p:cNvSpPr>
            <p:nvPr userDrawn="1"/>
          </p:nvSpPr>
          <p:spPr bwMode="auto">
            <a:xfrm>
              <a:off x="986" y="4153"/>
              <a:ext cx="9" cy="59"/>
            </a:xfrm>
            <a:custGeom>
              <a:avLst/>
              <a:gdLst>
                <a:gd name="T0" fmla="*/ 2 w 5"/>
                <a:gd name="T1" fmla="*/ 6 h 32"/>
                <a:gd name="T2" fmla="*/ 0 w 5"/>
                <a:gd name="T3" fmla="*/ 3 h 32"/>
                <a:gd name="T4" fmla="*/ 2 w 5"/>
                <a:gd name="T5" fmla="*/ 0 h 32"/>
                <a:gd name="T6" fmla="*/ 5 w 5"/>
                <a:gd name="T7" fmla="*/ 3 h 32"/>
                <a:gd name="T8" fmla="*/ 2 w 5"/>
                <a:gd name="T9" fmla="*/ 6 h 32"/>
                <a:gd name="T10" fmla="*/ 0 w 5"/>
                <a:gd name="T11" fmla="*/ 32 h 32"/>
                <a:gd name="T12" fmla="*/ 0 w 5"/>
                <a:gd name="T13" fmla="*/ 10 h 32"/>
                <a:gd name="T14" fmla="*/ 4 w 5"/>
                <a:gd name="T15" fmla="*/ 10 h 32"/>
                <a:gd name="T16" fmla="*/ 4 w 5"/>
                <a:gd name="T17" fmla="*/ 32 h 32"/>
                <a:gd name="T18" fmla="*/ 0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2" y="6"/>
                  </a:moveTo>
                  <a:cubicBezTo>
                    <a:pt x="1" y="6"/>
                    <a:pt x="0" y="4"/>
                    <a:pt x="0" y="3"/>
                  </a:cubicBezTo>
                  <a:cubicBezTo>
                    <a:pt x="0" y="1"/>
                    <a:pt x="1" y="0"/>
                    <a:pt x="2" y="0"/>
                  </a:cubicBezTo>
                  <a:cubicBezTo>
                    <a:pt x="4" y="0"/>
                    <a:pt x="5" y="1"/>
                    <a:pt x="5" y="3"/>
                  </a:cubicBezTo>
                  <a:cubicBezTo>
                    <a:pt x="5" y="4"/>
                    <a:pt x="4" y="6"/>
                    <a:pt x="2" y="6"/>
                  </a:cubicBezTo>
                  <a:close/>
                  <a:moveTo>
                    <a:pt x="0" y="32"/>
                  </a:moveTo>
                  <a:cubicBezTo>
                    <a:pt x="0" y="10"/>
                    <a:pt x="0" y="10"/>
                    <a:pt x="0" y="10"/>
                  </a:cubicBezTo>
                  <a:cubicBezTo>
                    <a:pt x="4" y="10"/>
                    <a:pt x="4" y="10"/>
                    <a:pt x="4" y="10"/>
                  </a:cubicBezTo>
                  <a:cubicBezTo>
                    <a:pt x="4" y="32"/>
                    <a:pt x="4" y="32"/>
                    <a:pt x="4" y="32"/>
                  </a:cubicBezTo>
                  <a:lnTo>
                    <a:pt x="0"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7" name="Rectangle 133"/>
            <p:cNvSpPr>
              <a:spLocks noChangeArrowheads="1"/>
            </p:cNvSpPr>
            <p:nvPr userDrawn="1"/>
          </p:nvSpPr>
          <p:spPr bwMode="auto">
            <a:xfrm>
              <a:off x="1006" y="4152"/>
              <a:ext cx="8" cy="6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278" name="Freeform 134"/>
            <p:cNvSpPr>
              <a:spLocks noEditPoints="1"/>
            </p:cNvSpPr>
            <p:nvPr userDrawn="1"/>
          </p:nvSpPr>
          <p:spPr bwMode="auto">
            <a:xfrm>
              <a:off x="1024" y="4153"/>
              <a:ext cx="10" cy="59"/>
            </a:xfrm>
            <a:custGeom>
              <a:avLst/>
              <a:gdLst>
                <a:gd name="T0" fmla="*/ 3 w 5"/>
                <a:gd name="T1" fmla="*/ 6 h 32"/>
                <a:gd name="T2" fmla="*/ 0 w 5"/>
                <a:gd name="T3" fmla="*/ 3 h 32"/>
                <a:gd name="T4" fmla="*/ 3 w 5"/>
                <a:gd name="T5" fmla="*/ 0 h 32"/>
                <a:gd name="T6" fmla="*/ 5 w 5"/>
                <a:gd name="T7" fmla="*/ 3 h 32"/>
                <a:gd name="T8" fmla="*/ 3 w 5"/>
                <a:gd name="T9" fmla="*/ 6 h 32"/>
                <a:gd name="T10" fmla="*/ 1 w 5"/>
                <a:gd name="T11" fmla="*/ 32 h 32"/>
                <a:gd name="T12" fmla="*/ 1 w 5"/>
                <a:gd name="T13" fmla="*/ 10 h 32"/>
                <a:gd name="T14" fmla="*/ 5 w 5"/>
                <a:gd name="T15" fmla="*/ 10 h 32"/>
                <a:gd name="T16" fmla="*/ 5 w 5"/>
                <a:gd name="T17" fmla="*/ 32 h 32"/>
                <a:gd name="T18" fmla="*/ 1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3" y="6"/>
                  </a:moveTo>
                  <a:cubicBezTo>
                    <a:pt x="1" y="6"/>
                    <a:pt x="0" y="4"/>
                    <a:pt x="0" y="3"/>
                  </a:cubicBezTo>
                  <a:cubicBezTo>
                    <a:pt x="0" y="1"/>
                    <a:pt x="1" y="0"/>
                    <a:pt x="3" y="0"/>
                  </a:cubicBezTo>
                  <a:cubicBezTo>
                    <a:pt x="4" y="0"/>
                    <a:pt x="5" y="1"/>
                    <a:pt x="5" y="3"/>
                  </a:cubicBezTo>
                  <a:cubicBezTo>
                    <a:pt x="5" y="4"/>
                    <a:pt x="4"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79" name="Freeform 135"/>
            <p:cNvSpPr>
              <a:spLocks/>
            </p:cNvSpPr>
            <p:nvPr userDrawn="1"/>
          </p:nvSpPr>
          <p:spPr bwMode="auto">
            <a:xfrm>
              <a:off x="1041" y="4161"/>
              <a:ext cx="23" cy="51"/>
            </a:xfrm>
            <a:custGeom>
              <a:avLst/>
              <a:gdLst>
                <a:gd name="T0" fmla="*/ 7 w 13"/>
                <a:gd name="T1" fmla="*/ 0 h 28"/>
                <a:gd name="T2" fmla="*/ 7 w 13"/>
                <a:gd name="T3" fmla="*/ 6 h 28"/>
                <a:gd name="T4" fmla="*/ 13 w 13"/>
                <a:gd name="T5" fmla="*/ 6 h 28"/>
                <a:gd name="T6" fmla="*/ 13 w 13"/>
                <a:gd name="T7" fmla="*/ 9 h 28"/>
                <a:gd name="T8" fmla="*/ 7 w 13"/>
                <a:gd name="T9" fmla="*/ 9 h 28"/>
                <a:gd name="T10" fmla="*/ 7 w 13"/>
                <a:gd name="T11" fmla="*/ 21 h 28"/>
                <a:gd name="T12" fmla="*/ 10 w 13"/>
                <a:gd name="T13" fmla="*/ 25 h 28"/>
                <a:gd name="T14" fmla="*/ 13 w 13"/>
                <a:gd name="T15" fmla="*/ 25 h 28"/>
                <a:gd name="T16" fmla="*/ 13 w 13"/>
                <a:gd name="T17" fmla="*/ 28 h 28"/>
                <a:gd name="T18" fmla="*/ 9 w 13"/>
                <a:gd name="T19" fmla="*/ 28 h 28"/>
                <a:gd name="T20" fmla="*/ 5 w 13"/>
                <a:gd name="T21" fmla="*/ 27 h 28"/>
                <a:gd name="T22" fmla="*/ 3 w 13"/>
                <a:gd name="T23" fmla="*/ 21 h 28"/>
                <a:gd name="T24" fmla="*/ 3 w 13"/>
                <a:gd name="T25" fmla="*/ 9 h 28"/>
                <a:gd name="T26" fmla="*/ 0 w 13"/>
                <a:gd name="T27" fmla="*/ 9 h 28"/>
                <a:gd name="T28" fmla="*/ 0 w 13"/>
                <a:gd name="T29" fmla="*/ 6 h 28"/>
                <a:gd name="T30" fmla="*/ 3 w 13"/>
                <a:gd name="T31" fmla="*/ 6 h 28"/>
                <a:gd name="T32" fmla="*/ 3 w 13"/>
                <a:gd name="T33" fmla="*/ 2 h 28"/>
                <a:gd name="T34" fmla="*/ 7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7" y="0"/>
                  </a:moveTo>
                  <a:cubicBezTo>
                    <a:pt x="7" y="6"/>
                    <a:pt x="7" y="6"/>
                    <a:pt x="7" y="6"/>
                  </a:cubicBezTo>
                  <a:cubicBezTo>
                    <a:pt x="13" y="6"/>
                    <a:pt x="13" y="6"/>
                    <a:pt x="13" y="6"/>
                  </a:cubicBezTo>
                  <a:cubicBezTo>
                    <a:pt x="13" y="9"/>
                    <a:pt x="13" y="9"/>
                    <a:pt x="13" y="9"/>
                  </a:cubicBezTo>
                  <a:cubicBezTo>
                    <a:pt x="7" y="9"/>
                    <a:pt x="7" y="9"/>
                    <a:pt x="7" y="9"/>
                  </a:cubicBezTo>
                  <a:cubicBezTo>
                    <a:pt x="7" y="21"/>
                    <a:pt x="7" y="21"/>
                    <a:pt x="7" y="21"/>
                  </a:cubicBezTo>
                  <a:cubicBezTo>
                    <a:pt x="7" y="23"/>
                    <a:pt x="8" y="25"/>
                    <a:pt x="10" y="25"/>
                  </a:cubicBezTo>
                  <a:cubicBezTo>
                    <a:pt x="11" y="25"/>
                    <a:pt x="12" y="25"/>
                    <a:pt x="13" y="25"/>
                  </a:cubicBezTo>
                  <a:cubicBezTo>
                    <a:pt x="13" y="28"/>
                    <a:pt x="13" y="28"/>
                    <a:pt x="13" y="28"/>
                  </a:cubicBezTo>
                  <a:cubicBezTo>
                    <a:pt x="12" y="28"/>
                    <a:pt x="11" y="28"/>
                    <a:pt x="9" y="28"/>
                  </a:cubicBezTo>
                  <a:cubicBezTo>
                    <a:pt x="7" y="28"/>
                    <a:pt x="6" y="28"/>
                    <a:pt x="5" y="27"/>
                  </a:cubicBezTo>
                  <a:cubicBezTo>
                    <a:pt x="4" y="25"/>
                    <a:pt x="3" y="23"/>
                    <a:pt x="3" y="21"/>
                  </a:cubicBezTo>
                  <a:cubicBezTo>
                    <a:pt x="3" y="9"/>
                    <a:pt x="3" y="9"/>
                    <a:pt x="3" y="9"/>
                  </a:cubicBezTo>
                  <a:cubicBezTo>
                    <a:pt x="0" y="9"/>
                    <a:pt x="0" y="9"/>
                    <a:pt x="0" y="9"/>
                  </a:cubicBezTo>
                  <a:cubicBezTo>
                    <a:pt x="0" y="6"/>
                    <a:pt x="0" y="6"/>
                    <a:pt x="0" y="6"/>
                  </a:cubicBezTo>
                  <a:cubicBezTo>
                    <a:pt x="3" y="6"/>
                    <a:pt x="3" y="6"/>
                    <a:pt x="3" y="6"/>
                  </a:cubicBezTo>
                  <a:cubicBezTo>
                    <a:pt x="3" y="2"/>
                    <a:pt x="3" y="2"/>
                    <a:pt x="3" y="2"/>
                  </a:cubicBezTo>
                  <a:lnTo>
                    <a:pt x="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0" name="Freeform 136"/>
            <p:cNvSpPr>
              <a:spLocks/>
            </p:cNvSpPr>
            <p:nvPr userDrawn="1"/>
          </p:nvSpPr>
          <p:spPr bwMode="auto">
            <a:xfrm>
              <a:off x="1068" y="4172"/>
              <a:ext cx="38" cy="58"/>
            </a:xfrm>
            <a:custGeom>
              <a:avLst/>
              <a:gdLst>
                <a:gd name="T0" fmla="*/ 4 w 21"/>
                <a:gd name="T1" fmla="*/ 0 h 32"/>
                <a:gd name="T2" fmla="*/ 9 w 21"/>
                <a:gd name="T3" fmla="*/ 13 h 32"/>
                <a:gd name="T4" fmla="*/ 11 w 21"/>
                <a:gd name="T5" fmla="*/ 17 h 32"/>
                <a:gd name="T6" fmla="*/ 11 w 21"/>
                <a:gd name="T7" fmla="*/ 17 h 32"/>
                <a:gd name="T8" fmla="*/ 12 w 21"/>
                <a:gd name="T9" fmla="*/ 13 h 32"/>
                <a:gd name="T10" fmla="*/ 17 w 21"/>
                <a:gd name="T11" fmla="*/ 0 h 32"/>
                <a:gd name="T12" fmla="*/ 21 w 21"/>
                <a:gd name="T13" fmla="*/ 0 h 32"/>
                <a:gd name="T14" fmla="*/ 15 w 21"/>
                <a:gd name="T15" fmla="*/ 15 h 32"/>
                <a:gd name="T16" fmla="*/ 7 w 21"/>
                <a:gd name="T17" fmla="*/ 29 h 32"/>
                <a:gd name="T18" fmla="*/ 2 w 21"/>
                <a:gd name="T19" fmla="*/ 32 h 32"/>
                <a:gd name="T20" fmla="*/ 1 w 21"/>
                <a:gd name="T21" fmla="*/ 29 h 32"/>
                <a:gd name="T22" fmla="*/ 5 w 21"/>
                <a:gd name="T23" fmla="*/ 27 h 32"/>
                <a:gd name="T24" fmla="*/ 8 w 21"/>
                <a:gd name="T25" fmla="*/ 22 h 32"/>
                <a:gd name="T26" fmla="*/ 9 w 21"/>
                <a:gd name="T27" fmla="*/ 21 h 32"/>
                <a:gd name="T28" fmla="*/ 8 w 21"/>
                <a:gd name="T29" fmla="*/ 20 h 32"/>
                <a:gd name="T30" fmla="*/ 0 w 21"/>
                <a:gd name="T31" fmla="*/ 0 h 32"/>
                <a:gd name="T32" fmla="*/ 4 w 21"/>
                <a:gd name="T3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32">
                  <a:moveTo>
                    <a:pt x="4" y="0"/>
                  </a:moveTo>
                  <a:cubicBezTo>
                    <a:pt x="9" y="13"/>
                    <a:pt x="9" y="13"/>
                    <a:pt x="9" y="13"/>
                  </a:cubicBezTo>
                  <a:cubicBezTo>
                    <a:pt x="10" y="14"/>
                    <a:pt x="10" y="16"/>
                    <a:pt x="11" y="17"/>
                  </a:cubicBezTo>
                  <a:cubicBezTo>
                    <a:pt x="11" y="17"/>
                    <a:pt x="11" y="17"/>
                    <a:pt x="11" y="17"/>
                  </a:cubicBezTo>
                  <a:cubicBezTo>
                    <a:pt x="11" y="16"/>
                    <a:pt x="12" y="14"/>
                    <a:pt x="12" y="13"/>
                  </a:cubicBezTo>
                  <a:cubicBezTo>
                    <a:pt x="17" y="0"/>
                    <a:pt x="17" y="0"/>
                    <a:pt x="17" y="0"/>
                  </a:cubicBezTo>
                  <a:cubicBezTo>
                    <a:pt x="21" y="0"/>
                    <a:pt x="21" y="0"/>
                    <a:pt x="21" y="0"/>
                  </a:cubicBezTo>
                  <a:cubicBezTo>
                    <a:pt x="15" y="15"/>
                    <a:pt x="15" y="15"/>
                    <a:pt x="15" y="15"/>
                  </a:cubicBezTo>
                  <a:cubicBezTo>
                    <a:pt x="12" y="23"/>
                    <a:pt x="10" y="27"/>
                    <a:pt x="7" y="29"/>
                  </a:cubicBezTo>
                  <a:cubicBezTo>
                    <a:pt x="5" y="31"/>
                    <a:pt x="3" y="32"/>
                    <a:pt x="2" y="32"/>
                  </a:cubicBezTo>
                  <a:cubicBezTo>
                    <a:pt x="1" y="29"/>
                    <a:pt x="1" y="29"/>
                    <a:pt x="1" y="29"/>
                  </a:cubicBezTo>
                  <a:cubicBezTo>
                    <a:pt x="2" y="28"/>
                    <a:pt x="4" y="28"/>
                    <a:pt x="5" y="27"/>
                  </a:cubicBezTo>
                  <a:cubicBezTo>
                    <a:pt x="6" y="26"/>
                    <a:pt x="7" y="24"/>
                    <a:pt x="8" y="22"/>
                  </a:cubicBezTo>
                  <a:cubicBezTo>
                    <a:pt x="8" y="22"/>
                    <a:pt x="9" y="21"/>
                    <a:pt x="9" y="21"/>
                  </a:cubicBezTo>
                  <a:cubicBezTo>
                    <a:pt x="9" y="21"/>
                    <a:pt x="8" y="21"/>
                    <a:pt x="8" y="20"/>
                  </a:cubicBezTo>
                  <a:cubicBezTo>
                    <a:pt x="0" y="0"/>
                    <a:pt x="0" y="0"/>
                    <a:pt x="0" y="0"/>
                  </a:cubicBezTo>
                  <a:lnTo>
                    <a:pt x="4"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1" name="Freeform 137"/>
            <p:cNvSpPr>
              <a:spLocks/>
            </p:cNvSpPr>
            <p:nvPr userDrawn="1"/>
          </p:nvSpPr>
          <p:spPr bwMode="auto">
            <a:xfrm>
              <a:off x="1103" y="4201"/>
              <a:ext cx="14" cy="21"/>
            </a:xfrm>
            <a:custGeom>
              <a:avLst/>
              <a:gdLst>
                <a:gd name="T0" fmla="*/ 0 w 8"/>
                <a:gd name="T1" fmla="*/ 12 h 12"/>
                <a:gd name="T2" fmla="*/ 3 w 8"/>
                <a:gd name="T3" fmla="*/ 0 h 12"/>
                <a:gd name="T4" fmla="*/ 8 w 8"/>
                <a:gd name="T5" fmla="*/ 0 h 12"/>
                <a:gd name="T6" fmla="*/ 3 w 8"/>
                <a:gd name="T7" fmla="*/ 11 h 12"/>
                <a:gd name="T8" fmla="*/ 0 w 8"/>
                <a:gd name="T9" fmla="*/ 12 h 12"/>
              </a:gdLst>
              <a:ahLst/>
              <a:cxnLst>
                <a:cxn ang="0">
                  <a:pos x="T0" y="T1"/>
                </a:cxn>
                <a:cxn ang="0">
                  <a:pos x="T2" y="T3"/>
                </a:cxn>
                <a:cxn ang="0">
                  <a:pos x="T4" y="T5"/>
                </a:cxn>
                <a:cxn ang="0">
                  <a:pos x="T6" y="T7"/>
                </a:cxn>
                <a:cxn ang="0">
                  <a:pos x="T8" y="T9"/>
                </a:cxn>
              </a:cxnLst>
              <a:rect l="0" t="0" r="r" b="b"/>
              <a:pathLst>
                <a:path w="8" h="12">
                  <a:moveTo>
                    <a:pt x="0" y="12"/>
                  </a:moveTo>
                  <a:cubicBezTo>
                    <a:pt x="1" y="9"/>
                    <a:pt x="3" y="4"/>
                    <a:pt x="3" y="0"/>
                  </a:cubicBezTo>
                  <a:cubicBezTo>
                    <a:pt x="8" y="0"/>
                    <a:pt x="8" y="0"/>
                    <a:pt x="8" y="0"/>
                  </a:cubicBezTo>
                  <a:cubicBezTo>
                    <a:pt x="7" y="4"/>
                    <a:pt x="5" y="9"/>
                    <a:pt x="3" y="11"/>
                  </a:cubicBezTo>
                  <a:lnTo>
                    <a:pt x="0" y="1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2" name="Freeform 138"/>
            <p:cNvSpPr>
              <a:spLocks noEditPoints="1"/>
            </p:cNvSpPr>
            <p:nvPr userDrawn="1"/>
          </p:nvSpPr>
          <p:spPr bwMode="auto">
            <a:xfrm>
              <a:off x="1135" y="4170"/>
              <a:ext cx="38" cy="42"/>
            </a:xfrm>
            <a:custGeom>
              <a:avLst/>
              <a:gdLst>
                <a:gd name="T0" fmla="*/ 10 w 21"/>
                <a:gd name="T1" fmla="*/ 23 h 23"/>
                <a:gd name="T2" fmla="*/ 0 w 21"/>
                <a:gd name="T3" fmla="*/ 12 h 23"/>
                <a:gd name="T4" fmla="*/ 11 w 21"/>
                <a:gd name="T5" fmla="*/ 0 h 23"/>
                <a:gd name="T6" fmla="*/ 21 w 21"/>
                <a:gd name="T7" fmla="*/ 11 h 23"/>
                <a:gd name="T8" fmla="*/ 10 w 21"/>
                <a:gd name="T9" fmla="*/ 23 h 23"/>
                <a:gd name="T10" fmla="*/ 10 w 21"/>
                <a:gd name="T11" fmla="*/ 20 h 23"/>
                <a:gd name="T12" fmla="*/ 17 w 21"/>
                <a:gd name="T13" fmla="*/ 12 h 23"/>
                <a:gd name="T14" fmla="*/ 10 w 21"/>
                <a:gd name="T15" fmla="*/ 3 h 23"/>
                <a:gd name="T16" fmla="*/ 4 w 21"/>
                <a:gd name="T17" fmla="*/ 12 h 23"/>
                <a:gd name="T18" fmla="*/ 10 w 21"/>
                <a:gd name="T19"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3">
                  <a:moveTo>
                    <a:pt x="10" y="23"/>
                  </a:moveTo>
                  <a:cubicBezTo>
                    <a:pt x="4" y="23"/>
                    <a:pt x="0" y="19"/>
                    <a:pt x="0" y="12"/>
                  </a:cubicBezTo>
                  <a:cubicBezTo>
                    <a:pt x="0" y="4"/>
                    <a:pt x="4" y="0"/>
                    <a:pt x="11" y="0"/>
                  </a:cubicBezTo>
                  <a:cubicBezTo>
                    <a:pt x="17" y="0"/>
                    <a:pt x="21" y="5"/>
                    <a:pt x="21" y="11"/>
                  </a:cubicBezTo>
                  <a:cubicBezTo>
                    <a:pt x="21" y="20"/>
                    <a:pt x="16" y="23"/>
                    <a:pt x="10" y="23"/>
                  </a:cubicBezTo>
                  <a:close/>
                  <a:moveTo>
                    <a:pt x="10" y="20"/>
                  </a:moveTo>
                  <a:cubicBezTo>
                    <a:pt x="14" y="20"/>
                    <a:pt x="17" y="17"/>
                    <a:pt x="17" y="12"/>
                  </a:cubicBezTo>
                  <a:cubicBezTo>
                    <a:pt x="17" y="8"/>
                    <a:pt x="15" y="3"/>
                    <a:pt x="10" y="3"/>
                  </a:cubicBezTo>
                  <a:cubicBezTo>
                    <a:pt x="6" y="3"/>
                    <a:pt x="4" y="8"/>
                    <a:pt x="4" y="12"/>
                  </a:cubicBezTo>
                  <a:cubicBezTo>
                    <a:pt x="4" y="17"/>
                    <a:pt x="6" y="20"/>
                    <a:pt x="10" y="2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3" name="Freeform 139"/>
            <p:cNvSpPr>
              <a:spLocks/>
            </p:cNvSpPr>
            <p:nvPr userDrawn="1"/>
          </p:nvSpPr>
          <p:spPr bwMode="auto">
            <a:xfrm>
              <a:off x="1183" y="4170"/>
              <a:ext cx="20" cy="42"/>
            </a:xfrm>
            <a:custGeom>
              <a:avLst/>
              <a:gdLst>
                <a:gd name="T0" fmla="*/ 0 w 11"/>
                <a:gd name="T1" fmla="*/ 8 h 23"/>
                <a:gd name="T2" fmla="*/ 0 w 11"/>
                <a:gd name="T3" fmla="*/ 1 h 23"/>
                <a:gd name="T4" fmla="*/ 4 w 11"/>
                <a:gd name="T5" fmla="*/ 1 h 23"/>
                <a:gd name="T6" fmla="*/ 4 w 11"/>
                <a:gd name="T7" fmla="*/ 5 h 23"/>
                <a:gd name="T8" fmla="*/ 4 w 11"/>
                <a:gd name="T9" fmla="*/ 5 h 23"/>
                <a:gd name="T10" fmla="*/ 10 w 11"/>
                <a:gd name="T11" fmla="*/ 0 h 23"/>
                <a:gd name="T12" fmla="*/ 11 w 11"/>
                <a:gd name="T13" fmla="*/ 0 h 23"/>
                <a:gd name="T14" fmla="*/ 11 w 11"/>
                <a:gd name="T15" fmla="*/ 4 h 23"/>
                <a:gd name="T16" fmla="*/ 10 w 11"/>
                <a:gd name="T17" fmla="*/ 4 h 23"/>
                <a:gd name="T18" fmla="*/ 5 w 11"/>
                <a:gd name="T19" fmla="*/ 9 h 23"/>
                <a:gd name="T20" fmla="*/ 4 w 11"/>
                <a:gd name="T21" fmla="*/ 11 h 23"/>
                <a:gd name="T22" fmla="*/ 4 w 11"/>
                <a:gd name="T23" fmla="*/ 23 h 23"/>
                <a:gd name="T24" fmla="*/ 0 w 11"/>
                <a:gd name="T25" fmla="*/ 23 h 23"/>
                <a:gd name="T26" fmla="*/ 0 w 11"/>
                <a:gd name="T27"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23">
                  <a:moveTo>
                    <a:pt x="0" y="8"/>
                  </a:moveTo>
                  <a:cubicBezTo>
                    <a:pt x="0" y="5"/>
                    <a:pt x="0" y="3"/>
                    <a:pt x="0" y="1"/>
                  </a:cubicBezTo>
                  <a:cubicBezTo>
                    <a:pt x="4" y="1"/>
                    <a:pt x="4" y="1"/>
                    <a:pt x="4" y="1"/>
                  </a:cubicBezTo>
                  <a:cubicBezTo>
                    <a:pt x="4" y="5"/>
                    <a:pt x="4" y="5"/>
                    <a:pt x="4" y="5"/>
                  </a:cubicBezTo>
                  <a:cubicBezTo>
                    <a:pt x="4" y="5"/>
                    <a:pt x="4" y="5"/>
                    <a:pt x="4" y="5"/>
                  </a:cubicBezTo>
                  <a:cubicBezTo>
                    <a:pt x="5" y="2"/>
                    <a:pt x="8" y="0"/>
                    <a:pt x="10" y="0"/>
                  </a:cubicBezTo>
                  <a:cubicBezTo>
                    <a:pt x="11" y="0"/>
                    <a:pt x="11" y="0"/>
                    <a:pt x="11" y="0"/>
                  </a:cubicBezTo>
                  <a:cubicBezTo>
                    <a:pt x="11" y="4"/>
                    <a:pt x="11" y="4"/>
                    <a:pt x="11" y="4"/>
                  </a:cubicBezTo>
                  <a:cubicBezTo>
                    <a:pt x="11" y="4"/>
                    <a:pt x="11" y="4"/>
                    <a:pt x="10" y="4"/>
                  </a:cubicBezTo>
                  <a:cubicBezTo>
                    <a:pt x="7" y="4"/>
                    <a:pt x="5" y="6"/>
                    <a:pt x="5" y="9"/>
                  </a:cubicBezTo>
                  <a:cubicBezTo>
                    <a:pt x="4" y="10"/>
                    <a:pt x="4" y="10"/>
                    <a:pt x="4" y="11"/>
                  </a:cubicBezTo>
                  <a:cubicBezTo>
                    <a:pt x="4" y="23"/>
                    <a:pt x="4" y="23"/>
                    <a:pt x="4" y="23"/>
                  </a:cubicBezTo>
                  <a:cubicBezTo>
                    <a:pt x="0" y="23"/>
                    <a:pt x="0" y="23"/>
                    <a:pt x="0" y="23"/>
                  </a:cubicBezTo>
                  <a:lnTo>
                    <a:pt x="0" y="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4" name="Freeform 140"/>
            <p:cNvSpPr>
              <a:spLocks noEditPoints="1"/>
            </p:cNvSpPr>
            <p:nvPr userDrawn="1"/>
          </p:nvSpPr>
          <p:spPr bwMode="auto">
            <a:xfrm>
              <a:off x="1224" y="4170"/>
              <a:ext cx="33" cy="42"/>
            </a:xfrm>
            <a:custGeom>
              <a:avLst/>
              <a:gdLst>
                <a:gd name="T0" fmla="*/ 18 w 18"/>
                <a:gd name="T1" fmla="*/ 17 h 23"/>
                <a:gd name="T2" fmla="*/ 18 w 18"/>
                <a:gd name="T3" fmla="*/ 23 h 23"/>
                <a:gd name="T4" fmla="*/ 14 w 18"/>
                <a:gd name="T5" fmla="*/ 23 h 23"/>
                <a:gd name="T6" fmla="*/ 14 w 18"/>
                <a:gd name="T7" fmla="*/ 20 h 23"/>
                <a:gd name="T8" fmla="*/ 14 w 18"/>
                <a:gd name="T9" fmla="*/ 20 h 23"/>
                <a:gd name="T10" fmla="*/ 7 w 18"/>
                <a:gd name="T11" fmla="*/ 23 h 23"/>
                <a:gd name="T12" fmla="*/ 0 w 18"/>
                <a:gd name="T13" fmla="*/ 17 h 23"/>
                <a:gd name="T14" fmla="*/ 14 w 18"/>
                <a:gd name="T15" fmla="*/ 9 h 23"/>
                <a:gd name="T16" fmla="*/ 14 w 18"/>
                <a:gd name="T17" fmla="*/ 8 h 23"/>
                <a:gd name="T18" fmla="*/ 9 w 18"/>
                <a:gd name="T19" fmla="*/ 3 h 23"/>
                <a:gd name="T20" fmla="*/ 3 w 18"/>
                <a:gd name="T21" fmla="*/ 5 h 23"/>
                <a:gd name="T22" fmla="*/ 2 w 18"/>
                <a:gd name="T23" fmla="*/ 2 h 23"/>
                <a:gd name="T24" fmla="*/ 9 w 18"/>
                <a:gd name="T25" fmla="*/ 0 h 23"/>
                <a:gd name="T26" fmla="*/ 18 w 18"/>
                <a:gd name="T27" fmla="*/ 9 h 23"/>
                <a:gd name="T28" fmla="*/ 18 w 18"/>
                <a:gd name="T29" fmla="*/ 17 h 23"/>
                <a:gd name="T30" fmla="*/ 14 w 18"/>
                <a:gd name="T31" fmla="*/ 11 h 23"/>
                <a:gd name="T32" fmla="*/ 4 w 18"/>
                <a:gd name="T33" fmla="*/ 16 h 23"/>
                <a:gd name="T34" fmla="*/ 8 w 18"/>
                <a:gd name="T35" fmla="*/ 20 h 23"/>
                <a:gd name="T36" fmla="*/ 14 w 18"/>
                <a:gd name="T37" fmla="*/ 17 h 23"/>
                <a:gd name="T38" fmla="*/ 14 w 18"/>
                <a:gd name="T39" fmla="*/ 15 h 23"/>
                <a:gd name="T40" fmla="*/ 14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8" y="17"/>
                  </a:moveTo>
                  <a:cubicBezTo>
                    <a:pt x="18" y="19"/>
                    <a:pt x="18" y="21"/>
                    <a:pt x="18" y="23"/>
                  </a:cubicBezTo>
                  <a:cubicBezTo>
                    <a:pt x="14" y="23"/>
                    <a:pt x="14" y="23"/>
                    <a:pt x="14" y="23"/>
                  </a:cubicBezTo>
                  <a:cubicBezTo>
                    <a:pt x="14" y="20"/>
                    <a:pt x="14" y="20"/>
                    <a:pt x="14" y="20"/>
                  </a:cubicBezTo>
                  <a:cubicBezTo>
                    <a:pt x="14" y="20"/>
                    <a:pt x="14" y="20"/>
                    <a:pt x="14" y="20"/>
                  </a:cubicBezTo>
                  <a:cubicBezTo>
                    <a:pt x="13" y="22"/>
                    <a:pt x="10" y="23"/>
                    <a:pt x="7" y="23"/>
                  </a:cubicBezTo>
                  <a:cubicBezTo>
                    <a:pt x="3" y="23"/>
                    <a:pt x="0" y="20"/>
                    <a:pt x="0" y="17"/>
                  </a:cubicBezTo>
                  <a:cubicBezTo>
                    <a:pt x="0" y="12"/>
                    <a:pt x="5" y="9"/>
                    <a:pt x="14" y="9"/>
                  </a:cubicBezTo>
                  <a:cubicBezTo>
                    <a:pt x="14" y="8"/>
                    <a:pt x="14" y="8"/>
                    <a:pt x="14" y="8"/>
                  </a:cubicBezTo>
                  <a:cubicBezTo>
                    <a:pt x="14" y="6"/>
                    <a:pt x="13" y="3"/>
                    <a:pt x="9" y="3"/>
                  </a:cubicBezTo>
                  <a:cubicBezTo>
                    <a:pt x="7" y="3"/>
                    <a:pt x="4" y="4"/>
                    <a:pt x="3" y="5"/>
                  </a:cubicBezTo>
                  <a:cubicBezTo>
                    <a:pt x="2" y="2"/>
                    <a:pt x="2" y="2"/>
                    <a:pt x="2" y="2"/>
                  </a:cubicBezTo>
                  <a:cubicBezTo>
                    <a:pt x="4" y="1"/>
                    <a:pt x="6" y="0"/>
                    <a:pt x="9" y="0"/>
                  </a:cubicBezTo>
                  <a:cubicBezTo>
                    <a:pt x="16" y="0"/>
                    <a:pt x="18" y="5"/>
                    <a:pt x="18" y="9"/>
                  </a:cubicBezTo>
                  <a:lnTo>
                    <a:pt x="18" y="17"/>
                  </a:lnTo>
                  <a:close/>
                  <a:moveTo>
                    <a:pt x="14" y="11"/>
                  </a:moveTo>
                  <a:cubicBezTo>
                    <a:pt x="9" y="11"/>
                    <a:pt x="4" y="12"/>
                    <a:pt x="4" y="16"/>
                  </a:cubicBezTo>
                  <a:cubicBezTo>
                    <a:pt x="4" y="19"/>
                    <a:pt x="6" y="20"/>
                    <a:pt x="8" y="20"/>
                  </a:cubicBezTo>
                  <a:cubicBezTo>
                    <a:pt x="11" y="20"/>
                    <a:pt x="13" y="18"/>
                    <a:pt x="14" y="17"/>
                  </a:cubicBezTo>
                  <a:cubicBezTo>
                    <a:pt x="14" y="16"/>
                    <a:pt x="14" y="16"/>
                    <a:pt x="14" y="15"/>
                  </a:cubicBezTo>
                  <a:lnTo>
                    <a:pt x="14"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5" name="Freeform 141"/>
            <p:cNvSpPr>
              <a:spLocks noEditPoints="1"/>
            </p:cNvSpPr>
            <p:nvPr userDrawn="1"/>
          </p:nvSpPr>
          <p:spPr bwMode="auto">
            <a:xfrm>
              <a:off x="1266" y="4170"/>
              <a:ext cx="37" cy="58"/>
            </a:xfrm>
            <a:custGeom>
              <a:avLst/>
              <a:gdLst>
                <a:gd name="T0" fmla="*/ 20 w 20"/>
                <a:gd name="T1" fmla="*/ 20 h 32"/>
                <a:gd name="T2" fmla="*/ 17 w 20"/>
                <a:gd name="T3" fmla="*/ 30 h 32"/>
                <a:gd name="T4" fmla="*/ 9 w 20"/>
                <a:gd name="T5" fmla="*/ 32 h 32"/>
                <a:gd name="T6" fmla="*/ 2 w 20"/>
                <a:gd name="T7" fmla="*/ 31 h 32"/>
                <a:gd name="T8" fmla="*/ 3 w 20"/>
                <a:gd name="T9" fmla="*/ 27 h 32"/>
                <a:gd name="T10" fmla="*/ 9 w 20"/>
                <a:gd name="T11" fmla="*/ 29 h 32"/>
                <a:gd name="T12" fmla="*/ 16 w 20"/>
                <a:gd name="T13" fmla="*/ 21 h 32"/>
                <a:gd name="T14" fmla="*/ 16 w 20"/>
                <a:gd name="T15" fmla="*/ 19 h 32"/>
                <a:gd name="T16" fmla="*/ 16 w 20"/>
                <a:gd name="T17" fmla="*/ 19 h 32"/>
                <a:gd name="T18" fmla="*/ 9 w 20"/>
                <a:gd name="T19" fmla="*/ 23 h 32"/>
                <a:gd name="T20" fmla="*/ 0 w 20"/>
                <a:gd name="T21" fmla="*/ 12 h 32"/>
                <a:gd name="T22" fmla="*/ 10 w 20"/>
                <a:gd name="T23" fmla="*/ 0 h 32"/>
                <a:gd name="T24" fmla="*/ 17 w 20"/>
                <a:gd name="T25" fmla="*/ 4 h 32"/>
                <a:gd name="T26" fmla="*/ 17 w 20"/>
                <a:gd name="T27" fmla="*/ 4 h 32"/>
                <a:gd name="T28" fmla="*/ 17 w 20"/>
                <a:gd name="T29" fmla="*/ 1 h 32"/>
                <a:gd name="T30" fmla="*/ 20 w 20"/>
                <a:gd name="T31" fmla="*/ 1 h 32"/>
                <a:gd name="T32" fmla="*/ 20 w 20"/>
                <a:gd name="T33" fmla="*/ 7 h 32"/>
                <a:gd name="T34" fmla="*/ 20 w 20"/>
                <a:gd name="T35" fmla="*/ 20 h 32"/>
                <a:gd name="T36" fmla="*/ 16 w 20"/>
                <a:gd name="T37" fmla="*/ 9 h 32"/>
                <a:gd name="T38" fmla="*/ 16 w 20"/>
                <a:gd name="T39" fmla="*/ 8 h 32"/>
                <a:gd name="T40" fmla="*/ 10 w 20"/>
                <a:gd name="T41" fmla="*/ 3 h 32"/>
                <a:gd name="T42" fmla="*/ 4 w 20"/>
                <a:gd name="T43" fmla="*/ 12 h 32"/>
                <a:gd name="T44" fmla="*/ 10 w 20"/>
                <a:gd name="T45" fmla="*/ 20 h 32"/>
                <a:gd name="T46" fmla="*/ 16 w 20"/>
                <a:gd name="T47" fmla="*/ 15 h 32"/>
                <a:gd name="T48" fmla="*/ 16 w 20"/>
                <a:gd name="T49" fmla="*/ 13 h 32"/>
                <a:gd name="T50" fmla="*/ 16 w 20"/>
                <a:gd name="T51"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 h="32">
                  <a:moveTo>
                    <a:pt x="20" y="20"/>
                  </a:moveTo>
                  <a:cubicBezTo>
                    <a:pt x="20" y="25"/>
                    <a:pt x="19" y="28"/>
                    <a:pt x="17" y="30"/>
                  </a:cubicBezTo>
                  <a:cubicBezTo>
                    <a:pt x="15" y="32"/>
                    <a:pt x="12" y="32"/>
                    <a:pt x="9" y="32"/>
                  </a:cubicBezTo>
                  <a:cubicBezTo>
                    <a:pt x="6" y="32"/>
                    <a:pt x="3" y="32"/>
                    <a:pt x="2" y="31"/>
                  </a:cubicBezTo>
                  <a:cubicBezTo>
                    <a:pt x="3" y="27"/>
                    <a:pt x="3" y="27"/>
                    <a:pt x="3" y="27"/>
                  </a:cubicBezTo>
                  <a:cubicBezTo>
                    <a:pt x="4" y="28"/>
                    <a:pt x="6" y="29"/>
                    <a:pt x="9" y="29"/>
                  </a:cubicBezTo>
                  <a:cubicBezTo>
                    <a:pt x="13" y="29"/>
                    <a:pt x="16" y="27"/>
                    <a:pt x="16" y="21"/>
                  </a:cubicBezTo>
                  <a:cubicBezTo>
                    <a:pt x="16" y="19"/>
                    <a:pt x="16" y="19"/>
                    <a:pt x="16" y="19"/>
                  </a:cubicBezTo>
                  <a:cubicBezTo>
                    <a:pt x="16" y="19"/>
                    <a:pt x="16" y="19"/>
                    <a:pt x="16" y="19"/>
                  </a:cubicBezTo>
                  <a:cubicBezTo>
                    <a:pt x="15" y="21"/>
                    <a:pt x="13" y="23"/>
                    <a:pt x="9" y="23"/>
                  </a:cubicBezTo>
                  <a:cubicBezTo>
                    <a:pt x="4" y="23"/>
                    <a:pt x="0" y="18"/>
                    <a:pt x="0" y="12"/>
                  </a:cubicBezTo>
                  <a:cubicBezTo>
                    <a:pt x="0" y="4"/>
                    <a:pt x="5" y="0"/>
                    <a:pt x="10" y="0"/>
                  </a:cubicBezTo>
                  <a:cubicBezTo>
                    <a:pt x="14" y="0"/>
                    <a:pt x="16" y="2"/>
                    <a:pt x="17" y="4"/>
                  </a:cubicBezTo>
                  <a:cubicBezTo>
                    <a:pt x="17" y="4"/>
                    <a:pt x="17" y="4"/>
                    <a:pt x="17" y="4"/>
                  </a:cubicBezTo>
                  <a:cubicBezTo>
                    <a:pt x="17" y="1"/>
                    <a:pt x="17" y="1"/>
                    <a:pt x="17" y="1"/>
                  </a:cubicBezTo>
                  <a:cubicBezTo>
                    <a:pt x="20" y="1"/>
                    <a:pt x="20" y="1"/>
                    <a:pt x="20" y="1"/>
                  </a:cubicBezTo>
                  <a:cubicBezTo>
                    <a:pt x="20" y="2"/>
                    <a:pt x="20" y="4"/>
                    <a:pt x="20" y="7"/>
                  </a:cubicBezTo>
                  <a:lnTo>
                    <a:pt x="20" y="20"/>
                  </a:lnTo>
                  <a:close/>
                  <a:moveTo>
                    <a:pt x="16" y="9"/>
                  </a:moveTo>
                  <a:cubicBezTo>
                    <a:pt x="16" y="9"/>
                    <a:pt x="16" y="8"/>
                    <a:pt x="16" y="8"/>
                  </a:cubicBezTo>
                  <a:cubicBezTo>
                    <a:pt x="15" y="5"/>
                    <a:pt x="13" y="3"/>
                    <a:pt x="10" y="3"/>
                  </a:cubicBezTo>
                  <a:cubicBezTo>
                    <a:pt x="6" y="3"/>
                    <a:pt x="4" y="6"/>
                    <a:pt x="4" y="12"/>
                  </a:cubicBezTo>
                  <a:cubicBezTo>
                    <a:pt x="4" y="16"/>
                    <a:pt x="6" y="20"/>
                    <a:pt x="10" y="20"/>
                  </a:cubicBezTo>
                  <a:cubicBezTo>
                    <a:pt x="13" y="20"/>
                    <a:pt x="15" y="18"/>
                    <a:pt x="16" y="15"/>
                  </a:cubicBezTo>
                  <a:cubicBezTo>
                    <a:pt x="16" y="15"/>
                    <a:pt x="16" y="14"/>
                    <a:pt x="16" y="13"/>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6" name="Freeform 142"/>
            <p:cNvSpPr>
              <a:spLocks noEditPoints="1"/>
            </p:cNvSpPr>
            <p:nvPr userDrawn="1"/>
          </p:nvSpPr>
          <p:spPr bwMode="auto">
            <a:xfrm>
              <a:off x="1312" y="4170"/>
              <a:ext cx="36" cy="42"/>
            </a:xfrm>
            <a:custGeom>
              <a:avLst/>
              <a:gdLst>
                <a:gd name="T0" fmla="*/ 4 w 20"/>
                <a:gd name="T1" fmla="*/ 12 h 23"/>
                <a:gd name="T2" fmla="*/ 12 w 20"/>
                <a:gd name="T3" fmla="*/ 20 h 23"/>
                <a:gd name="T4" fmla="*/ 18 w 20"/>
                <a:gd name="T5" fmla="*/ 19 h 23"/>
                <a:gd name="T6" fmla="*/ 19 w 20"/>
                <a:gd name="T7" fmla="*/ 22 h 23"/>
                <a:gd name="T8" fmla="*/ 11 w 20"/>
                <a:gd name="T9" fmla="*/ 23 h 23"/>
                <a:gd name="T10" fmla="*/ 0 w 20"/>
                <a:gd name="T11" fmla="*/ 12 h 23"/>
                <a:gd name="T12" fmla="*/ 11 w 20"/>
                <a:gd name="T13" fmla="*/ 0 h 23"/>
                <a:gd name="T14" fmla="*/ 20 w 20"/>
                <a:gd name="T15" fmla="*/ 11 h 23"/>
                <a:gd name="T16" fmla="*/ 20 w 20"/>
                <a:gd name="T17" fmla="*/ 12 h 23"/>
                <a:gd name="T18" fmla="*/ 4 w 20"/>
                <a:gd name="T19" fmla="*/ 12 h 23"/>
                <a:gd name="T20" fmla="*/ 16 w 20"/>
                <a:gd name="T21" fmla="*/ 9 h 23"/>
                <a:gd name="T22" fmla="*/ 10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8" y="20"/>
                    <a:pt x="12" y="20"/>
                  </a:cubicBezTo>
                  <a:cubicBezTo>
                    <a:pt x="15" y="20"/>
                    <a:pt x="16" y="20"/>
                    <a:pt x="18" y="19"/>
                  </a:cubicBezTo>
                  <a:cubicBezTo>
                    <a:pt x="19" y="22"/>
                    <a:pt x="19" y="22"/>
                    <a:pt x="19" y="22"/>
                  </a:cubicBezTo>
                  <a:cubicBezTo>
                    <a:pt x="17" y="22"/>
                    <a:pt x="15" y="23"/>
                    <a:pt x="11" y="23"/>
                  </a:cubicBezTo>
                  <a:cubicBezTo>
                    <a:pt x="4" y="23"/>
                    <a:pt x="0" y="19"/>
                    <a:pt x="0" y="12"/>
                  </a:cubicBezTo>
                  <a:cubicBezTo>
                    <a:pt x="0" y="5"/>
                    <a:pt x="4" y="0"/>
                    <a:pt x="11" y="0"/>
                  </a:cubicBezTo>
                  <a:cubicBezTo>
                    <a:pt x="18" y="0"/>
                    <a:pt x="20" y="6"/>
                    <a:pt x="20" y="11"/>
                  </a:cubicBezTo>
                  <a:cubicBezTo>
                    <a:pt x="20" y="11"/>
                    <a:pt x="20" y="12"/>
                    <a:pt x="20" y="12"/>
                  </a:cubicBezTo>
                  <a:lnTo>
                    <a:pt x="4" y="12"/>
                  </a:lnTo>
                  <a:close/>
                  <a:moveTo>
                    <a:pt x="16" y="9"/>
                  </a:moveTo>
                  <a:cubicBezTo>
                    <a:pt x="16" y="7"/>
                    <a:pt x="15" y="3"/>
                    <a:pt x="10" y="3"/>
                  </a:cubicBezTo>
                  <a:cubicBezTo>
                    <a:pt x="6" y="3"/>
                    <a:pt x="5"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7" name="Freeform 143"/>
            <p:cNvSpPr>
              <a:spLocks noEditPoints="1"/>
            </p:cNvSpPr>
            <p:nvPr userDrawn="1"/>
          </p:nvSpPr>
          <p:spPr bwMode="auto">
            <a:xfrm>
              <a:off x="1373" y="4153"/>
              <a:ext cx="10" cy="59"/>
            </a:xfrm>
            <a:custGeom>
              <a:avLst/>
              <a:gdLst>
                <a:gd name="T0" fmla="*/ 3 w 5"/>
                <a:gd name="T1" fmla="*/ 6 h 32"/>
                <a:gd name="T2" fmla="*/ 0 w 5"/>
                <a:gd name="T3" fmla="*/ 3 h 32"/>
                <a:gd name="T4" fmla="*/ 3 w 5"/>
                <a:gd name="T5" fmla="*/ 0 h 32"/>
                <a:gd name="T6" fmla="*/ 5 w 5"/>
                <a:gd name="T7" fmla="*/ 3 h 32"/>
                <a:gd name="T8" fmla="*/ 3 w 5"/>
                <a:gd name="T9" fmla="*/ 6 h 32"/>
                <a:gd name="T10" fmla="*/ 1 w 5"/>
                <a:gd name="T11" fmla="*/ 32 h 32"/>
                <a:gd name="T12" fmla="*/ 1 w 5"/>
                <a:gd name="T13" fmla="*/ 10 h 32"/>
                <a:gd name="T14" fmla="*/ 5 w 5"/>
                <a:gd name="T15" fmla="*/ 10 h 32"/>
                <a:gd name="T16" fmla="*/ 5 w 5"/>
                <a:gd name="T17" fmla="*/ 32 h 32"/>
                <a:gd name="T18" fmla="*/ 1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3" y="6"/>
                  </a:moveTo>
                  <a:cubicBezTo>
                    <a:pt x="1" y="6"/>
                    <a:pt x="0" y="4"/>
                    <a:pt x="0" y="3"/>
                  </a:cubicBezTo>
                  <a:cubicBezTo>
                    <a:pt x="0" y="1"/>
                    <a:pt x="1" y="0"/>
                    <a:pt x="3" y="0"/>
                  </a:cubicBezTo>
                  <a:cubicBezTo>
                    <a:pt x="4" y="0"/>
                    <a:pt x="5" y="1"/>
                    <a:pt x="5" y="3"/>
                  </a:cubicBezTo>
                  <a:cubicBezTo>
                    <a:pt x="5" y="4"/>
                    <a:pt x="4"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8" name="Freeform 144"/>
            <p:cNvSpPr>
              <a:spLocks/>
            </p:cNvSpPr>
            <p:nvPr userDrawn="1"/>
          </p:nvSpPr>
          <p:spPr bwMode="auto">
            <a:xfrm>
              <a:off x="1393" y="4170"/>
              <a:ext cx="35" cy="42"/>
            </a:xfrm>
            <a:custGeom>
              <a:avLst/>
              <a:gdLst>
                <a:gd name="T0" fmla="*/ 0 w 19"/>
                <a:gd name="T1" fmla="*/ 7 h 23"/>
                <a:gd name="T2" fmla="*/ 0 w 19"/>
                <a:gd name="T3" fmla="*/ 1 h 23"/>
                <a:gd name="T4" fmla="*/ 4 w 19"/>
                <a:gd name="T5" fmla="*/ 1 h 23"/>
                <a:gd name="T6" fmla="*/ 4 w 19"/>
                <a:gd name="T7" fmla="*/ 4 h 23"/>
                <a:gd name="T8" fmla="*/ 4 w 19"/>
                <a:gd name="T9" fmla="*/ 4 h 23"/>
                <a:gd name="T10" fmla="*/ 11 w 19"/>
                <a:gd name="T11" fmla="*/ 0 h 23"/>
                <a:gd name="T12" fmla="*/ 19 w 19"/>
                <a:gd name="T13" fmla="*/ 10 h 23"/>
                <a:gd name="T14" fmla="*/ 19 w 19"/>
                <a:gd name="T15" fmla="*/ 23 h 23"/>
                <a:gd name="T16" fmla="*/ 15 w 19"/>
                <a:gd name="T17" fmla="*/ 23 h 23"/>
                <a:gd name="T18" fmla="*/ 15 w 19"/>
                <a:gd name="T19" fmla="*/ 10 h 23"/>
                <a:gd name="T20" fmla="*/ 10 w 19"/>
                <a:gd name="T21" fmla="*/ 3 h 23"/>
                <a:gd name="T22" fmla="*/ 5 w 19"/>
                <a:gd name="T23" fmla="*/ 8 h 23"/>
                <a:gd name="T24" fmla="*/ 4 w 19"/>
                <a:gd name="T25" fmla="*/ 9 h 23"/>
                <a:gd name="T26" fmla="*/ 4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1" y="0"/>
                  </a:cubicBezTo>
                  <a:cubicBezTo>
                    <a:pt x="15" y="0"/>
                    <a:pt x="19" y="2"/>
                    <a:pt x="19" y="10"/>
                  </a:cubicBezTo>
                  <a:cubicBezTo>
                    <a:pt x="19" y="23"/>
                    <a:pt x="19" y="23"/>
                    <a:pt x="19" y="23"/>
                  </a:cubicBezTo>
                  <a:cubicBezTo>
                    <a:pt x="15" y="23"/>
                    <a:pt x="15" y="23"/>
                    <a:pt x="15" y="23"/>
                  </a:cubicBezTo>
                  <a:cubicBezTo>
                    <a:pt x="15" y="10"/>
                    <a:pt x="15" y="10"/>
                    <a:pt x="15" y="10"/>
                  </a:cubicBezTo>
                  <a:cubicBezTo>
                    <a:pt x="15" y="6"/>
                    <a:pt x="14" y="3"/>
                    <a:pt x="10" y="3"/>
                  </a:cubicBezTo>
                  <a:cubicBezTo>
                    <a:pt x="8" y="3"/>
                    <a:pt x="5" y="5"/>
                    <a:pt x="5" y="8"/>
                  </a:cubicBezTo>
                  <a:cubicBezTo>
                    <a:pt x="5"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89" name="Freeform 145"/>
            <p:cNvSpPr>
              <a:spLocks noEditPoints="1"/>
            </p:cNvSpPr>
            <p:nvPr userDrawn="1"/>
          </p:nvSpPr>
          <p:spPr bwMode="auto">
            <a:xfrm>
              <a:off x="1457" y="4153"/>
              <a:ext cx="9" cy="59"/>
            </a:xfrm>
            <a:custGeom>
              <a:avLst/>
              <a:gdLst>
                <a:gd name="T0" fmla="*/ 3 w 5"/>
                <a:gd name="T1" fmla="*/ 6 h 32"/>
                <a:gd name="T2" fmla="*/ 0 w 5"/>
                <a:gd name="T3" fmla="*/ 3 h 32"/>
                <a:gd name="T4" fmla="*/ 3 w 5"/>
                <a:gd name="T5" fmla="*/ 0 h 32"/>
                <a:gd name="T6" fmla="*/ 5 w 5"/>
                <a:gd name="T7" fmla="*/ 3 h 32"/>
                <a:gd name="T8" fmla="*/ 3 w 5"/>
                <a:gd name="T9" fmla="*/ 6 h 32"/>
                <a:gd name="T10" fmla="*/ 1 w 5"/>
                <a:gd name="T11" fmla="*/ 32 h 32"/>
                <a:gd name="T12" fmla="*/ 1 w 5"/>
                <a:gd name="T13" fmla="*/ 10 h 32"/>
                <a:gd name="T14" fmla="*/ 5 w 5"/>
                <a:gd name="T15" fmla="*/ 10 h 32"/>
                <a:gd name="T16" fmla="*/ 5 w 5"/>
                <a:gd name="T17" fmla="*/ 32 h 32"/>
                <a:gd name="T18" fmla="*/ 1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3" y="6"/>
                  </a:moveTo>
                  <a:cubicBezTo>
                    <a:pt x="1" y="6"/>
                    <a:pt x="0" y="4"/>
                    <a:pt x="0" y="3"/>
                  </a:cubicBezTo>
                  <a:cubicBezTo>
                    <a:pt x="0" y="1"/>
                    <a:pt x="1" y="0"/>
                    <a:pt x="3" y="0"/>
                  </a:cubicBezTo>
                  <a:cubicBezTo>
                    <a:pt x="4" y="0"/>
                    <a:pt x="5" y="1"/>
                    <a:pt x="5" y="3"/>
                  </a:cubicBezTo>
                  <a:cubicBezTo>
                    <a:pt x="5" y="4"/>
                    <a:pt x="4"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0" name="Freeform 146"/>
            <p:cNvSpPr>
              <a:spLocks/>
            </p:cNvSpPr>
            <p:nvPr userDrawn="1"/>
          </p:nvSpPr>
          <p:spPr bwMode="auto">
            <a:xfrm>
              <a:off x="1473" y="4161"/>
              <a:ext cx="24" cy="51"/>
            </a:xfrm>
            <a:custGeom>
              <a:avLst/>
              <a:gdLst>
                <a:gd name="T0" fmla="*/ 7 w 13"/>
                <a:gd name="T1" fmla="*/ 0 h 28"/>
                <a:gd name="T2" fmla="*/ 7 w 13"/>
                <a:gd name="T3" fmla="*/ 6 h 28"/>
                <a:gd name="T4" fmla="*/ 13 w 13"/>
                <a:gd name="T5" fmla="*/ 6 h 28"/>
                <a:gd name="T6" fmla="*/ 13 w 13"/>
                <a:gd name="T7" fmla="*/ 9 h 28"/>
                <a:gd name="T8" fmla="*/ 7 w 13"/>
                <a:gd name="T9" fmla="*/ 9 h 28"/>
                <a:gd name="T10" fmla="*/ 7 w 13"/>
                <a:gd name="T11" fmla="*/ 21 h 28"/>
                <a:gd name="T12" fmla="*/ 10 w 13"/>
                <a:gd name="T13" fmla="*/ 25 h 28"/>
                <a:gd name="T14" fmla="*/ 13 w 13"/>
                <a:gd name="T15" fmla="*/ 25 h 28"/>
                <a:gd name="T16" fmla="*/ 13 w 13"/>
                <a:gd name="T17" fmla="*/ 28 h 28"/>
                <a:gd name="T18" fmla="*/ 9 w 13"/>
                <a:gd name="T19" fmla="*/ 28 h 28"/>
                <a:gd name="T20" fmla="*/ 5 w 13"/>
                <a:gd name="T21" fmla="*/ 27 h 28"/>
                <a:gd name="T22" fmla="*/ 3 w 13"/>
                <a:gd name="T23" fmla="*/ 21 h 28"/>
                <a:gd name="T24" fmla="*/ 3 w 13"/>
                <a:gd name="T25" fmla="*/ 9 h 28"/>
                <a:gd name="T26" fmla="*/ 0 w 13"/>
                <a:gd name="T27" fmla="*/ 9 h 28"/>
                <a:gd name="T28" fmla="*/ 0 w 13"/>
                <a:gd name="T29" fmla="*/ 6 h 28"/>
                <a:gd name="T30" fmla="*/ 3 w 13"/>
                <a:gd name="T31" fmla="*/ 6 h 28"/>
                <a:gd name="T32" fmla="*/ 3 w 13"/>
                <a:gd name="T33" fmla="*/ 2 h 28"/>
                <a:gd name="T34" fmla="*/ 7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7" y="0"/>
                  </a:moveTo>
                  <a:cubicBezTo>
                    <a:pt x="7" y="6"/>
                    <a:pt x="7" y="6"/>
                    <a:pt x="7" y="6"/>
                  </a:cubicBezTo>
                  <a:cubicBezTo>
                    <a:pt x="13" y="6"/>
                    <a:pt x="13" y="6"/>
                    <a:pt x="13" y="6"/>
                  </a:cubicBezTo>
                  <a:cubicBezTo>
                    <a:pt x="13" y="9"/>
                    <a:pt x="13" y="9"/>
                    <a:pt x="13" y="9"/>
                  </a:cubicBezTo>
                  <a:cubicBezTo>
                    <a:pt x="7" y="9"/>
                    <a:pt x="7" y="9"/>
                    <a:pt x="7" y="9"/>
                  </a:cubicBezTo>
                  <a:cubicBezTo>
                    <a:pt x="7" y="21"/>
                    <a:pt x="7" y="21"/>
                    <a:pt x="7" y="21"/>
                  </a:cubicBezTo>
                  <a:cubicBezTo>
                    <a:pt x="7" y="23"/>
                    <a:pt x="8" y="25"/>
                    <a:pt x="10" y="25"/>
                  </a:cubicBezTo>
                  <a:cubicBezTo>
                    <a:pt x="11" y="25"/>
                    <a:pt x="12" y="25"/>
                    <a:pt x="13" y="25"/>
                  </a:cubicBezTo>
                  <a:cubicBezTo>
                    <a:pt x="13" y="28"/>
                    <a:pt x="13" y="28"/>
                    <a:pt x="13" y="28"/>
                  </a:cubicBezTo>
                  <a:cubicBezTo>
                    <a:pt x="12" y="28"/>
                    <a:pt x="11" y="28"/>
                    <a:pt x="9" y="28"/>
                  </a:cubicBezTo>
                  <a:cubicBezTo>
                    <a:pt x="7" y="28"/>
                    <a:pt x="6" y="28"/>
                    <a:pt x="5" y="27"/>
                  </a:cubicBezTo>
                  <a:cubicBezTo>
                    <a:pt x="4" y="25"/>
                    <a:pt x="3" y="23"/>
                    <a:pt x="3" y="21"/>
                  </a:cubicBezTo>
                  <a:cubicBezTo>
                    <a:pt x="3" y="9"/>
                    <a:pt x="3" y="9"/>
                    <a:pt x="3" y="9"/>
                  </a:cubicBezTo>
                  <a:cubicBezTo>
                    <a:pt x="0" y="9"/>
                    <a:pt x="0" y="9"/>
                    <a:pt x="0" y="9"/>
                  </a:cubicBezTo>
                  <a:cubicBezTo>
                    <a:pt x="0" y="6"/>
                    <a:pt x="0" y="6"/>
                    <a:pt x="0" y="6"/>
                  </a:cubicBezTo>
                  <a:cubicBezTo>
                    <a:pt x="3" y="6"/>
                    <a:pt x="3" y="6"/>
                    <a:pt x="3" y="6"/>
                  </a:cubicBezTo>
                  <a:cubicBezTo>
                    <a:pt x="3" y="2"/>
                    <a:pt x="3" y="2"/>
                    <a:pt x="3" y="2"/>
                  </a:cubicBezTo>
                  <a:lnTo>
                    <a:pt x="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1" name="Freeform 147"/>
            <p:cNvSpPr>
              <a:spLocks/>
            </p:cNvSpPr>
            <p:nvPr userDrawn="1"/>
          </p:nvSpPr>
          <p:spPr bwMode="auto">
            <a:xfrm>
              <a:off x="1503" y="4170"/>
              <a:ext cx="27" cy="42"/>
            </a:xfrm>
            <a:custGeom>
              <a:avLst/>
              <a:gdLst>
                <a:gd name="T0" fmla="*/ 1 w 15"/>
                <a:gd name="T1" fmla="*/ 19 h 23"/>
                <a:gd name="T2" fmla="*/ 6 w 15"/>
                <a:gd name="T3" fmla="*/ 20 h 23"/>
                <a:gd name="T4" fmla="*/ 11 w 15"/>
                <a:gd name="T5" fmla="*/ 17 h 23"/>
                <a:gd name="T6" fmla="*/ 7 w 15"/>
                <a:gd name="T7" fmla="*/ 13 h 23"/>
                <a:gd name="T8" fmla="*/ 1 w 15"/>
                <a:gd name="T9" fmla="*/ 7 h 23"/>
                <a:gd name="T10" fmla="*/ 8 w 15"/>
                <a:gd name="T11" fmla="*/ 0 h 23"/>
                <a:gd name="T12" fmla="*/ 14 w 15"/>
                <a:gd name="T13" fmla="*/ 1 h 23"/>
                <a:gd name="T14" fmla="*/ 13 w 15"/>
                <a:gd name="T15" fmla="*/ 4 h 23"/>
                <a:gd name="T16" fmla="*/ 8 w 15"/>
                <a:gd name="T17" fmla="*/ 3 h 23"/>
                <a:gd name="T18" fmla="*/ 5 w 15"/>
                <a:gd name="T19" fmla="*/ 6 h 23"/>
                <a:gd name="T20" fmla="*/ 9 w 15"/>
                <a:gd name="T21" fmla="*/ 10 h 23"/>
                <a:gd name="T22" fmla="*/ 15 w 15"/>
                <a:gd name="T23" fmla="*/ 17 h 23"/>
                <a:gd name="T24" fmla="*/ 6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2" y="19"/>
                    <a:pt x="4" y="20"/>
                    <a:pt x="6" y="20"/>
                  </a:cubicBezTo>
                  <a:cubicBezTo>
                    <a:pt x="9" y="20"/>
                    <a:pt x="11" y="19"/>
                    <a:pt x="11" y="17"/>
                  </a:cubicBezTo>
                  <a:cubicBezTo>
                    <a:pt x="11" y="15"/>
                    <a:pt x="9" y="14"/>
                    <a:pt x="7" y="13"/>
                  </a:cubicBezTo>
                  <a:cubicBezTo>
                    <a:pt x="3" y="11"/>
                    <a:pt x="1" y="9"/>
                    <a:pt x="1" y="7"/>
                  </a:cubicBezTo>
                  <a:cubicBezTo>
                    <a:pt x="1" y="3"/>
                    <a:pt x="4" y="0"/>
                    <a:pt x="8" y="0"/>
                  </a:cubicBezTo>
                  <a:cubicBezTo>
                    <a:pt x="11" y="0"/>
                    <a:pt x="13" y="1"/>
                    <a:pt x="14" y="1"/>
                  </a:cubicBezTo>
                  <a:cubicBezTo>
                    <a:pt x="13" y="4"/>
                    <a:pt x="13" y="4"/>
                    <a:pt x="13" y="4"/>
                  </a:cubicBezTo>
                  <a:cubicBezTo>
                    <a:pt x="12" y="4"/>
                    <a:pt x="10" y="3"/>
                    <a:pt x="8" y="3"/>
                  </a:cubicBezTo>
                  <a:cubicBezTo>
                    <a:pt x="6" y="3"/>
                    <a:pt x="5" y="4"/>
                    <a:pt x="5" y="6"/>
                  </a:cubicBezTo>
                  <a:cubicBezTo>
                    <a:pt x="5" y="8"/>
                    <a:pt x="6" y="9"/>
                    <a:pt x="9" y="10"/>
                  </a:cubicBezTo>
                  <a:cubicBezTo>
                    <a:pt x="13" y="11"/>
                    <a:pt x="15" y="13"/>
                    <a:pt x="15" y="17"/>
                  </a:cubicBezTo>
                  <a:cubicBezTo>
                    <a:pt x="15" y="21"/>
                    <a:pt x="11" y="23"/>
                    <a:pt x="6"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2" name="Freeform 148"/>
            <p:cNvSpPr>
              <a:spLocks noEditPoints="1"/>
            </p:cNvSpPr>
            <p:nvPr userDrawn="1"/>
          </p:nvSpPr>
          <p:spPr bwMode="auto">
            <a:xfrm>
              <a:off x="1555" y="4170"/>
              <a:ext cx="40" cy="58"/>
            </a:xfrm>
            <a:custGeom>
              <a:avLst/>
              <a:gdLst>
                <a:gd name="T0" fmla="*/ 0 w 22"/>
                <a:gd name="T1" fmla="*/ 8 h 32"/>
                <a:gd name="T2" fmla="*/ 0 w 22"/>
                <a:gd name="T3" fmla="*/ 1 h 32"/>
                <a:gd name="T4" fmla="*/ 4 w 22"/>
                <a:gd name="T5" fmla="*/ 1 h 32"/>
                <a:gd name="T6" fmla="*/ 4 w 22"/>
                <a:gd name="T7" fmla="*/ 4 h 32"/>
                <a:gd name="T8" fmla="*/ 4 w 22"/>
                <a:gd name="T9" fmla="*/ 4 h 32"/>
                <a:gd name="T10" fmla="*/ 12 w 22"/>
                <a:gd name="T11" fmla="*/ 0 h 32"/>
                <a:gd name="T12" fmla="*/ 22 w 22"/>
                <a:gd name="T13" fmla="*/ 11 h 32"/>
                <a:gd name="T14" fmla="*/ 11 w 22"/>
                <a:gd name="T15" fmla="*/ 23 h 32"/>
                <a:gd name="T16" fmla="*/ 5 w 22"/>
                <a:gd name="T17" fmla="*/ 20 h 32"/>
                <a:gd name="T18" fmla="*/ 5 w 22"/>
                <a:gd name="T19" fmla="*/ 20 h 32"/>
                <a:gd name="T20" fmla="*/ 5 w 22"/>
                <a:gd name="T21" fmla="*/ 32 h 32"/>
                <a:gd name="T22" fmla="*/ 0 w 22"/>
                <a:gd name="T23" fmla="*/ 32 h 32"/>
                <a:gd name="T24" fmla="*/ 0 w 22"/>
                <a:gd name="T25" fmla="*/ 8 h 32"/>
                <a:gd name="T26" fmla="*/ 5 w 22"/>
                <a:gd name="T27" fmla="*/ 14 h 32"/>
                <a:gd name="T28" fmla="*/ 5 w 22"/>
                <a:gd name="T29" fmla="*/ 15 h 32"/>
                <a:gd name="T30" fmla="*/ 11 w 22"/>
                <a:gd name="T31" fmla="*/ 20 h 32"/>
                <a:gd name="T32" fmla="*/ 17 w 22"/>
                <a:gd name="T33" fmla="*/ 12 h 32"/>
                <a:gd name="T34" fmla="*/ 11 w 22"/>
                <a:gd name="T35" fmla="*/ 3 h 32"/>
                <a:gd name="T36" fmla="*/ 5 w 22"/>
                <a:gd name="T37" fmla="*/ 8 h 32"/>
                <a:gd name="T38" fmla="*/ 5 w 22"/>
                <a:gd name="T39" fmla="*/ 10 h 32"/>
                <a:gd name="T40" fmla="*/ 5 w 22"/>
                <a:gd name="T41" fmla="*/ 1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2">
                  <a:moveTo>
                    <a:pt x="0" y="8"/>
                  </a:moveTo>
                  <a:cubicBezTo>
                    <a:pt x="0" y="5"/>
                    <a:pt x="0" y="3"/>
                    <a:pt x="0" y="1"/>
                  </a:cubicBezTo>
                  <a:cubicBezTo>
                    <a:pt x="4" y="1"/>
                    <a:pt x="4" y="1"/>
                    <a:pt x="4" y="1"/>
                  </a:cubicBezTo>
                  <a:cubicBezTo>
                    <a:pt x="4" y="4"/>
                    <a:pt x="4" y="4"/>
                    <a:pt x="4" y="4"/>
                  </a:cubicBezTo>
                  <a:cubicBezTo>
                    <a:pt x="4" y="4"/>
                    <a:pt x="4" y="4"/>
                    <a:pt x="4" y="4"/>
                  </a:cubicBezTo>
                  <a:cubicBezTo>
                    <a:pt x="6" y="2"/>
                    <a:pt x="9" y="0"/>
                    <a:pt x="12" y="0"/>
                  </a:cubicBezTo>
                  <a:cubicBezTo>
                    <a:pt x="18" y="0"/>
                    <a:pt x="22" y="5"/>
                    <a:pt x="22" y="11"/>
                  </a:cubicBezTo>
                  <a:cubicBezTo>
                    <a:pt x="22" y="19"/>
                    <a:pt x="17" y="23"/>
                    <a:pt x="11" y="23"/>
                  </a:cubicBezTo>
                  <a:cubicBezTo>
                    <a:pt x="8" y="23"/>
                    <a:pt x="6" y="22"/>
                    <a:pt x="5" y="20"/>
                  </a:cubicBezTo>
                  <a:cubicBezTo>
                    <a:pt x="5" y="20"/>
                    <a:pt x="5" y="20"/>
                    <a:pt x="5" y="20"/>
                  </a:cubicBezTo>
                  <a:cubicBezTo>
                    <a:pt x="5" y="32"/>
                    <a:pt x="5" y="32"/>
                    <a:pt x="5" y="32"/>
                  </a:cubicBezTo>
                  <a:cubicBezTo>
                    <a:pt x="0" y="32"/>
                    <a:pt x="0" y="32"/>
                    <a:pt x="0" y="32"/>
                  </a:cubicBezTo>
                  <a:lnTo>
                    <a:pt x="0" y="8"/>
                  </a:lnTo>
                  <a:close/>
                  <a:moveTo>
                    <a:pt x="5" y="14"/>
                  </a:moveTo>
                  <a:cubicBezTo>
                    <a:pt x="5" y="14"/>
                    <a:pt x="5" y="15"/>
                    <a:pt x="5" y="15"/>
                  </a:cubicBezTo>
                  <a:cubicBezTo>
                    <a:pt x="5" y="18"/>
                    <a:pt x="8" y="20"/>
                    <a:pt x="11" y="20"/>
                  </a:cubicBezTo>
                  <a:cubicBezTo>
                    <a:pt x="15" y="20"/>
                    <a:pt x="17" y="17"/>
                    <a:pt x="17" y="12"/>
                  </a:cubicBezTo>
                  <a:cubicBezTo>
                    <a:pt x="17" y="7"/>
                    <a:pt x="15" y="3"/>
                    <a:pt x="11" y="3"/>
                  </a:cubicBezTo>
                  <a:cubicBezTo>
                    <a:pt x="8" y="3"/>
                    <a:pt x="6" y="5"/>
                    <a:pt x="5" y="8"/>
                  </a:cubicBezTo>
                  <a:cubicBezTo>
                    <a:pt x="5" y="9"/>
                    <a:pt x="5" y="9"/>
                    <a:pt x="5" y="10"/>
                  </a:cubicBezTo>
                  <a:lnTo>
                    <a:pt x="5" y="1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3" name="Freeform 149"/>
            <p:cNvSpPr>
              <a:spLocks/>
            </p:cNvSpPr>
            <p:nvPr userDrawn="1"/>
          </p:nvSpPr>
          <p:spPr bwMode="auto">
            <a:xfrm>
              <a:off x="1602" y="4170"/>
              <a:ext cx="22" cy="42"/>
            </a:xfrm>
            <a:custGeom>
              <a:avLst/>
              <a:gdLst>
                <a:gd name="T0" fmla="*/ 1 w 12"/>
                <a:gd name="T1" fmla="*/ 8 h 23"/>
                <a:gd name="T2" fmla="*/ 0 w 12"/>
                <a:gd name="T3" fmla="*/ 1 h 23"/>
                <a:gd name="T4" fmla="*/ 4 w 12"/>
                <a:gd name="T5" fmla="*/ 1 h 23"/>
                <a:gd name="T6" fmla="*/ 4 w 12"/>
                <a:gd name="T7" fmla="*/ 5 h 23"/>
                <a:gd name="T8" fmla="*/ 4 w 12"/>
                <a:gd name="T9" fmla="*/ 5 h 23"/>
                <a:gd name="T10" fmla="*/ 11 w 12"/>
                <a:gd name="T11" fmla="*/ 0 h 23"/>
                <a:gd name="T12" fmla="*/ 12 w 12"/>
                <a:gd name="T13" fmla="*/ 0 h 23"/>
                <a:gd name="T14" fmla="*/ 12 w 12"/>
                <a:gd name="T15" fmla="*/ 4 h 23"/>
                <a:gd name="T16" fmla="*/ 10 w 12"/>
                <a:gd name="T17" fmla="*/ 4 h 23"/>
                <a:gd name="T18" fmla="*/ 5 w 12"/>
                <a:gd name="T19" fmla="*/ 9 h 23"/>
                <a:gd name="T20" fmla="*/ 5 w 12"/>
                <a:gd name="T21" fmla="*/ 11 h 23"/>
                <a:gd name="T22" fmla="*/ 5 w 12"/>
                <a:gd name="T23" fmla="*/ 23 h 23"/>
                <a:gd name="T24" fmla="*/ 1 w 12"/>
                <a:gd name="T25" fmla="*/ 23 h 23"/>
                <a:gd name="T26" fmla="*/ 1 w 12"/>
                <a:gd name="T27"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23">
                  <a:moveTo>
                    <a:pt x="1" y="8"/>
                  </a:moveTo>
                  <a:cubicBezTo>
                    <a:pt x="1" y="5"/>
                    <a:pt x="1" y="3"/>
                    <a:pt x="0" y="1"/>
                  </a:cubicBezTo>
                  <a:cubicBezTo>
                    <a:pt x="4" y="1"/>
                    <a:pt x="4" y="1"/>
                    <a:pt x="4" y="1"/>
                  </a:cubicBezTo>
                  <a:cubicBezTo>
                    <a:pt x="4" y="5"/>
                    <a:pt x="4" y="5"/>
                    <a:pt x="4" y="5"/>
                  </a:cubicBezTo>
                  <a:cubicBezTo>
                    <a:pt x="4" y="5"/>
                    <a:pt x="4" y="5"/>
                    <a:pt x="4" y="5"/>
                  </a:cubicBezTo>
                  <a:cubicBezTo>
                    <a:pt x="5" y="2"/>
                    <a:pt x="8" y="0"/>
                    <a:pt x="11" y="0"/>
                  </a:cubicBezTo>
                  <a:cubicBezTo>
                    <a:pt x="11" y="0"/>
                    <a:pt x="11" y="0"/>
                    <a:pt x="12" y="0"/>
                  </a:cubicBezTo>
                  <a:cubicBezTo>
                    <a:pt x="12" y="4"/>
                    <a:pt x="12" y="4"/>
                    <a:pt x="12" y="4"/>
                  </a:cubicBezTo>
                  <a:cubicBezTo>
                    <a:pt x="11" y="4"/>
                    <a:pt x="11" y="4"/>
                    <a:pt x="10" y="4"/>
                  </a:cubicBezTo>
                  <a:cubicBezTo>
                    <a:pt x="7" y="4"/>
                    <a:pt x="5" y="6"/>
                    <a:pt x="5" y="9"/>
                  </a:cubicBezTo>
                  <a:cubicBezTo>
                    <a:pt x="5" y="10"/>
                    <a:pt x="5" y="10"/>
                    <a:pt x="5" y="11"/>
                  </a:cubicBezTo>
                  <a:cubicBezTo>
                    <a:pt x="5" y="23"/>
                    <a:pt x="5" y="23"/>
                    <a:pt x="5" y="23"/>
                  </a:cubicBezTo>
                  <a:cubicBezTo>
                    <a:pt x="1" y="23"/>
                    <a:pt x="1" y="23"/>
                    <a:pt x="1" y="23"/>
                  </a:cubicBezTo>
                  <a:lnTo>
                    <a:pt x="1" y="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4" name="Freeform 150"/>
            <p:cNvSpPr>
              <a:spLocks noEditPoints="1"/>
            </p:cNvSpPr>
            <p:nvPr userDrawn="1"/>
          </p:nvSpPr>
          <p:spPr bwMode="auto">
            <a:xfrm>
              <a:off x="1628" y="4170"/>
              <a:ext cx="38" cy="42"/>
            </a:xfrm>
            <a:custGeom>
              <a:avLst/>
              <a:gdLst>
                <a:gd name="T0" fmla="*/ 10 w 21"/>
                <a:gd name="T1" fmla="*/ 23 h 23"/>
                <a:gd name="T2" fmla="*/ 0 w 21"/>
                <a:gd name="T3" fmla="*/ 12 h 23"/>
                <a:gd name="T4" fmla="*/ 11 w 21"/>
                <a:gd name="T5" fmla="*/ 0 h 23"/>
                <a:gd name="T6" fmla="*/ 21 w 21"/>
                <a:gd name="T7" fmla="*/ 11 h 23"/>
                <a:gd name="T8" fmla="*/ 10 w 21"/>
                <a:gd name="T9" fmla="*/ 23 h 23"/>
                <a:gd name="T10" fmla="*/ 11 w 21"/>
                <a:gd name="T11" fmla="*/ 20 h 23"/>
                <a:gd name="T12" fmla="*/ 17 w 21"/>
                <a:gd name="T13" fmla="*/ 12 h 23"/>
                <a:gd name="T14" fmla="*/ 11 w 21"/>
                <a:gd name="T15" fmla="*/ 3 h 23"/>
                <a:gd name="T16" fmla="*/ 4 w 21"/>
                <a:gd name="T17" fmla="*/ 12 h 23"/>
                <a:gd name="T18" fmla="*/ 10 w 21"/>
                <a:gd name="T19" fmla="*/ 20 h 23"/>
                <a:gd name="T20" fmla="*/ 11 w 21"/>
                <a:gd name="T21"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3">
                  <a:moveTo>
                    <a:pt x="10" y="23"/>
                  </a:moveTo>
                  <a:cubicBezTo>
                    <a:pt x="4" y="23"/>
                    <a:pt x="0" y="19"/>
                    <a:pt x="0" y="12"/>
                  </a:cubicBezTo>
                  <a:cubicBezTo>
                    <a:pt x="0" y="4"/>
                    <a:pt x="5" y="0"/>
                    <a:pt x="11" y="0"/>
                  </a:cubicBezTo>
                  <a:cubicBezTo>
                    <a:pt x="17" y="0"/>
                    <a:pt x="21" y="5"/>
                    <a:pt x="21" y="11"/>
                  </a:cubicBezTo>
                  <a:cubicBezTo>
                    <a:pt x="21" y="20"/>
                    <a:pt x="16" y="23"/>
                    <a:pt x="10" y="23"/>
                  </a:cubicBezTo>
                  <a:close/>
                  <a:moveTo>
                    <a:pt x="11" y="20"/>
                  </a:moveTo>
                  <a:cubicBezTo>
                    <a:pt x="14" y="20"/>
                    <a:pt x="17" y="17"/>
                    <a:pt x="17" y="12"/>
                  </a:cubicBezTo>
                  <a:cubicBezTo>
                    <a:pt x="17" y="8"/>
                    <a:pt x="15" y="3"/>
                    <a:pt x="11" y="3"/>
                  </a:cubicBezTo>
                  <a:cubicBezTo>
                    <a:pt x="6" y="3"/>
                    <a:pt x="4" y="8"/>
                    <a:pt x="4" y="12"/>
                  </a:cubicBezTo>
                  <a:cubicBezTo>
                    <a:pt x="4" y="17"/>
                    <a:pt x="7" y="20"/>
                    <a:pt x="10" y="20"/>
                  </a:cubicBezTo>
                  <a:lnTo>
                    <a:pt x="11" y="2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5" name="Freeform 151"/>
            <p:cNvSpPr>
              <a:spLocks noEditPoints="1"/>
            </p:cNvSpPr>
            <p:nvPr userDrawn="1"/>
          </p:nvSpPr>
          <p:spPr bwMode="auto">
            <a:xfrm>
              <a:off x="1673" y="4170"/>
              <a:ext cx="39" cy="58"/>
            </a:xfrm>
            <a:custGeom>
              <a:avLst/>
              <a:gdLst>
                <a:gd name="T0" fmla="*/ 21 w 21"/>
                <a:gd name="T1" fmla="*/ 20 h 32"/>
                <a:gd name="T2" fmla="*/ 17 w 21"/>
                <a:gd name="T3" fmla="*/ 30 h 32"/>
                <a:gd name="T4" fmla="*/ 9 w 21"/>
                <a:gd name="T5" fmla="*/ 32 h 32"/>
                <a:gd name="T6" fmla="*/ 2 w 21"/>
                <a:gd name="T7" fmla="*/ 31 h 32"/>
                <a:gd name="T8" fmla="*/ 3 w 21"/>
                <a:gd name="T9" fmla="*/ 27 h 32"/>
                <a:gd name="T10" fmla="*/ 9 w 21"/>
                <a:gd name="T11" fmla="*/ 29 h 32"/>
                <a:gd name="T12" fmla="*/ 17 w 21"/>
                <a:gd name="T13" fmla="*/ 21 h 32"/>
                <a:gd name="T14" fmla="*/ 17 w 21"/>
                <a:gd name="T15" fmla="*/ 19 h 32"/>
                <a:gd name="T16" fmla="*/ 17 w 21"/>
                <a:gd name="T17" fmla="*/ 19 h 32"/>
                <a:gd name="T18" fmla="*/ 9 w 21"/>
                <a:gd name="T19" fmla="*/ 23 h 32"/>
                <a:gd name="T20" fmla="*/ 0 w 21"/>
                <a:gd name="T21" fmla="*/ 12 h 32"/>
                <a:gd name="T22" fmla="*/ 10 w 21"/>
                <a:gd name="T23" fmla="*/ 0 h 32"/>
                <a:gd name="T24" fmla="*/ 17 w 21"/>
                <a:gd name="T25" fmla="*/ 4 h 32"/>
                <a:gd name="T26" fmla="*/ 17 w 21"/>
                <a:gd name="T27" fmla="*/ 4 h 32"/>
                <a:gd name="T28" fmla="*/ 17 w 21"/>
                <a:gd name="T29" fmla="*/ 1 h 32"/>
                <a:gd name="T30" fmla="*/ 21 w 21"/>
                <a:gd name="T31" fmla="*/ 1 h 32"/>
                <a:gd name="T32" fmla="*/ 21 w 21"/>
                <a:gd name="T33" fmla="*/ 7 h 32"/>
                <a:gd name="T34" fmla="*/ 21 w 21"/>
                <a:gd name="T35" fmla="*/ 20 h 32"/>
                <a:gd name="T36" fmla="*/ 17 w 21"/>
                <a:gd name="T37" fmla="*/ 9 h 32"/>
                <a:gd name="T38" fmla="*/ 16 w 21"/>
                <a:gd name="T39" fmla="*/ 8 h 32"/>
                <a:gd name="T40" fmla="*/ 11 w 21"/>
                <a:gd name="T41" fmla="*/ 3 h 32"/>
                <a:gd name="T42" fmla="*/ 4 w 21"/>
                <a:gd name="T43" fmla="*/ 12 h 32"/>
                <a:gd name="T44" fmla="*/ 11 w 21"/>
                <a:gd name="T45" fmla="*/ 20 h 32"/>
                <a:gd name="T46" fmla="*/ 16 w 21"/>
                <a:gd name="T47" fmla="*/ 15 h 32"/>
                <a:gd name="T48" fmla="*/ 17 w 21"/>
                <a:gd name="T49" fmla="*/ 13 h 32"/>
                <a:gd name="T50" fmla="*/ 17 w 21"/>
                <a:gd name="T51" fmla="*/ 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32">
                  <a:moveTo>
                    <a:pt x="21" y="20"/>
                  </a:moveTo>
                  <a:cubicBezTo>
                    <a:pt x="21" y="25"/>
                    <a:pt x="20" y="28"/>
                    <a:pt x="17" y="30"/>
                  </a:cubicBezTo>
                  <a:cubicBezTo>
                    <a:pt x="15" y="32"/>
                    <a:pt x="12" y="32"/>
                    <a:pt x="9" y="32"/>
                  </a:cubicBezTo>
                  <a:cubicBezTo>
                    <a:pt x="7" y="32"/>
                    <a:pt x="4" y="32"/>
                    <a:pt x="2" y="31"/>
                  </a:cubicBezTo>
                  <a:cubicBezTo>
                    <a:pt x="3" y="27"/>
                    <a:pt x="3" y="27"/>
                    <a:pt x="3" y="27"/>
                  </a:cubicBezTo>
                  <a:cubicBezTo>
                    <a:pt x="4" y="28"/>
                    <a:pt x="7" y="29"/>
                    <a:pt x="9" y="29"/>
                  </a:cubicBezTo>
                  <a:cubicBezTo>
                    <a:pt x="14" y="29"/>
                    <a:pt x="17" y="27"/>
                    <a:pt x="17" y="21"/>
                  </a:cubicBezTo>
                  <a:cubicBezTo>
                    <a:pt x="17" y="19"/>
                    <a:pt x="17" y="19"/>
                    <a:pt x="17" y="19"/>
                  </a:cubicBezTo>
                  <a:cubicBezTo>
                    <a:pt x="17" y="19"/>
                    <a:pt x="17" y="19"/>
                    <a:pt x="17" y="19"/>
                  </a:cubicBezTo>
                  <a:cubicBezTo>
                    <a:pt x="15" y="21"/>
                    <a:pt x="13" y="23"/>
                    <a:pt x="9" y="23"/>
                  </a:cubicBezTo>
                  <a:cubicBezTo>
                    <a:pt x="4" y="23"/>
                    <a:pt x="0" y="18"/>
                    <a:pt x="0" y="12"/>
                  </a:cubicBezTo>
                  <a:cubicBezTo>
                    <a:pt x="0" y="4"/>
                    <a:pt x="5" y="0"/>
                    <a:pt x="10" y="0"/>
                  </a:cubicBezTo>
                  <a:cubicBezTo>
                    <a:pt x="14" y="0"/>
                    <a:pt x="16" y="2"/>
                    <a:pt x="17" y="4"/>
                  </a:cubicBezTo>
                  <a:cubicBezTo>
                    <a:pt x="17" y="4"/>
                    <a:pt x="17" y="4"/>
                    <a:pt x="17" y="4"/>
                  </a:cubicBezTo>
                  <a:cubicBezTo>
                    <a:pt x="17" y="1"/>
                    <a:pt x="17" y="1"/>
                    <a:pt x="17" y="1"/>
                  </a:cubicBezTo>
                  <a:cubicBezTo>
                    <a:pt x="21" y="1"/>
                    <a:pt x="21" y="1"/>
                    <a:pt x="21" y="1"/>
                  </a:cubicBezTo>
                  <a:cubicBezTo>
                    <a:pt x="21" y="2"/>
                    <a:pt x="21" y="4"/>
                    <a:pt x="21" y="7"/>
                  </a:cubicBezTo>
                  <a:lnTo>
                    <a:pt x="21" y="20"/>
                  </a:lnTo>
                  <a:close/>
                  <a:moveTo>
                    <a:pt x="17" y="9"/>
                  </a:moveTo>
                  <a:cubicBezTo>
                    <a:pt x="17" y="9"/>
                    <a:pt x="17" y="8"/>
                    <a:pt x="16" y="8"/>
                  </a:cubicBezTo>
                  <a:cubicBezTo>
                    <a:pt x="16" y="5"/>
                    <a:pt x="14" y="3"/>
                    <a:pt x="11" y="3"/>
                  </a:cubicBezTo>
                  <a:cubicBezTo>
                    <a:pt x="7" y="3"/>
                    <a:pt x="4" y="6"/>
                    <a:pt x="4" y="12"/>
                  </a:cubicBezTo>
                  <a:cubicBezTo>
                    <a:pt x="4" y="16"/>
                    <a:pt x="6" y="20"/>
                    <a:pt x="11" y="20"/>
                  </a:cubicBezTo>
                  <a:cubicBezTo>
                    <a:pt x="13" y="20"/>
                    <a:pt x="15" y="18"/>
                    <a:pt x="16" y="15"/>
                  </a:cubicBezTo>
                  <a:cubicBezTo>
                    <a:pt x="16" y="15"/>
                    <a:pt x="17" y="14"/>
                    <a:pt x="17" y="13"/>
                  </a:cubicBezTo>
                  <a:lnTo>
                    <a:pt x="17"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6" name="Freeform 152"/>
            <p:cNvSpPr>
              <a:spLocks/>
            </p:cNvSpPr>
            <p:nvPr userDrawn="1"/>
          </p:nvSpPr>
          <p:spPr bwMode="auto">
            <a:xfrm>
              <a:off x="1722" y="4170"/>
              <a:ext cx="20" cy="42"/>
            </a:xfrm>
            <a:custGeom>
              <a:avLst/>
              <a:gdLst>
                <a:gd name="T0" fmla="*/ 0 w 11"/>
                <a:gd name="T1" fmla="*/ 8 h 23"/>
                <a:gd name="T2" fmla="*/ 0 w 11"/>
                <a:gd name="T3" fmla="*/ 1 h 23"/>
                <a:gd name="T4" fmla="*/ 4 w 11"/>
                <a:gd name="T5" fmla="*/ 1 h 23"/>
                <a:gd name="T6" fmla="*/ 4 w 11"/>
                <a:gd name="T7" fmla="*/ 5 h 23"/>
                <a:gd name="T8" fmla="*/ 4 w 11"/>
                <a:gd name="T9" fmla="*/ 5 h 23"/>
                <a:gd name="T10" fmla="*/ 10 w 11"/>
                <a:gd name="T11" fmla="*/ 0 h 23"/>
                <a:gd name="T12" fmla="*/ 11 w 11"/>
                <a:gd name="T13" fmla="*/ 0 h 23"/>
                <a:gd name="T14" fmla="*/ 11 w 11"/>
                <a:gd name="T15" fmla="*/ 4 h 23"/>
                <a:gd name="T16" fmla="*/ 10 w 11"/>
                <a:gd name="T17" fmla="*/ 4 h 23"/>
                <a:gd name="T18" fmla="*/ 4 w 11"/>
                <a:gd name="T19" fmla="*/ 9 h 23"/>
                <a:gd name="T20" fmla="*/ 4 w 11"/>
                <a:gd name="T21" fmla="*/ 11 h 23"/>
                <a:gd name="T22" fmla="*/ 4 w 11"/>
                <a:gd name="T23" fmla="*/ 23 h 23"/>
                <a:gd name="T24" fmla="*/ 0 w 11"/>
                <a:gd name="T25" fmla="*/ 23 h 23"/>
                <a:gd name="T26" fmla="*/ 0 w 11"/>
                <a:gd name="T27"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23">
                  <a:moveTo>
                    <a:pt x="0" y="8"/>
                  </a:moveTo>
                  <a:cubicBezTo>
                    <a:pt x="0" y="5"/>
                    <a:pt x="0" y="3"/>
                    <a:pt x="0" y="1"/>
                  </a:cubicBezTo>
                  <a:cubicBezTo>
                    <a:pt x="4" y="1"/>
                    <a:pt x="4" y="1"/>
                    <a:pt x="4" y="1"/>
                  </a:cubicBezTo>
                  <a:cubicBezTo>
                    <a:pt x="4" y="5"/>
                    <a:pt x="4" y="5"/>
                    <a:pt x="4" y="5"/>
                  </a:cubicBezTo>
                  <a:cubicBezTo>
                    <a:pt x="4" y="5"/>
                    <a:pt x="4" y="5"/>
                    <a:pt x="4" y="5"/>
                  </a:cubicBezTo>
                  <a:cubicBezTo>
                    <a:pt x="5" y="2"/>
                    <a:pt x="7" y="0"/>
                    <a:pt x="10" y="0"/>
                  </a:cubicBezTo>
                  <a:cubicBezTo>
                    <a:pt x="11" y="0"/>
                    <a:pt x="11" y="0"/>
                    <a:pt x="11" y="0"/>
                  </a:cubicBezTo>
                  <a:cubicBezTo>
                    <a:pt x="11" y="4"/>
                    <a:pt x="11" y="4"/>
                    <a:pt x="11" y="4"/>
                  </a:cubicBezTo>
                  <a:cubicBezTo>
                    <a:pt x="11" y="4"/>
                    <a:pt x="10" y="4"/>
                    <a:pt x="10" y="4"/>
                  </a:cubicBezTo>
                  <a:cubicBezTo>
                    <a:pt x="7" y="4"/>
                    <a:pt x="5" y="6"/>
                    <a:pt x="4" y="9"/>
                  </a:cubicBezTo>
                  <a:cubicBezTo>
                    <a:pt x="4" y="10"/>
                    <a:pt x="4" y="10"/>
                    <a:pt x="4" y="11"/>
                  </a:cubicBezTo>
                  <a:cubicBezTo>
                    <a:pt x="4" y="23"/>
                    <a:pt x="4" y="23"/>
                    <a:pt x="4" y="23"/>
                  </a:cubicBezTo>
                  <a:cubicBezTo>
                    <a:pt x="0" y="23"/>
                    <a:pt x="0" y="23"/>
                    <a:pt x="0" y="23"/>
                  </a:cubicBezTo>
                  <a:lnTo>
                    <a:pt x="0" y="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7" name="Freeform 153"/>
            <p:cNvSpPr>
              <a:spLocks noEditPoints="1"/>
            </p:cNvSpPr>
            <p:nvPr userDrawn="1"/>
          </p:nvSpPr>
          <p:spPr bwMode="auto">
            <a:xfrm>
              <a:off x="1746" y="4170"/>
              <a:ext cx="33" cy="42"/>
            </a:xfrm>
            <a:custGeom>
              <a:avLst/>
              <a:gdLst>
                <a:gd name="T0" fmla="*/ 18 w 18"/>
                <a:gd name="T1" fmla="*/ 17 h 23"/>
                <a:gd name="T2" fmla="*/ 18 w 18"/>
                <a:gd name="T3" fmla="*/ 23 h 23"/>
                <a:gd name="T4" fmla="*/ 14 w 18"/>
                <a:gd name="T5" fmla="*/ 23 h 23"/>
                <a:gd name="T6" fmla="*/ 14 w 18"/>
                <a:gd name="T7" fmla="*/ 20 h 23"/>
                <a:gd name="T8" fmla="*/ 14 w 18"/>
                <a:gd name="T9" fmla="*/ 20 h 23"/>
                <a:gd name="T10" fmla="*/ 7 w 18"/>
                <a:gd name="T11" fmla="*/ 23 h 23"/>
                <a:gd name="T12" fmla="*/ 0 w 18"/>
                <a:gd name="T13" fmla="*/ 17 h 23"/>
                <a:gd name="T14" fmla="*/ 14 w 18"/>
                <a:gd name="T15" fmla="*/ 9 h 23"/>
                <a:gd name="T16" fmla="*/ 14 w 18"/>
                <a:gd name="T17" fmla="*/ 8 h 23"/>
                <a:gd name="T18" fmla="*/ 9 w 18"/>
                <a:gd name="T19" fmla="*/ 3 h 23"/>
                <a:gd name="T20" fmla="*/ 3 w 18"/>
                <a:gd name="T21" fmla="*/ 5 h 23"/>
                <a:gd name="T22" fmla="*/ 2 w 18"/>
                <a:gd name="T23" fmla="*/ 2 h 23"/>
                <a:gd name="T24" fmla="*/ 9 w 18"/>
                <a:gd name="T25" fmla="*/ 0 h 23"/>
                <a:gd name="T26" fmla="*/ 18 w 18"/>
                <a:gd name="T27" fmla="*/ 9 h 23"/>
                <a:gd name="T28" fmla="*/ 18 w 18"/>
                <a:gd name="T29" fmla="*/ 17 h 23"/>
                <a:gd name="T30" fmla="*/ 14 w 18"/>
                <a:gd name="T31" fmla="*/ 11 h 23"/>
                <a:gd name="T32" fmla="*/ 4 w 18"/>
                <a:gd name="T33" fmla="*/ 16 h 23"/>
                <a:gd name="T34" fmla="*/ 8 w 18"/>
                <a:gd name="T35" fmla="*/ 20 h 23"/>
                <a:gd name="T36" fmla="*/ 14 w 18"/>
                <a:gd name="T37" fmla="*/ 17 h 23"/>
                <a:gd name="T38" fmla="*/ 14 w 18"/>
                <a:gd name="T39" fmla="*/ 15 h 23"/>
                <a:gd name="T40" fmla="*/ 14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8" y="17"/>
                  </a:moveTo>
                  <a:cubicBezTo>
                    <a:pt x="18" y="19"/>
                    <a:pt x="18" y="21"/>
                    <a:pt x="18" y="23"/>
                  </a:cubicBezTo>
                  <a:cubicBezTo>
                    <a:pt x="14" y="23"/>
                    <a:pt x="14" y="23"/>
                    <a:pt x="14" y="23"/>
                  </a:cubicBezTo>
                  <a:cubicBezTo>
                    <a:pt x="14" y="20"/>
                    <a:pt x="14" y="20"/>
                    <a:pt x="14" y="20"/>
                  </a:cubicBezTo>
                  <a:cubicBezTo>
                    <a:pt x="14" y="20"/>
                    <a:pt x="14" y="20"/>
                    <a:pt x="14" y="20"/>
                  </a:cubicBezTo>
                  <a:cubicBezTo>
                    <a:pt x="13" y="22"/>
                    <a:pt x="10" y="23"/>
                    <a:pt x="7" y="23"/>
                  </a:cubicBezTo>
                  <a:cubicBezTo>
                    <a:pt x="3" y="23"/>
                    <a:pt x="0" y="20"/>
                    <a:pt x="0" y="17"/>
                  </a:cubicBezTo>
                  <a:cubicBezTo>
                    <a:pt x="0" y="12"/>
                    <a:pt x="5" y="9"/>
                    <a:pt x="14" y="9"/>
                  </a:cubicBezTo>
                  <a:cubicBezTo>
                    <a:pt x="14" y="8"/>
                    <a:pt x="14" y="8"/>
                    <a:pt x="14" y="8"/>
                  </a:cubicBezTo>
                  <a:cubicBezTo>
                    <a:pt x="14" y="6"/>
                    <a:pt x="13" y="3"/>
                    <a:pt x="9" y="3"/>
                  </a:cubicBezTo>
                  <a:cubicBezTo>
                    <a:pt x="6" y="3"/>
                    <a:pt x="4" y="4"/>
                    <a:pt x="3" y="5"/>
                  </a:cubicBezTo>
                  <a:cubicBezTo>
                    <a:pt x="2" y="2"/>
                    <a:pt x="2" y="2"/>
                    <a:pt x="2" y="2"/>
                  </a:cubicBezTo>
                  <a:cubicBezTo>
                    <a:pt x="4" y="1"/>
                    <a:pt x="6" y="0"/>
                    <a:pt x="9" y="0"/>
                  </a:cubicBezTo>
                  <a:cubicBezTo>
                    <a:pt x="16" y="0"/>
                    <a:pt x="18" y="5"/>
                    <a:pt x="18" y="9"/>
                  </a:cubicBezTo>
                  <a:lnTo>
                    <a:pt x="18" y="17"/>
                  </a:lnTo>
                  <a:close/>
                  <a:moveTo>
                    <a:pt x="14" y="11"/>
                  </a:moveTo>
                  <a:cubicBezTo>
                    <a:pt x="9" y="11"/>
                    <a:pt x="4" y="12"/>
                    <a:pt x="4" y="16"/>
                  </a:cubicBezTo>
                  <a:cubicBezTo>
                    <a:pt x="4" y="19"/>
                    <a:pt x="6" y="20"/>
                    <a:pt x="8" y="20"/>
                  </a:cubicBezTo>
                  <a:cubicBezTo>
                    <a:pt x="11" y="20"/>
                    <a:pt x="13" y="18"/>
                    <a:pt x="14" y="17"/>
                  </a:cubicBezTo>
                  <a:cubicBezTo>
                    <a:pt x="14" y="16"/>
                    <a:pt x="14" y="16"/>
                    <a:pt x="14" y="15"/>
                  </a:cubicBezTo>
                  <a:lnTo>
                    <a:pt x="14"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8" name="Freeform 154"/>
            <p:cNvSpPr>
              <a:spLocks/>
            </p:cNvSpPr>
            <p:nvPr userDrawn="1"/>
          </p:nvSpPr>
          <p:spPr bwMode="auto">
            <a:xfrm>
              <a:off x="1790" y="4170"/>
              <a:ext cx="58" cy="42"/>
            </a:xfrm>
            <a:custGeom>
              <a:avLst/>
              <a:gdLst>
                <a:gd name="T0" fmla="*/ 0 w 32"/>
                <a:gd name="T1" fmla="*/ 7 h 23"/>
                <a:gd name="T2" fmla="*/ 0 w 32"/>
                <a:gd name="T3" fmla="*/ 1 h 23"/>
                <a:gd name="T4" fmla="*/ 3 w 32"/>
                <a:gd name="T5" fmla="*/ 1 h 23"/>
                <a:gd name="T6" fmla="*/ 4 w 32"/>
                <a:gd name="T7" fmla="*/ 4 h 23"/>
                <a:gd name="T8" fmla="*/ 4 w 32"/>
                <a:gd name="T9" fmla="*/ 4 h 23"/>
                <a:gd name="T10" fmla="*/ 11 w 32"/>
                <a:gd name="T11" fmla="*/ 0 h 23"/>
                <a:gd name="T12" fmla="*/ 17 w 32"/>
                <a:gd name="T13" fmla="*/ 5 h 23"/>
                <a:gd name="T14" fmla="*/ 17 w 32"/>
                <a:gd name="T15" fmla="*/ 5 h 23"/>
                <a:gd name="T16" fmla="*/ 20 w 32"/>
                <a:gd name="T17" fmla="*/ 2 h 23"/>
                <a:gd name="T18" fmla="*/ 25 w 32"/>
                <a:gd name="T19" fmla="*/ 0 h 23"/>
                <a:gd name="T20" fmla="*/ 32 w 32"/>
                <a:gd name="T21" fmla="*/ 10 h 23"/>
                <a:gd name="T22" fmla="*/ 32 w 32"/>
                <a:gd name="T23" fmla="*/ 23 h 23"/>
                <a:gd name="T24" fmla="*/ 28 w 32"/>
                <a:gd name="T25" fmla="*/ 23 h 23"/>
                <a:gd name="T26" fmla="*/ 28 w 32"/>
                <a:gd name="T27" fmla="*/ 10 h 23"/>
                <a:gd name="T28" fmla="*/ 23 w 32"/>
                <a:gd name="T29" fmla="*/ 3 h 23"/>
                <a:gd name="T30" fmla="*/ 18 w 32"/>
                <a:gd name="T31" fmla="*/ 7 h 23"/>
                <a:gd name="T32" fmla="*/ 18 w 32"/>
                <a:gd name="T33" fmla="*/ 9 h 23"/>
                <a:gd name="T34" fmla="*/ 18 w 32"/>
                <a:gd name="T35" fmla="*/ 23 h 23"/>
                <a:gd name="T36" fmla="*/ 14 w 32"/>
                <a:gd name="T37" fmla="*/ 23 h 23"/>
                <a:gd name="T38" fmla="*/ 14 w 32"/>
                <a:gd name="T39" fmla="*/ 9 h 23"/>
                <a:gd name="T40" fmla="*/ 9 w 32"/>
                <a:gd name="T41" fmla="*/ 3 h 23"/>
                <a:gd name="T42" fmla="*/ 4 w 32"/>
                <a:gd name="T43" fmla="*/ 7 h 23"/>
                <a:gd name="T44" fmla="*/ 4 w 32"/>
                <a:gd name="T45" fmla="*/ 9 h 23"/>
                <a:gd name="T46" fmla="*/ 4 w 32"/>
                <a:gd name="T47" fmla="*/ 23 h 23"/>
                <a:gd name="T48" fmla="*/ 0 w 32"/>
                <a:gd name="T49" fmla="*/ 23 h 23"/>
                <a:gd name="T50" fmla="*/ 0 w 32"/>
                <a:gd name="T5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2" h="23">
                  <a:moveTo>
                    <a:pt x="0" y="7"/>
                  </a:moveTo>
                  <a:cubicBezTo>
                    <a:pt x="0" y="4"/>
                    <a:pt x="0" y="2"/>
                    <a:pt x="0" y="1"/>
                  </a:cubicBezTo>
                  <a:cubicBezTo>
                    <a:pt x="3" y="1"/>
                    <a:pt x="3" y="1"/>
                    <a:pt x="3" y="1"/>
                  </a:cubicBezTo>
                  <a:cubicBezTo>
                    <a:pt x="4" y="4"/>
                    <a:pt x="4" y="4"/>
                    <a:pt x="4" y="4"/>
                  </a:cubicBezTo>
                  <a:cubicBezTo>
                    <a:pt x="4" y="4"/>
                    <a:pt x="4" y="4"/>
                    <a:pt x="4" y="4"/>
                  </a:cubicBezTo>
                  <a:cubicBezTo>
                    <a:pt x="5" y="2"/>
                    <a:pt x="7" y="0"/>
                    <a:pt x="11" y="0"/>
                  </a:cubicBezTo>
                  <a:cubicBezTo>
                    <a:pt x="14" y="0"/>
                    <a:pt x="16" y="2"/>
                    <a:pt x="17" y="5"/>
                  </a:cubicBezTo>
                  <a:cubicBezTo>
                    <a:pt x="17" y="5"/>
                    <a:pt x="17" y="5"/>
                    <a:pt x="17" y="5"/>
                  </a:cubicBezTo>
                  <a:cubicBezTo>
                    <a:pt x="18" y="3"/>
                    <a:pt x="19" y="2"/>
                    <a:pt x="20" y="2"/>
                  </a:cubicBezTo>
                  <a:cubicBezTo>
                    <a:pt x="21" y="1"/>
                    <a:pt x="22" y="0"/>
                    <a:pt x="25" y="0"/>
                  </a:cubicBezTo>
                  <a:cubicBezTo>
                    <a:pt x="28" y="0"/>
                    <a:pt x="32" y="2"/>
                    <a:pt x="32" y="10"/>
                  </a:cubicBezTo>
                  <a:cubicBezTo>
                    <a:pt x="32" y="23"/>
                    <a:pt x="32" y="23"/>
                    <a:pt x="32" y="23"/>
                  </a:cubicBezTo>
                  <a:cubicBezTo>
                    <a:pt x="28" y="23"/>
                    <a:pt x="28" y="23"/>
                    <a:pt x="28" y="23"/>
                  </a:cubicBezTo>
                  <a:cubicBezTo>
                    <a:pt x="28" y="10"/>
                    <a:pt x="28" y="10"/>
                    <a:pt x="28" y="10"/>
                  </a:cubicBezTo>
                  <a:cubicBezTo>
                    <a:pt x="28" y="6"/>
                    <a:pt x="26" y="3"/>
                    <a:pt x="23" y="3"/>
                  </a:cubicBezTo>
                  <a:cubicBezTo>
                    <a:pt x="21" y="3"/>
                    <a:pt x="19" y="5"/>
                    <a:pt x="18" y="7"/>
                  </a:cubicBezTo>
                  <a:cubicBezTo>
                    <a:pt x="18" y="8"/>
                    <a:pt x="18" y="8"/>
                    <a:pt x="18" y="9"/>
                  </a:cubicBezTo>
                  <a:cubicBezTo>
                    <a:pt x="18" y="23"/>
                    <a:pt x="18" y="23"/>
                    <a:pt x="18" y="23"/>
                  </a:cubicBezTo>
                  <a:cubicBezTo>
                    <a:pt x="14" y="23"/>
                    <a:pt x="14" y="23"/>
                    <a:pt x="14" y="23"/>
                  </a:cubicBezTo>
                  <a:cubicBezTo>
                    <a:pt x="14" y="9"/>
                    <a:pt x="14" y="9"/>
                    <a:pt x="14" y="9"/>
                  </a:cubicBezTo>
                  <a:cubicBezTo>
                    <a:pt x="14" y="6"/>
                    <a:pt x="12" y="3"/>
                    <a:pt x="9" y="3"/>
                  </a:cubicBezTo>
                  <a:cubicBezTo>
                    <a:pt x="7" y="3"/>
                    <a:pt x="5" y="5"/>
                    <a:pt x="4" y="7"/>
                  </a:cubicBezTo>
                  <a:cubicBezTo>
                    <a:pt x="4" y="8"/>
                    <a:pt x="4" y="9"/>
                    <a:pt x="4" y="9"/>
                  </a:cubicBezTo>
                  <a:cubicBezTo>
                    <a:pt x="4" y="23"/>
                    <a:pt x="4" y="23"/>
                    <a:pt x="4"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299" name="Freeform 155"/>
            <p:cNvSpPr>
              <a:spLocks/>
            </p:cNvSpPr>
            <p:nvPr userDrawn="1"/>
          </p:nvSpPr>
          <p:spPr bwMode="auto">
            <a:xfrm>
              <a:off x="1857" y="4170"/>
              <a:ext cx="25" cy="42"/>
            </a:xfrm>
            <a:custGeom>
              <a:avLst/>
              <a:gdLst>
                <a:gd name="T0" fmla="*/ 1 w 14"/>
                <a:gd name="T1" fmla="*/ 19 h 23"/>
                <a:gd name="T2" fmla="*/ 6 w 14"/>
                <a:gd name="T3" fmla="*/ 20 h 23"/>
                <a:gd name="T4" fmla="*/ 11 w 14"/>
                <a:gd name="T5" fmla="*/ 17 h 23"/>
                <a:gd name="T6" fmla="*/ 6 w 14"/>
                <a:gd name="T7" fmla="*/ 13 h 23"/>
                <a:gd name="T8" fmla="*/ 1 w 14"/>
                <a:gd name="T9" fmla="*/ 7 h 23"/>
                <a:gd name="T10" fmla="*/ 8 w 14"/>
                <a:gd name="T11" fmla="*/ 0 h 23"/>
                <a:gd name="T12" fmla="*/ 14 w 14"/>
                <a:gd name="T13" fmla="*/ 1 h 23"/>
                <a:gd name="T14" fmla="*/ 13 w 14"/>
                <a:gd name="T15" fmla="*/ 4 h 23"/>
                <a:gd name="T16" fmla="*/ 8 w 14"/>
                <a:gd name="T17" fmla="*/ 3 h 23"/>
                <a:gd name="T18" fmla="*/ 4 w 14"/>
                <a:gd name="T19" fmla="*/ 6 h 23"/>
                <a:gd name="T20" fmla="*/ 9 w 14"/>
                <a:gd name="T21" fmla="*/ 10 h 23"/>
                <a:gd name="T22" fmla="*/ 14 w 14"/>
                <a:gd name="T23" fmla="*/ 17 h 23"/>
                <a:gd name="T24" fmla="*/ 6 w 14"/>
                <a:gd name="T25" fmla="*/ 23 h 23"/>
                <a:gd name="T26" fmla="*/ 0 w 14"/>
                <a:gd name="T27" fmla="*/ 22 h 23"/>
                <a:gd name="T28" fmla="*/ 1 w 14"/>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 h="23">
                  <a:moveTo>
                    <a:pt x="1" y="19"/>
                  </a:moveTo>
                  <a:cubicBezTo>
                    <a:pt x="2" y="19"/>
                    <a:pt x="4" y="20"/>
                    <a:pt x="6" y="20"/>
                  </a:cubicBezTo>
                  <a:cubicBezTo>
                    <a:pt x="9" y="20"/>
                    <a:pt x="11" y="19"/>
                    <a:pt x="11" y="17"/>
                  </a:cubicBezTo>
                  <a:cubicBezTo>
                    <a:pt x="11" y="15"/>
                    <a:pt x="9" y="14"/>
                    <a:pt x="6" y="13"/>
                  </a:cubicBezTo>
                  <a:cubicBezTo>
                    <a:pt x="2" y="11"/>
                    <a:pt x="1" y="9"/>
                    <a:pt x="1" y="7"/>
                  </a:cubicBezTo>
                  <a:cubicBezTo>
                    <a:pt x="1" y="3"/>
                    <a:pt x="3" y="0"/>
                    <a:pt x="8" y="0"/>
                  </a:cubicBezTo>
                  <a:cubicBezTo>
                    <a:pt x="10" y="0"/>
                    <a:pt x="12" y="1"/>
                    <a:pt x="14" y="1"/>
                  </a:cubicBezTo>
                  <a:cubicBezTo>
                    <a:pt x="13" y="4"/>
                    <a:pt x="13" y="4"/>
                    <a:pt x="13" y="4"/>
                  </a:cubicBezTo>
                  <a:cubicBezTo>
                    <a:pt x="12" y="4"/>
                    <a:pt x="10" y="3"/>
                    <a:pt x="8" y="3"/>
                  </a:cubicBezTo>
                  <a:cubicBezTo>
                    <a:pt x="6" y="3"/>
                    <a:pt x="4" y="4"/>
                    <a:pt x="4" y="6"/>
                  </a:cubicBezTo>
                  <a:cubicBezTo>
                    <a:pt x="4" y="8"/>
                    <a:pt x="6" y="9"/>
                    <a:pt x="9" y="10"/>
                  </a:cubicBezTo>
                  <a:cubicBezTo>
                    <a:pt x="12" y="11"/>
                    <a:pt x="14" y="13"/>
                    <a:pt x="14" y="17"/>
                  </a:cubicBezTo>
                  <a:cubicBezTo>
                    <a:pt x="14" y="21"/>
                    <a:pt x="11" y="23"/>
                    <a:pt x="6" y="23"/>
                  </a:cubicBezTo>
                  <a:cubicBezTo>
                    <a:pt x="4" y="23"/>
                    <a:pt x="1"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0" name="Freeform 156"/>
            <p:cNvSpPr>
              <a:spLocks noEditPoints="1"/>
            </p:cNvSpPr>
            <p:nvPr userDrawn="1"/>
          </p:nvSpPr>
          <p:spPr bwMode="auto">
            <a:xfrm>
              <a:off x="1908" y="4170"/>
              <a:ext cx="31" cy="42"/>
            </a:xfrm>
            <a:custGeom>
              <a:avLst/>
              <a:gdLst>
                <a:gd name="T0" fmla="*/ 17 w 17"/>
                <a:gd name="T1" fmla="*/ 17 h 23"/>
                <a:gd name="T2" fmla="*/ 17 w 17"/>
                <a:gd name="T3" fmla="*/ 23 h 23"/>
                <a:gd name="T4" fmla="*/ 14 w 17"/>
                <a:gd name="T5" fmla="*/ 23 h 23"/>
                <a:gd name="T6" fmla="*/ 13 w 17"/>
                <a:gd name="T7" fmla="*/ 20 h 23"/>
                <a:gd name="T8" fmla="*/ 13 w 17"/>
                <a:gd name="T9" fmla="*/ 20 h 23"/>
                <a:gd name="T10" fmla="*/ 6 w 17"/>
                <a:gd name="T11" fmla="*/ 23 h 23"/>
                <a:gd name="T12" fmla="*/ 0 w 17"/>
                <a:gd name="T13" fmla="*/ 17 h 23"/>
                <a:gd name="T14" fmla="*/ 13 w 17"/>
                <a:gd name="T15" fmla="*/ 9 h 23"/>
                <a:gd name="T16" fmla="*/ 13 w 17"/>
                <a:gd name="T17" fmla="*/ 8 h 23"/>
                <a:gd name="T18" fmla="*/ 8 w 17"/>
                <a:gd name="T19" fmla="*/ 3 h 23"/>
                <a:gd name="T20" fmla="*/ 2 w 17"/>
                <a:gd name="T21" fmla="*/ 5 h 23"/>
                <a:gd name="T22" fmla="*/ 1 w 17"/>
                <a:gd name="T23" fmla="*/ 2 h 23"/>
                <a:gd name="T24" fmla="*/ 8 w 17"/>
                <a:gd name="T25" fmla="*/ 0 h 23"/>
                <a:gd name="T26" fmla="*/ 17 w 17"/>
                <a:gd name="T27" fmla="*/ 9 h 23"/>
                <a:gd name="T28" fmla="*/ 17 w 17"/>
                <a:gd name="T29" fmla="*/ 17 h 23"/>
                <a:gd name="T30" fmla="*/ 13 w 17"/>
                <a:gd name="T31" fmla="*/ 11 h 23"/>
                <a:gd name="T32" fmla="*/ 4 w 17"/>
                <a:gd name="T33" fmla="*/ 16 h 23"/>
                <a:gd name="T34" fmla="*/ 7 w 17"/>
                <a:gd name="T35" fmla="*/ 20 h 23"/>
                <a:gd name="T36" fmla="*/ 13 w 17"/>
                <a:gd name="T37" fmla="*/ 17 h 23"/>
                <a:gd name="T38" fmla="*/ 13 w 17"/>
                <a:gd name="T39" fmla="*/ 15 h 23"/>
                <a:gd name="T40" fmla="*/ 13 w 17"/>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 h="23">
                  <a:moveTo>
                    <a:pt x="17" y="17"/>
                  </a:moveTo>
                  <a:cubicBezTo>
                    <a:pt x="17" y="19"/>
                    <a:pt x="17" y="21"/>
                    <a:pt x="17" y="23"/>
                  </a:cubicBezTo>
                  <a:cubicBezTo>
                    <a:pt x="14" y="23"/>
                    <a:pt x="14" y="23"/>
                    <a:pt x="14" y="23"/>
                  </a:cubicBezTo>
                  <a:cubicBezTo>
                    <a:pt x="13" y="20"/>
                    <a:pt x="13" y="20"/>
                    <a:pt x="13" y="20"/>
                  </a:cubicBezTo>
                  <a:cubicBezTo>
                    <a:pt x="13" y="20"/>
                    <a:pt x="13" y="20"/>
                    <a:pt x="13" y="20"/>
                  </a:cubicBezTo>
                  <a:cubicBezTo>
                    <a:pt x="12" y="22"/>
                    <a:pt x="10" y="23"/>
                    <a:pt x="6" y="23"/>
                  </a:cubicBezTo>
                  <a:cubicBezTo>
                    <a:pt x="2" y="23"/>
                    <a:pt x="0" y="20"/>
                    <a:pt x="0" y="17"/>
                  </a:cubicBezTo>
                  <a:cubicBezTo>
                    <a:pt x="0" y="12"/>
                    <a:pt x="4" y="9"/>
                    <a:pt x="13" y="9"/>
                  </a:cubicBezTo>
                  <a:cubicBezTo>
                    <a:pt x="13" y="8"/>
                    <a:pt x="13" y="8"/>
                    <a:pt x="13" y="8"/>
                  </a:cubicBezTo>
                  <a:cubicBezTo>
                    <a:pt x="13" y="6"/>
                    <a:pt x="12" y="3"/>
                    <a:pt x="8" y="3"/>
                  </a:cubicBezTo>
                  <a:cubicBezTo>
                    <a:pt x="6" y="3"/>
                    <a:pt x="4" y="4"/>
                    <a:pt x="2" y="5"/>
                  </a:cubicBezTo>
                  <a:cubicBezTo>
                    <a:pt x="1" y="2"/>
                    <a:pt x="1" y="2"/>
                    <a:pt x="1" y="2"/>
                  </a:cubicBezTo>
                  <a:cubicBezTo>
                    <a:pt x="3" y="1"/>
                    <a:pt x="6" y="0"/>
                    <a:pt x="8" y="0"/>
                  </a:cubicBezTo>
                  <a:cubicBezTo>
                    <a:pt x="15" y="0"/>
                    <a:pt x="17" y="5"/>
                    <a:pt x="17" y="9"/>
                  </a:cubicBezTo>
                  <a:lnTo>
                    <a:pt x="17" y="17"/>
                  </a:lnTo>
                  <a:close/>
                  <a:moveTo>
                    <a:pt x="13" y="11"/>
                  </a:moveTo>
                  <a:cubicBezTo>
                    <a:pt x="9" y="11"/>
                    <a:pt x="4" y="12"/>
                    <a:pt x="4" y="16"/>
                  </a:cubicBezTo>
                  <a:cubicBezTo>
                    <a:pt x="4" y="19"/>
                    <a:pt x="5" y="20"/>
                    <a:pt x="7" y="20"/>
                  </a:cubicBezTo>
                  <a:cubicBezTo>
                    <a:pt x="10" y="20"/>
                    <a:pt x="12" y="18"/>
                    <a:pt x="13" y="17"/>
                  </a:cubicBezTo>
                  <a:cubicBezTo>
                    <a:pt x="13" y="16"/>
                    <a:pt x="13" y="16"/>
                    <a:pt x="13" y="15"/>
                  </a:cubicBezTo>
                  <a:lnTo>
                    <a:pt x="13"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1" name="Freeform 157"/>
            <p:cNvSpPr>
              <a:spLocks/>
            </p:cNvSpPr>
            <p:nvPr userDrawn="1"/>
          </p:nvSpPr>
          <p:spPr bwMode="auto">
            <a:xfrm>
              <a:off x="1950" y="4170"/>
              <a:ext cx="34" cy="42"/>
            </a:xfrm>
            <a:custGeom>
              <a:avLst/>
              <a:gdLst>
                <a:gd name="T0" fmla="*/ 0 w 19"/>
                <a:gd name="T1" fmla="*/ 7 h 23"/>
                <a:gd name="T2" fmla="*/ 0 w 19"/>
                <a:gd name="T3" fmla="*/ 1 h 23"/>
                <a:gd name="T4" fmla="*/ 4 w 19"/>
                <a:gd name="T5" fmla="*/ 1 h 23"/>
                <a:gd name="T6" fmla="*/ 4 w 19"/>
                <a:gd name="T7" fmla="*/ 4 h 23"/>
                <a:gd name="T8" fmla="*/ 4 w 19"/>
                <a:gd name="T9" fmla="*/ 4 h 23"/>
                <a:gd name="T10" fmla="*/ 12 w 19"/>
                <a:gd name="T11" fmla="*/ 0 h 23"/>
                <a:gd name="T12" fmla="*/ 19 w 19"/>
                <a:gd name="T13" fmla="*/ 10 h 23"/>
                <a:gd name="T14" fmla="*/ 19 w 19"/>
                <a:gd name="T15" fmla="*/ 23 h 23"/>
                <a:gd name="T16" fmla="*/ 15 w 19"/>
                <a:gd name="T17" fmla="*/ 23 h 23"/>
                <a:gd name="T18" fmla="*/ 15 w 19"/>
                <a:gd name="T19" fmla="*/ 10 h 23"/>
                <a:gd name="T20" fmla="*/ 10 w 19"/>
                <a:gd name="T21" fmla="*/ 3 h 23"/>
                <a:gd name="T22" fmla="*/ 5 w 19"/>
                <a:gd name="T23" fmla="*/ 8 h 23"/>
                <a:gd name="T24" fmla="*/ 5 w 19"/>
                <a:gd name="T25" fmla="*/ 9 h 23"/>
                <a:gd name="T26" fmla="*/ 5 w 19"/>
                <a:gd name="T27" fmla="*/ 23 h 23"/>
                <a:gd name="T28" fmla="*/ 0 w 19"/>
                <a:gd name="T29" fmla="*/ 23 h 23"/>
                <a:gd name="T30" fmla="*/ 0 w 19"/>
                <a:gd name="T31" fmla="*/ 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 h="23">
                  <a:moveTo>
                    <a:pt x="0" y="7"/>
                  </a:moveTo>
                  <a:cubicBezTo>
                    <a:pt x="0" y="4"/>
                    <a:pt x="0" y="2"/>
                    <a:pt x="0" y="1"/>
                  </a:cubicBezTo>
                  <a:cubicBezTo>
                    <a:pt x="4" y="1"/>
                    <a:pt x="4" y="1"/>
                    <a:pt x="4" y="1"/>
                  </a:cubicBezTo>
                  <a:cubicBezTo>
                    <a:pt x="4" y="4"/>
                    <a:pt x="4" y="4"/>
                    <a:pt x="4" y="4"/>
                  </a:cubicBezTo>
                  <a:cubicBezTo>
                    <a:pt x="4" y="4"/>
                    <a:pt x="4" y="4"/>
                    <a:pt x="4" y="4"/>
                  </a:cubicBezTo>
                  <a:cubicBezTo>
                    <a:pt x="5" y="2"/>
                    <a:pt x="8" y="0"/>
                    <a:pt x="12" y="0"/>
                  </a:cubicBezTo>
                  <a:cubicBezTo>
                    <a:pt x="15" y="0"/>
                    <a:pt x="19" y="2"/>
                    <a:pt x="19" y="10"/>
                  </a:cubicBezTo>
                  <a:cubicBezTo>
                    <a:pt x="19" y="23"/>
                    <a:pt x="19" y="23"/>
                    <a:pt x="19" y="23"/>
                  </a:cubicBezTo>
                  <a:cubicBezTo>
                    <a:pt x="15" y="23"/>
                    <a:pt x="15" y="23"/>
                    <a:pt x="15" y="23"/>
                  </a:cubicBezTo>
                  <a:cubicBezTo>
                    <a:pt x="15" y="10"/>
                    <a:pt x="15" y="10"/>
                    <a:pt x="15" y="10"/>
                  </a:cubicBezTo>
                  <a:cubicBezTo>
                    <a:pt x="15" y="6"/>
                    <a:pt x="14" y="3"/>
                    <a:pt x="10" y="3"/>
                  </a:cubicBezTo>
                  <a:cubicBezTo>
                    <a:pt x="8" y="3"/>
                    <a:pt x="6" y="5"/>
                    <a:pt x="5" y="8"/>
                  </a:cubicBezTo>
                  <a:cubicBezTo>
                    <a:pt x="5" y="8"/>
                    <a:pt x="5" y="9"/>
                    <a:pt x="5" y="9"/>
                  </a:cubicBezTo>
                  <a:cubicBezTo>
                    <a:pt x="5" y="23"/>
                    <a:pt x="5" y="23"/>
                    <a:pt x="5" y="23"/>
                  </a:cubicBezTo>
                  <a:cubicBezTo>
                    <a:pt x="0" y="23"/>
                    <a:pt x="0" y="23"/>
                    <a:pt x="0" y="23"/>
                  </a:cubicBezTo>
                  <a:lnTo>
                    <a:pt x="0" y="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2" name="Freeform 158"/>
            <p:cNvSpPr>
              <a:spLocks noEditPoints="1"/>
            </p:cNvSpPr>
            <p:nvPr userDrawn="1"/>
          </p:nvSpPr>
          <p:spPr bwMode="auto">
            <a:xfrm>
              <a:off x="1993" y="4152"/>
              <a:ext cx="38" cy="60"/>
            </a:xfrm>
            <a:custGeom>
              <a:avLst/>
              <a:gdLst>
                <a:gd name="T0" fmla="*/ 21 w 21"/>
                <a:gd name="T1" fmla="*/ 0 h 33"/>
                <a:gd name="T2" fmla="*/ 21 w 21"/>
                <a:gd name="T3" fmla="*/ 27 h 33"/>
                <a:gd name="T4" fmla="*/ 21 w 21"/>
                <a:gd name="T5" fmla="*/ 33 h 33"/>
                <a:gd name="T6" fmla="*/ 18 w 21"/>
                <a:gd name="T7" fmla="*/ 33 h 33"/>
                <a:gd name="T8" fmla="*/ 18 w 21"/>
                <a:gd name="T9" fmla="*/ 29 h 33"/>
                <a:gd name="T10" fmla="*/ 17 w 21"/>
                <a:gd name="T11" fmla="*/ 29 h 33"/>
                <a:gd name="T12" fmla="*/ 10 w 21"/>
                <a:gd name="T13" fmla="*/ 33 h 33"/>
                <a:gd name="T14" fmla="*/ 0 w 21"/>
                <a:gd name="T15" fmla="*/ 22 h 33"/>
                <a:gd name="T16" fmla="*/ 10 w 21"/>
                <a:gd name="T17" fmla="*/ 10 h 33"/>
                <a:gd name="T18" fmla="*/ 17 w 21"/>
                <a:gd name="T19" fmla="*/ 13 h 33"/>
                <a:gd name="T20" fmla="*/ 17 w 21"/>
                <a:gd name="T21" fmla="*/ 13 h 33"/>
                <a:gd name="T22" fmla="*/ 17 w 21"/>
                <a:gd name="T23" fmla="*/ 0 h 33"/>
                <a:gd name="T24" fmla="*/ 21 w 21"/>
                <a:gd name="T25" fmla="*/ 0 h 33"/>
                <a:gd name="T26" fmla="*/ 17 w 21"/>
                <a:gd name="T27" fmla="*/ 20 h 33"/>
                <a:gd name="T28" fmla="*/ 17 w 21"/>
                <a:gd name="T29" fmla="*/ 18 h 33"/>
                <a:gd name="T30" fmla="*/ 11 w 21"/>
                <a:gd name="T31" fmla="*/ 13 h 33"/>
                <a:gd name="T32" fmla="*/ 4 w 21"/>
                <a:gd name="T33" fmla="*/ 22 h 33"/>
                <a:gd name="T34" fmla="*/ 11 w 21"/>
                <a:gd name="T35" fmla="*/ 30 h 33"/>
                <a:gd name="T36" fmla="*/ 17 w 21"/>
                <a:gd name="T37" fmla="*/ 25 h 33"/>
                <a:gd name="T38" fmla="*/ 17 w 21"/>
                <a:gd name="T39" fmla="*/ 23 h 33"/>
                <a:gd name="T40" fmla="*/ 17 w 21"/>
                <a:gd name="T41"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 h="33">
                  <a:moveTo>
                    <a:pt x="21" y="0"/>
                  </a:moveTo>
                  <a:cubicBezTo>
                    <a:pt x="21" y="27"/>
                    <a:pt x="21" y="27"/>
                    <a:pt x="21" y="27"/>
                  </a:cubicBezTo>
                  <a:cubicBezTo>
                    <a:pt x="21" y="29"/>
                    <a:pt x="21" y="31"/>
                    <a:pt x="21" y="33"/>
                  </a:cubicBezTo>
                  <a:cubicBezTo>
                    <a:pt x="18" y="33"/>
                    <a:pt x="18" y="33"/>
                    <a:pt x="18" y="33"/>
                  </a:cubicBezTo>
                  <a:cubicBezTo>
                    <a:pt x="18" y="29"/>
                    <a:pt x="18" y="29"/>
                    <a:pt x="18" y="29"/>
                  </a:cubicBezTo>
                  <a:cubicBezTo>
                    <a:pt x="17" y="29"/>
                    <a:pt x="17" y="29"/>
                    <a:pt x="17" y="29"/>
                  </a:cubicBezTo>
                  <a:cubicBezTo>
                    <a:pt x="16" y="31"/>
                    <a:pt x="14" y="33"/>
                    <a:pt x="10" y="33"/>
                  </a:cubicBezTo>
                  <a:cubicBezTo>
                    <a:pt x="5" y="33"/>
                    <a:pt x="0" y="29"/>
                    <a:pt x="0" y="22"/>
                  </a:cubicBezTo>
                  <a:cubicBezTo>
                    <a:pt x="0" y="15"/>
                    <a:pt x="5" y="10"/>
                    <a:pt x="10" y="10"/>
                  </a:cubicBezTo>
                  <a:cubicBezTo>
                    <a:pt x="14" y="10"/>
                    <a:pt x="16" y="12"/>
                    <a:pt x="17" y="13"/>
                  </a:cubicBezTo>
                  <a:cubicBezTo>
                    <a:pt x="17" y="13"/>
                    <a:pt x="17" y="13"/>
                    <a:pt x="17" y="13"/>
                  </a:cubicBezTo>
                  <a:cubicBezTo>
                    <a:pt x="17" y="0"/>
                    <a:pt x="17" y="0"/>
                    <a:pt x="17" y="0"/>
                  </a:cubicBezTo>
                  <a:lnTo>
                    <a:pt x="21" y="0"/>
                  </a:lnTo>
                  <a:close/>
                  <a:moveTo>
                    <a:pt x="17" y="20"/>
                  </a:moveTo>
                  <a:cubicBezTo>
                    <a:pt x="17" y="19"/>
                    <a:pt x="17" y="18"/>
                    <a:pt x="17" y="18"/>
                  </a:cubicBezTo>
                  <a:cubicBezTo>
                    <a:pt x="16" y="15"/>
                    <a:pt x="14" y="13"/>
                    <a:pt x="11" y="13"/>
                  </a:cubicBezTo>
                  <a:cubicBezTo>
                    <a:pt x="7" y="13"/>
                    <a:pt x="4" y="17"/>
                    <a:pt x="4" y="22"/>
                  </a:cubicBezTo>
                  <a:cubicBezTo>
                    <a:pt x="4" y="26"/>
                    <a:pt x="7" y="30"/>
                    <a:pt x="11" y="30"/>
                  </a:cubicBezTo>
                  <a:cubicBezTo>
                    <a:pt x="14" y="30"/>
                    <a:pt x="16" y="28"/>
                    <a:pt x="17" y="25"/>
                  </a:cubicBezTo>
                  <a:cubicBezTo>
                    <a:pt x="17" y="25"/>
                    <a:pt x="17" y="24"/>
                    <a:pt x="17" y="23"/>
                  </a:cubicBezTo>
                  <a:lnTo>
                    <a:pt x="17" y="2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3" name="Freeform 159"/>
            <p:cNvSpPr>
              <a:spLocks noEditPoints="1"/>
            </p:cNvSpPr>
            <p:nvPr userDrawn="1"/>
          </p:nvSpPr>
          <p:spPr bwMode="auto">
            <a:xfrm>
              <a:off x="2059" y="4170"/>
              <a:ext cx="32" cy="42"/>
            </a:xfrm>
            <a:custGeom>
              <a:avLst/>
              <a:gdLst>
                <a:gd name="T0" fmla="*/ 17 w 18"/>
                <a:gd name="T1" fmla="*/ 17 h 23"/>
                <a:gd name="T2" fmla="*/ 18 w 18"/>
                <a:gd name="T3" fmla="*/ 23 h 23"/>
                <a:gd name="T4" fmla="*/ 14 w 18"/>
                <a:gd name="T5" fmla="*/ 23 h 23"/>
                <a:gd name="T6" fmla="*/ 14 w 18"/>
                <a:gd name="T7" fmla="*/ 20 h 23"/>
                <a:gd name="T8" fmla="*/ 13 w 18"/>
                <a:gd name="T9" fmla="*/ 20 h 23"/>
                <a:gd name="T10" fmla="*/ 7 w 18"/>
                <a:gd name="T11" fmla="*/ 23 h 23"/>
                <a:gd name="T12" fmla="*/ 0 w 18"/>
                <a:gd name="T13" fmla="*/ 17 h 23"/>
                <a:gd name="T14" fmla="*/ 13 w 18"/>
                <a:gd name="T15" fmla="*/ 9 h 23"/>
                <a:gd name="T16" fmla="*/ 13 w 18"/>
                <a:gd name="T17" fmla="*/ 8 h 23"/>
                <a:gd name="T18" fmla="*/ 8 w 18"/>
                <a:gd name="T19" fmla="*/ 3 h 23"/>
                <a:gd name="T20" fmla="*/ 2 w 18"/>
                <a:gd name="T21" fmla="*/ 5 h 23"/>
                <a:gd name="T22" fmla="*/ 1 w 18"/>
                <a:gd name="T23" fmla="*/ 2 h 23"/>
                <a:gd name="T24" fmla="*/ 9 w 18"/>
                <a:gd name="T25" fmla="*/ 0 h 23"/>
                <a:gd name="T26" fmla="*/ 17 w 18"/>
                <a:gd name="T27" fmla="*/ 9 h 23"/>
                <a:gd name="T28" fmla="*/ 17 w 18"/>
                <a:gd name="T29" fmla="*/ 17 h 23"/>
                <a:gd name="T30" fmla="*/ 13 w 18"/>
                <a:gd name="T31" fmla="*/ 11 h 23"/>
                <a:gd name="T32" fmla="*/ 4 w 18"/>
                <a:gd name="T33" fmla="*/ 16 h 23"/>
                <a:gd name="T34" fmla="*/ 8 w 18"/>
                <a:gd name="T35" fmla="*/ 20 h 23"/>
                <a:gd name="T36" fmla="*/ 13 w 18"/>
                <a:gd name="T37" fmla="*/ 17 h 23"/>
                <a:gd name="T38" fmla="*/ 13 w 18"/>
                <a:gd name="T39" fmla="*/ 15 h 23"/>
                <a:gd name="T40" fmla="*/ 13 w 18"/>
                <a:gd name="T41"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23">
                  <a:moveTo>
                    <a:pt x="17" y="17"/>
                  </a:moveTo>
                  <a:cubicBezTo>
                    <a:pt x="17" y="19"/>
                    <a:pt x="17" y="21"/>
                    <a:pt x="18" y="23"/>
                  </a:cubicBezTo>
                  <a:cubicBezTo>
                    <a:pt x="14" y="23"/>
                    <a:pt x="14" y="23"/>
                    <a:pt x="14" y="23"/>
                  </a:cubicBezTo>
                  <a:cubicBezTo>
                    <a:pt x="14" y="20"/>
                    <a:pt x="14" y="20"/>
                    <a:pt x="14" y="20"/>
                  </a:cubicBezTo>
                  <a:cubicBezTo>
                    <a:pt x="13" y="20"/>
                    <a:pt x="13" y="20"/>
                    <a:pt x="13" y="20"/>
                  </a:cubicBezTo>
                  <a:cubicBezTo>
                    <a:pt x="12" y="22"/>
                    <a:pt x="10" y="23"/>
                    <a:pt x="7" y="23"/>
                  </a:cubicBezTo>
                  <a:cubicBezTo>
                    <a:pt x="2" y="23"/>
                    <a:pt x="0" y="20"/>
                    <a:pt x="0" y="17"/>
                  </a:cubicBezTo>
                  <a:cubicBezTo>
                    <a:pt x="0" y="12"/>
                    <a:pt x="5" y="9"/>
                    <a:pt x="13" y="9"/>
                  </a:cubicBezTo>
                  <a:cubicBezTo>
                    <a:pt x="13" y="8"/>
                    <a:pt x="13" y="8"/>
                    <a:pt x="13" y="8"/>
                  </a:cubicBezTo>
                  <a:cubicBezTo>
                    <a:pt x="13" y="6"/>
                    <a:pt x="13" y="3"/>
                    <a:pt x="8" y="3"/>
                  </a:cubicBezTo>
                  <a:cubicBezTo>
                    <a:pt x="6" y="3"/>
                    <a:pt x="4" y="4"/>
                    <a:pt x="2" y="5"/>
                  </a:cubicBezTo>
                  <a:cubicBezTo>
                    <a:pt x="1" y="2"/>
                    <a:pt x="1" y="2"/>
                    <a:pt x="1" y="2"/>
                  </a:cubicBezTo>
                  <a:cubicBezTo>
                    <a:pt x="3" y="1"/>
                    <a:pt x="6" y="0"/>
                    <a:pt x="9" y="0"/>
                  </a:cubicBezTo>
                  <a:cubicBezTo>
                    <a:pt x="16" y="0"/>
                    <a:pt x="17" y="5"/>
                    <a:pt x="17" y="9"/>
                  </a:cubicBezTo>
                  <a:lnTo>
                    <a:pt x="17" y="17"/>
                  </a:lnTo>
                  <a:close/>
                  <a:moveTo>
                    <a:pt x="13" y="11"/>
                  </a:moveTo>
                  <a:cubicBezTo>
                    <a:pt x="9" y="11"/>
                    <a:pt x="4" y="12"/>
                    <a:pt x="4" y="16"/>
                  </a:cubicBezTo>
                  <a:cubicBezTo>
                    <a:pt x="4" y="19"/>
                    <a:pt x="6" y="20"/>
                    <a:pt x="8" y="20"/>
                  </a:cubicBezTo>
                  <a:cubicBezTo>
                    <a:pt x="11" y="20"/>
                    <a:pt x="12" y="18"/>
                    <a:pt x="13" y="17"/>
                  </a:cubicBezTo>
                  <a:cubicBezTo>
                    <a:pt x="13" y="16"/>
                    <a:pt x="13" y="16"/>
                    <a:pt x="13" y="15"/>
                  </a:cubicBezTo>
                  <a:lnTo>
                    <a:pt x="13" y="1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4" name="Freeform 160"/>
            <p:cNvSpPr>
              <a:spLocks/>
            </p:cNvSpPr>
            <p:nvPr userDrawn="1"/>
          </p:nvSpPr>
          <p:spPr bwMode="auto">
            <a:xfrm>
              <a:off x="2099" y="4170"/>
              <a:ext cx="32" cy="42"/>
            </a:xfrm>
            <a:custGeom>
              <a:avLst/>
              <a:gdLst>
                <a:gd name="T0" fmla="*/ 18 w 18"/>
                <a:gd name="T1" fmla="*/ 22 h 23"/>
                <a:gd name="T2" fmla="*/ 11 w 18"/>
                <a:gd name="T3" fmla="*/ 23 h 23"/>
                <a:gd name="T4" fmla="*/ 0 w 18"/>
                <a:gd name="T5" fmla="*/ 12 h 23"/>
                <a:gd name="T6" fmla="*/ 12 w 18"/>
                <a:gd name="T7" fmla="*/ 0 h 23"/>
                <a:gd name="T8" fmla="*/ 18 w 18"/>
                <a:gd name="T9" fmla="*/ 1 h 23"/>
                <a:gd name="T10" fmla="*/ 17 w 18"/>
                <a:gd name="T11" fmla="*/ 4 h 23"/>
                <a:gd name="T12" fmla="*/ 12 w 18"/>
                <a:gd name="T13" fmla="*/ 3 h 23"/>
                <a:gd name="T14" fmla="*/ 4 w 18"/>
                <a:gd name="T15" fmla="*/ 12 h 23"/>
                <a:gd name="T16" fmla="*/ 12 w 18"/>
                <a:gd name="T17" fmla="*/ 20 h 23"/>
                <a:gd name="T18" fmla="*/ 17 w 18"/>
                <a:gd name="T19" fmla="*/ 19 h 23"/>
                <a:gd name="T20" fmla="*/ 18 w 18"/>
                <a:gd name="T21"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3">
                  <a:moveTo>
                    <a:pt x="18" y="22"/>
                  </a:moveTo>
                  <a:cubicBezTo>
                    <a:pt x="16" y="23"/>
                    <a:pt x="14" y="23"/>
                    <a:pt x="11" y="23"/>
                  </a:cubicBezTo>
                  <a:cubicBezTo>
                    <a:pt x="4" y="23"/>
                    <a:pt x="0" y="19"/>
                    <a:pt x="0" y="12"/>
                  </a:cubicBezTo>
                  <a:cubicBezTo>
                    <a:pt x="0" y="5"/>
                    <a:pt x="5" y="0"/>
                    <a:pt x="12" y="0"/>
                  </a:cubicBezTo>
                  <a:cubicBezTo>
                    <a:pt x="14" y="0"/>
                    <a:pt x="17" y="1"/>
                    <a:pt x="18" y="1"/>
                  </a:cubicBezTo>
                  <a:cubicBezTo>
                    <a:pt x="17" y="4"/>
                    <a:pt x="17" y="4"/>
                    <a:pt x="17" y="4"/>
                  </a:cubicBezTo>
                  <a:cubicBezTo>
                    <a:pt x="16" y="4"/>
                    <a:pt x="14" y="3"/>
                    <a:pt x="12" y="3"/>
                  </a:cubicBezTo>
                  <a:cubicBezTo>
                    <a:pt x="7" y="3"/>
                    <a:pt x="4" y="7"/>
                    <a:pt x="4" y="12"/>
                  </a:cubicBezTo>
                  <a:cubicBezTo>
                    <a:pt x="4" y="17"/>
                    <a:pt x="7" y="20"/>
                    <a:pt x="12" y="20"/>
                  </a:cubicBezTo>
                  <a:cubicBezTo>
                    <a:pt x="14" y="20"/>
                    <a:pt x="16" y="20"/>
                    <a:pt x="17" y="19"/>
                  </a:cubicBezTo>
                  <a:lnTo>
                    <a:pt x="18" y="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5" name="Freeform 161"/>
            <p:cNvSpPr>
              <a:spLocks/>
            </p:cNvSpPr>
            <p:nvPr userDrawn="1"/>
          </p:nvSpPr>
          <p:spPr bwMode="auto">
            <a:xfrm>
              <a:off x="2135" y="4161"/>
              <a:ext cx="26" cy="51"/>
            </a:xfrm>
            <a:custGeom>
              <a:avLst/>
              <a:gdLst>
                <a:gd name="T0" fmla="*/ 8 w 14"/>
                <a:gd name="T1" fmla="*/ 0 h 28"/>
                <a:gd name="T2" fmla="*/ 8 w 14"/>
                <a:gd name="T3" fmla="*/ 6 h 28"/>
                <a:gd name="T4" fmla="*/ 14 w 14"/>
                <a:gd name="T5" fmla="*/ 6 h 28"/>
                <a:gd name="T6" fmla="*/ 14 w 14"/>
                <a:gd name="T7" fmla="*/ 9 h 28"/>
                <a:gd name="T8" fmla="*/ 8 w 14"/>
                <a:gd name="T9" fmla="*/ 9 h 28"/>
                <a:gd name="T10" fmla="*/ 8 w 14"/>
                <a:gd name="T11" fmla="*/ 21 h 28"/>
                <a:gd name="T12" fmla="*/ 11 w 14"/>
                <a:gd name="T13" fmla="*/ 25 h 28"/>
                <a:gd name="T14" fmla="*/ 13 w 14"/>
                <a:gd name="T15" fmla="*/ 25 h 28"/>
                <a:gd name="T16" fmla="*/ 13 w 14"/>
                <a:gd name="T17" fmla="*/ 28 h 28"/>
                <a:gd name="T18" fmla="*/ 10 w 14"/>
                <a:gd name="T19" fmla="*/ 28 h 28"/>
                <a:gd name="T20" fmla="*/ 5 w 14"/>
                <a:gd name="T21" fmla="*/ 27 h 28"/>
                <a:gd name="T22" fmla="*/ 4 w 14"/>
                <a:gd name="T23" fmla="*/ 21 h 28"/>
                <a:gd name="T24" fmla="*/ 4 w 14"/>
                <a:gd name="T25" fmla="*/ 9 h 28"/>
                <a:gd name="T26" fmla="*/ 0 w 14"/>
                <a:gd name="T27" fmla="*/ 9 h 28"/>
                <a:gd name="T28" fmla="*/ 0 w 14"/>
                <a:gd name="T29" fmla="*/ 6 h 28"/>
                <a:gd name="T30" fmla="*/ 4 w 14"/>
                <a:gd name="T31" fmla="*/ 6 h 28"/>
                <a:gd name="T32" fmla="*/ 4 w 14"/>
                <a:gd name="T33" fmla="*/ 2 h 28"/>
                <a:gd name="T34" fmla="*/ 8 w 14"/>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28">
                  <a:moveTo>
                    <a:pt x="8" y="0"/>
                  </a:moveTo>
                  <a:cubicBezTo>
                    <a:pt x="8" y="6"/>
                    <a:pt x="8" y="6"/>
                    <a:pt x="8" y="6"/>
                  </a:cubicBezTo>
                  <a:cubicBezTo>
                    <a:pt x="14" y="6"/>
                    <a:pt x="14" y="6"/>
                    <a:pt x="14" y="6"/>
                  </a:cubicBezTo>
                  <a:cubicBezTo>
                    <a:pt x="14" y="9"/>
                    <a:pt x="14" y="9"/>
                    <a:pt x="14" y="9"/>
                  </a:cubicBezTo>
                  <a:cubicBezTo>
                    <a:pt x="8" y="9"/>
                    <a:pt x="8" y="9"/>
                    <a:pt x="8" y="9"/>
                  </a:cubicBezTo>
                  <a:cubicBezTo>
                    <a:pt x="8" y="21"/>
                    <a:pt x="8" y="21"/>
                    <a:pt x="8" y="21"/>
                  </a:cubicBezTo>
                  <a:cubicBezTo>
                    <a:pt x="8" y="23"/>
                    <a:pt x="9" y="25"/>
                    <a:pt x="11" y="25"/>
                  </a:cubicBezTo>
                  <a:cubicBezTo>
                    <a:pt x="12" y="25"/>
                    <a:pt x="13" y="25"/>
                    <a:pt x="13" y="25"/>
                  </a:cubicBezTo>
                  <a:cubicBezTo>
                    <a:pt x="13" y="28"/>
                    <a:pt x="13" y="28"/>
                    <a:pt x="13" y="28"/>
                  </a:cubicBezTo>
                  <a:cubicBezTo>
                    <a:pt x="13" y="28"/>
                    <a:pt x="11" y="28"/>
                    <a:pt x="10" y="28"/>
                  </a:cubicBezTo>
                  <a:cubicBezTo>
                    <a:pt x="8" y="28"/>
                    <a:pt x="6" y="28"/>
                    <a:pt x="5" y="27"/>
                  </a:cubicBezTo>
                  <a:cubicBezTo>
                    <a:pt x="4" y="25"/>
                    <a:pt x="4" y="23"/>
                    <a:pt x="4" y="21"/>
                  </a:cubicBezTo>
                  <a:cubicBezTo>
                    <a:pt x="4" y="9"/>
                    <a:pt x="4" y="9"/>
                    <a:pt x="4" y="9"/>
                  </a:cubicBezTo>
                  <a:cubicBezTo>
                    <a:pt x="0" y="9"/>
                    <a:pt x="0" y="9"/>
                    <a:pt x="0" y="9"/>
                  </a:cubicBezTo>
                  <a:cubicBezTo>
                    <a:pt x="0" y="6"/>
                    <a:pt x="0" y="6"/>
                    <a:pt x="0" y="6"/>
                  </a:cubicBezTo>
                  <a:cubicBezTo>
                    <a:pt x="4" y="6"/>
                    <a:pt x="4" y="6"/>
                    <a:pt x="4" y="6"/>
                  </a:cubicBezTo>
                  <a:cubicBezTo>
                    <a:pt x="4" y="2"/>
                    <a:pt x="4" y="2"/>
                    <a:pt x="4" y="2"/>
                  </a:cubicBezTo>
                  <a:lnTo>
                    <a:pt x="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6" name="Freeform 162"/>
            <p:cNvSpPr>
              <a:spLocks noEditPoints="1"/>
            </p:cNvSpPr>
            <p:nvPr userDrawn="1"/>
          </p:nvSpPr>
          <p:spPr bwMode="auto">
            <a:xfrm>
              <a:off x="2166" y="4153"/>
              <a:ext cx="11" cy="59"/>
            </a:xfrm>
            <a:custGeom>
              <a:avLst/>
              <a:gdLst>
                <a:gd name="T0" fmla="*/ 3 w 6"/>
                <a:gd name="T1" fmla="*/ 6 h 32"/>
                <a:gd name="T2" fmla="*/ 0 w 6"/>
                <a:gd name="T3" fmla="*/ 3 h 32"/>
                <a:gd name="T4" fmla="*/ 3 w 6"/>
                <a:gd name="T5" fmla="*/ 0 h 32"/>
                <a:gd name="T6" fmla="*/ 6 w 6"/>
                <a:gd name="T7" fmla="*/ 3 h 32"/>
                <a:gd name="T8" fmla="*/ 3 w 6"/>
                <a:gd name="T9" fmla="*/ 6 h 32"/>
                <a:gd name="T10" fmla="*/ 1 w 6"/>
                <a:gd name="T11" fmla="*/ 32 h 32"/>
                <a:gd name="T12" fmla="*/ 1 w 6"/>
                <a:gd name="T13" fmla="*/ 10 h 32"/>
                <a:gd name="T14" fmla="*/ 5 w 6"/>
                <a:gd name="T15" fmla="*/ 10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6"/>
                  </a:moveTo>
                  <a:cubicBezTo>
                    <a:pt x="1" y="6"/>
                    <a:pt x="0" y="4"/>
                    <a:pt x="0" y="3"/>
                  </a:cubicBezTo>
                  <a:cubicBezTo>
                    <a:pt x="0" y="1"/>
                    <a:pt x="2" y="0"/>
                    <a:pt x="3" y="0"/>
                  </a:cubicBezTo>
                  <a:cubicBezTo>
                    <a:pt x="5" y="0"/>
                    <a:pt x="6" y="1"/>
                    <a:pt x="6" y="3"/>
                  </a:cubicBezTo>
                  <a:cubicBezTo>
                    <a:pt x="6" y="4"/>
                    <a:pt x="5"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7" name="Freeform 163"/>
            <p:cNvSpPr>
              <a:spLocks/>
            </p:cNvSpPr>
            <p:nvPr userDrawn="1"/>
          </p:nvSpPr>
          <p:spPr bwMode="auto">
            <a:xfrm>
              <a:off x="2182" y="4172"/>
              <a:ext cx="39" cy="40"/>
            </a:xfrm>
            <a:custGeom>
              <a:avLst/>
              <a:gdLst>
                <a:gd name="T0" fmla="*/ 4 w 21"/>
                <a:gd name="T1" fmla="*/ 0 h 22"/>
                <a:gd name="T2" fmla="*/ 9 w 21"/>
                <a:gd name="T3" fmla="*/ 12 h 22"/>
                <a:gd name="T4" fmla="*/ 11 w 21"/>
                <a:gd name="T5" fmla="*/ 18 h 22"/>
                <a:gd name="T6" fmla="*/ 11 w 21"/>
                <a:gd name="T7" fmla="*/ 18 h 22"/>
                <a:gd name="T8" fmla="*/ 13 w 21"/>
                <a:gd name="T9" fmla="*/ 12 h 22"/>
                <a:gd name="T10" fmla="*/ 17 w 21"/>
                <a:gd name="T11" fmla="*/ 0 h 22"/>
                <a:gd name="T12" fmla="*/ 21 w 21"/>
                <a:gd name="T13" fmla="*/ 0 h 22"/>
                <a:gd name="T14" fmla="*/ 12 w 21"/>
                <a:gd name="T15" fmla="*/ 22 h 22"/>
                <a:gd name="T16" fmla="*/ 9 w 21"/>
                <a:gd name="T17" fmla="*/ 22 h 22"/>
                <a:gd name="T18" fmla="*/ 0 w 21"/>
                <a:gd name="T19" fmla="*/ 0 h 22"/>
                <a:gd name="T20" fmla="*/ 4 w 21"/>
                <a:gd name="T2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2">
                  <a:moveTo>
                    <a:pt x="4" y="0"/>
                  </a:moveTo>
                  <a:cubicBezTo>
                    <a:pt x="9" y="12"/>
                    <a:pt x="9" y="12"/>
                    <a:pt x="9" y="12"/>
                  </a:cubicBezTo>
                  <a:cubicBezTo>
                    <a:pt x="9" y="14"/>
                    <a:pt x="10" y="16"/>
                    <a:pt x="11" y="18"/>
                  </a:cubicBezTo>
                  <a:cubicBezTo>
                    <a:pt x="11" y="18"/>
                    <a:pt x="11" y="18"/>
                    <a:pt x="11" y="18"/>
                  </a:cubicBezTo>
                  <a:cubicBezTo>
                    <a:pt x="11" y="16"/>
                    <a:pt x="12" y="14"/>
                    <a:pt x="13" y="12"/>
                  </a:cubicBezTo>
                  <a:cubicBezTo>
                    <a:pt x="17" y="0"/>
                    <a:pt x="17" y="0"/>
                    <a:pt x="17" y="0"/>
                  </a:cubicBezTo>
                  <a:cubicBezTo>
                    <a:pt x="21" y="0"/>
                    <a:pt x="21" y="0"/>
                    <a:pt x="21" y="0"/>
                  </a:cubicBezTo>
                  <a:cubicBezTo>
                    <a:pt x="12" y="22"/>
                    <a:pt x="12" y="22"/>
                    <a:pt x="12" y="22"/>
                  </a:cubicBezTo>
                  <a:cubicBezTo>
                    <a:pt x="9" y="22"/>
                    <a:pt x="9" y="22"/>
                    <a:pt x="9" y="22"/>
                  </a:cubicBezTo>
                  <a:cubicBezTo>
                    <a:pt x="0" y="0"/>
                    <a:pt x="0" y="0"/>
                    <a:pt x="0" y="0"/>
                  </a:cubicBezTo>
                  <a:lnTo>
                    <a:pt x="4"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8" name="Freeform 164"/>
            <p:cNvSpPr>
              <a:spLocks noEditPoints="1"/>
            </p:cNvSpPr>
            <p:nvPr userDrawn="1"/>
          </p:nvSpPr>
          <p:spPr bwMode="auto">
            <a:xfrm>
              <a:off x="2226" y="4153"/>
              <a:ext cx="11" cy="59"/>
            </a:xfrm>
            <a:custGeom>
              <a:avLst/>
              <a:gdLst>
                <a:gd name="T0" fmla="*/ 3 w 6"/>
                <a:gd name="T1" fmla="*/ 6 h 32"/>
                <a:gd name="T2" fmla="*/ 0 w 6"/>
                <a:gd name="T3" fmla="*/ 3 h 32"/>
                <a:gd name="T4" fmla="*/ 3 w 6"/>
                <a:gd name="T5" fmla="*/ 0 h 32"/>
                <a:gd name="T6" fmla="*/ 6 w 6"/>
                <a:gd name="T7" fmla="*/ 3 h 32"/>
                <a:gd name="T8" fmla="*/ 3 w 6"/>
                <a:gd name="T9" fmla="*/ 6 h 32"/>
                <a:gd name="T10" fmla="*/ 1 w 6"/>
                <a:gd name="T11" fmla="*/ 32 h 32"/>
                <a:gd name="T12" fmla="*/ 1 w 6"/>
                <a:gd name="T13" fmla="*/ 10 h 32"/>
                <a:gd name="T14" fmla="*/ 5 w 6"/>
                <a:gd name="T15" fmla="*/ 10 h 32"/>
                <a:gd name="T16" fmla="*/ 5 w 6"/>
                <a:gd name="T17" fmla="*/ 32 h 32"/>
                <a:gd name="T18" fmla="*/ 1 w 6"/>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2">
                  <a:moveTo>
                    <a:pt x="3" y="6"/>
                  </a:moveTo>
                  <a:cubicBezTo>
                    <a:pt x="1" y="6"/>
                    <a:pt x="0" y="4"/>
                    <a:pt x="0" y="3"/>
                  </a:cubicBezTo>
                  <a:cubicBezTo>
                    <a:pt x="0" y="1"/>
                    <a:pt x="1" y="0"/>
                    <a:pt x="3" y="0"/>
                  </a:cubicBezTo>
                  <a:cubicBezTo>
                    <a:pt x="4" y="0"/>
                    <a:pt x="6" y="1"/>
                    <a:pt x="6" y="3"/>
                  </a:cubicBezTo>
                  <a:cubicBezTo>
                    <a:pt x="6" y="4"/>
                    <a:pt x="4"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09" name="Freeform 165"/>
            <p:cNvSpPr>
              <a:spLocks/>
            </p:cNvSpPr>
            <p:nvPr userDrawn="1"/>
          </p:nvSpPr>
          <p:spPr bwMode="auto">
            <a:xfrm>
              <a:off x="2242" y="4161"/>
              <a:ext cx="24" cy="51"/>
            </a:xfrm>
            <a:custGeom>
              <a:avLst/>
              <a:gdLst>
                <a:gd name="T0" fmla="*/ 8 w 13"/>
                <a:gd name="T1" fmla="*/ 0 h 28"/>
                <a:gd name="T2" fmla="*/ 8 w 13"/>
                <a:gd name="T3" fmla="*/ 6 h 28"/>
                <a:gd name="T4" fmla="*/ 13 w 13"/>
                <a:gd name="T5" fmla="*/ 6 h 28"/>
                <a:gd name="T6" fmla="*/ 13 w 13"/>
                <a:gd name="T7" fmla="*/ 9 h 28"/>
                <a:gd name="T8" fmla="*/ 8 w 13"/>
                <a:gd name="T9" fmla="*/ 9 h 28"/>
                <a:gd name="T10" fmla="*/ 8 w 13"/>
                <a:gd name="T11" fmla="*/ 21 h 28"/>
                <a:gd name="T12" fmla="*/ 11 w 13"/>
                <a:gd name="T13" fmla="*/ 25 h 28"/>
                <a:gd name="T14" fmla="*/ 13 w 13"/>
                <a:gd name="T15" fmla="*/ 25 h 28"/>
                <a:gd name="T16" fmla="*/ 13 w 13"/>
                <a:gd name="T17" fmla="*/ 28 h 28"/>
                <a:gd name="T18" fmla="*/ 9 w 13"/>
                <a:gd name="T19" fmla="*/ 28 h 28"/>
                <a:gd name="T20" fmla="*/ 5 w 13"/>
                <a:gd name="T21" fmla="*/ 27 h 28"/>
                <a:gd name="T22" fmla="*/ 4 w 13"/>
                <a:gd name="T23" fmla="*/ 21 h 28"/>
                <a:gd name="T24" fmla="*/ 4 w 13"/>
                <a:gd name="T25" fmla="*/ 9 h 28"/>
                <a:gd name="T26" fmla="*/ 0 w 13"/>
                <a:gd name="T27" fmla="*/ 9 h 28"/>
                <a:gd name="T28" fmla="*/ 0 w 13"/>
                <a:gd name="T29" fmla="*/ 6 h 28"/>
                <a:gd name="T30" fmla="*/ 4 w 13"/>
                <a:gd name="T31" fmla="*/ 6 h 28"/>
                <a:gd name="T32" fmla="*/ 4 w 13"/>
                <a:gd name="T33" fmla="*/ 2 h 28"/>
                <a:gd name="T34" fmla="*/ 8 w 13"/>
                <a:gd name="T3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28">
                  <a:moveTo>
                    <a:pt x="8" y="0"/>
                  </a:moveTo>
                  <a:cubicBezTo>
                    <a:pt x="8" y="6"/>
                    <a:pt x="8" y="6"/>
                    <a:pt x="8" y="6"/>
                  </a:cubicBezTo>
                  <a:cubicBezTo>
                    <a:pt x="13" y="6"/>
                    <a:pt x="13" y="6"/>
                    <a:pt x="13" y="6"/>
                  </a:cubicBezTo>
                  <a:cubicBezTo>
                    <a:pt x="13" y="9"/>
                    <a:pt x="13" y="9"/>
                    <a:pt x="13" y="9"/>
                  </a:cubicBezTo>
                  <a:cubicBezTo>
                    <a:pt x="8" y="9"/>
                    <a:pt x="8" y="9"/>
                    <a:pt x="8" y="9"/>
                  </a:cubicBezTo>
                  <a:cubicBezTo>
                    <a:pt x="8" y="21"/>
                    <a:pt x="8" y="21"/>
                    <a:pt x="8" y="21"/>
                  </a:cubicBezTo>
                  <a:cubicBezTo>
                    <a:pt x="8" y="23"/>
                    <a:pt x="8" y="25"/>
                    <a:pt x="11" y="25"/>
                  </a:cubicBezTo>
                  <a:cubicBezTo>
                    <a:pt x="12" y="25"/>
                    <a:pt x="12" y="25"/>
                    <a:pt x="13" y="25"/>
                  </a:cubicBezTo>
                  <a:cubicBezTo>
                    <a:pt x="13" y="28"/>
                    <a:pt x="13" y="28"/>
                    <a:pt x="13" y="28"/>
                  </a:cubicBezTo>
                  <a:cubicBezTo>
                    <a:pt x="12" y="28"/>
                    <a:pt x="11" y="28"/>
                    <a:pt x="9" y="28"/>
                  </a:cubicBezTo>
                  <a:cubicBezTo>
                    <a:pt x="8" y="28"/>
                    <a:pt x="6" y="28"/>
                    <a:pt x="5" y="27"/>
                  </a:cubicBezTo>
                  <a:cubicBezTo>
                    <a:pt x="4" y="25"/>
                    <a:pt x="4" y="23"/>
                    <a:pt x="4" y="21"/>
                  </a:cubicBezTo>
                  <a:cubicBezTo>
                    <a:pt x="4" y="9"/>
                    <a:pt x="4" y="9"/>
                    <a:pt x="4" y="9"/>
                  </a:cubicBezTo>
                  <a:cubicBezTo>
                    <a:pt x="0" y="9"/>
                    <a:pt x="0" y="9"/>
                    <a:pt x="0" y="9"/>
                  </a:cubicBezTo>
                  <a:cubicBezTo>
                    <a:pt x="0" y="6"/>
                    <a:pt x="0" y="6"/>
                    <a:pt x="0" y="6"/>
                  </a:cubicBezTo>
                  <a:cubicBezTo>
                    <a:pt x="4" y="6"/>
                    <a:pt x="4" y="6"/>
                    <a:pt x="4" y="6"/>
                  </a:cubicBezTo>
                  <a:cubicBezTo>
                    <a:pt x="4" y="2"/>
                    <a:pt x="4" y="2"/>
                    <a:pt x="4" y="2"/>
                  </a:cubicBezTo>
                  <a:lnTo>
                    <a:pt x="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10" name="Freeform 166"/>
            <p:cNvSpPr>
              <a:spLocks noEditPoints="1"/>
            </p:cNvSpPr>
            <p:nvPr userDrawn="1"/>
          </p:nvSpPr>
          <p:spPr bwMode="auto">
            <a:xfrm>
              <a:off x="2273" y="4153"/>
              <a:ext cx="9" cy="59"/>
            </a:xfrm>
            <a:custGeom>
              <a:avLst/>
              <a:gdLst>
                <a:gd name="T0" fmla="*/ 3 w 5"/>
                <a:gd name="T1" fmla="*/ 6 h 32"/>
                <a:gd name="T2" fmla="*/ 0 w 5"/>
                <a:gd name="T3" fmla="*/ 3 h 32"/>
                <a:gd name="T4" fmla="*/ 3 w 5"/>
                <a:gd name="T5" fmla="*/ 0 h 32"/>
                <a:gd name="T6" fmla="*/ 5 w 5"/>
                <a:gd name="T7" fmla="*/ 3 h 32"/>
                <a:gd name="T8" fmla="*/ 3 w 5"/>
                <a:gd name="T9" fmla="*/ 6 h 32"/>
                <a:gd name="T10" fmla="*/ 1 w 5"/>
                <a:gd name="T11" fmla="*/ 32 h 32"/>
                <a:gd name="T12" fmla="*/ 1 w 5"/>
                <a:gd name="T13" fmla="*/ 10 h 32"/>
                <a:gd name="T14" fmla="*/ 5 w 5"/>
                <a:gd name="T15" fmla="*/ 10 h 32"/>
                <a:gd name="T16" fmla="*/ 5 w 5"/>
                <a:gd name="T17" fmla="*/ 32 h 32"/>
                <a:gd name="T18" fmla="*/ 1 w 5"/>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32">
                  <a:moveTo>
                    <a:pt x="3" y="6"/>
                  </a:moveTo>
                  <a:cubicBezTo>
                    <a:pt x="1" y="6"/>
                    <a:pt x="0" y="4"/>
                    <a:pt x="0" y="3"/>
                  </a:cubicBezTo>
                  <a:cubicBezTo>
                    <a:pt x="0" y="1"/>
                    <a:pt x="1" y="0"/>
                    <a:pt x="3" y="0"/>
                  </a:cubicBezTo>
                  <a:cubicBezTo>
                    <a:pt x="4" y="0"/>
                    <a:pt x="5" y="1"/>
                    <a:pt x="5" y="3"/>
                  </a:cubicBezTo>
                  <a:cubicBezTo>
                    <a:pt x="5" y="4"/>
                    <a:pt x="4" y="6"/>
                    <a:pt x="3" y="6"/>
                  </a:cubicBezTo>
                  <a:close/>
                  <a:moveTo>
                    <a:pt x="1" y="32"/>
                  </a:moveTo>
                  <a:cubicBezTo>
                    <a:pt x="1" y="10"/>
                    <a:pt x="1" y="10"/>
                    <a:pt x="1" y="10"/>
                  </a:cubicBezTo>
                  <a:cubicBezTo>
                    <a:pt x="5" y="10"/>
                    <a:pt x="5" y="10"/>
                    <a:pt x="5" y="10"/>
                  </a:cubicBezTo>
                  <a:cubicBezTo>
                    <a:pt x="5" y="32"/>
                    <a:pt x="5" y="32"/>
                    <a:pt x="5" y="32"/>
                  </a:cubicBezTo>
                  <a:lnTo>
                    <a:pt x="1" y="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11" name="Freeform 167"/>
            <p:cNvSpPr>
              <a:spLocks noEditPoints="1"/>
            </p:cNvSpPr>
            <p:nvPr userDrawn="1"/>
          </p:nvSpPr>
          <p:spPr bwMode="auto">
            <a:xfrm>
              <a:off x="2291" y="4170"/>
              <a:ext cx="37" cy="42"/>
            </a:xfrm>
            <a:custGeom>
              <a:avLst/>
              <a:gdLst>
                <a:gd name="T0" fmla="*/ 4 w 20"/>
                <a:gd name="T1" fmla="*/ 12 h 23"/>
                <a:gd name="T2" fmla="*/ 11 w 20"/>
                <a:gd name="T3" fmla="*/ 20 h 23"/>
                <a:gd name="T4" fmla="*/ 18 w 20"/>
                <a:gd name="T5" fmla="*/ 19 h 23"/>
                <a:gd name="T6" fmla="*/ 18 w 20"/>
                <a:gd name="T7" fmla="*/ 22 h 23"/>
                <a:gd name="T8" fmla="*/ 11 w 20"/>
                <a:gd name="T9" fmla="*/ 23 h 23"/>
                <a:gd name="T10" fmla="*/ 0 w 20"/>
                <a:gd name="T11" fmla="*/ 12 h 23"/>
                <a:gd name="T12" fmla="*/ 10 w 20"/>
                <a:gd name="T13" fmla="*/ 0 h 23"/>
                <a:gd name="T14" fmla="*/ 20 w 20"/>
                <a:gd name="T15" fmla="*/ 11 h 23"/>
                <a:gd name="T16" fmla="*/ 19 w 20"/>
                <a:gd name="T17" fmla="*/ 12 h 23"/>
                <a:gd name="T18" fmla="*/ 4 w 20"/>
                <a:gd name="T19" fmla="*/ 12 h 23"/>
                <a:gd name="T20" fmla="*/ 16 w 20"/>
                <a:gd name="T21" fmla="*/ 9 h 23"/>
                <a:gd name="T22" fmla="*/ 10 w 20"/>
                <a:gd name="T23" fmla="*/ 3 h 23"/>
                <a:gd name="T24" fmla="*/ 4 w 20"/>
                <a:gd name="T25" fmla="*/ 9 h 23"/>
                <a:gd name="T26" fmla="*/ 16 w 20"/>
                <a:gd name="T27" fmla="*/ 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3">
                  <a:moveTo>
                    <a:pt x="4" y="12"/>
                  </a:moveTo>
                  <a:cubicBezTo>
                    <a:pt x="4" y="18"/>
                    <a:pt x="7" y="20"/>
                    <a:pt x="11" y="20"/>
                  </a:cubicBezTo>
                  <a:cubicBezTo>
                    <a:pt x="14" y="20"/>
                    <a:pt x="16" y="20"/>
                    <a:pt x="18" y="19"/>
                  </a:cubicBezTo>
                  <a:cubicBezTo>
                    <a:pt x="18" y="22"/>
                    <a:pt x="18" y="22"/>
                    <a:pt x="18" y="22"/>
                  </a:cubicBezTo>
                  <a:cubicBezTo>
                    <a:pt x="17" y="22"/>
                    <a:pt x="14" y="23"/>
                    <a:pt x="11" y="23"/>
                  </a:cubicBezTo>
                  <a:cubicBezTo>
                    <a:pt x="4" y="23"/>
                    <a:pt x="0" y="19"/>
                    <a:pt x="0" y="12"/>
                  </a:cubicBezTo>
                  <a:cubicBezTo>
                    <a:pt x="0" y="5"/>
                    <a:pt x="4" y="0"/>
                    <a:pt x="10" y="0"/>
                  </a:cubicBezTo>
                  <a:cubicBezTo>
                    <a:pt x="18" y="0"/>
                    <a:pt x="20" y="6"/>
                    <a:pt x="20" y="11"/>
                  </a:cubicBezTo>
                  <a:cubicBezTo>
                    <a:pt x="20" y="11"/>
                    <a:pt x="20" y="12"/>
                    <a:pt x="19" y="12"/>
                  </a:cubicBezTo>
                  <a:lnTo>
                    <a:pt x="4" y="12"/>
                  </a:lnTo>
                  <a:close/>
                  <a:moveTo>
                    <a:pt x="16" y="9"/>
                  </a:moveTo>
                  <a:cubicBezTo>
                    <a:pt x="16" y="7"/>
                    <a:pt x="15" y="3"/>
                    <a:pt x="10" y="3"/>
                  </a:cubicBezTo>
                  <a:cubicBezTo>
                    <a:pt x="6" y="3"/>
                    <a:pt x="4" y="7"/>
                    <a:pt x="4" y="9"/>
                  </a:cubicBezTo>
                  <a:lnTo>
                    <a:pt x="16" y="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12" name="Freeform 168"/>
            <p:cNvSpPr>
              <a:spLocks/>
            </p:cNvSpPr>
            <p:nvPr userDrawn="1"/>
          </p:nvSpPr>
          <p:spPr bwMode="auto">
            <a:xfrm>
              <a:off x="2333" y="4170"/>
              <a:ext cx="27" cy="42"/>
            </a:xfrm>
            <a:custGeom>
              <a:avLst/>
              <a:gdLst>
                <a:gd name="T0" fmla="*/ 1 w 15"/>
                <a:gd name="T1" fmla="*/ 19 h 23"/>
                <a:gd name="T2" fmla="*/ 6 w 15"/>
                <a:gd name="T3" fmla="*/ 20 h 23"/>
                <a:gd name="T4" fmla="*/ 11 w 15"/>
                <a:gd name="T5" fmla="*/ 17 h 23"/>
                <a:gd name="T6" fmla="*/ 7 w 15"/>
                <a:gd name="T7" fmla="*/ 13 h 23"/>
                <a:gd name="T8" fmla="*/ 1 w 15"/>
                <a:gd name="T9" fmla="*/ 7 h 23"/>
                <a:gd name="T10" fmla="*/ 8 w 15"/>
                <a:gd name="T11" fmla="*/ 0 h 23"/>
                <a:gd name="T12" fmla="*/ 14 w 15"/>
                <a:gd name="T13" fmla="*/ 1 h 23"/>
                <a:gd name="T14" fmla="*/ 13 w 15"/>
                <a:gd name="T15" fmla="*/ 4 h 23"/>
                <a:gd name="T16" fmla="*/ 8 w 15"/>
                <a:gd name="T17" fmla="*/ 3 h 23"/>
                <a:gd name="T18" fmla="*/ 5 w 15"/>
                <a:gd name="T19" fmla="*/ 6 h 23"/>
                <a:gd name="T20" fmla="*/ 9 w 15"/>
                <a:gd name="T21" fmla="*/ 10 h 23"/>
                <a:gd name="T22" fmla="*/ 15 w 15"/>
                <a:gd name="T23" fmla="*/ 17 h 23"/>
                <a:gd name="T24" fmla="*/ 6 w 15"/>
                <a:gd name="T25" fmla="*/ 23 h 23"/>
                <a:gd name="T26" fmla="*/ 0 w 15"/>
                <a:gd name="T27" fmla="*/ 22 h 23"/>
                <a:gd name="T28" fmla="*/ 1 w 15"/>
                <a:gd name="T2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3">
                  <a:moveTo>
                    <a:pt x="1" y="19"/>
                  </a:moveTo>
                  <a:cubicBezTo>
                    <a:pt x="2" y="19"/>
                    <a:pt x="4" y="20"/>
                    <a:pt x="6" y="20"/>
                  </a:cubicBezTo>
                  <a:cubicBezTo>
                    <a:pt x="9" y="20"/>
                    <a:pt x="11" y="19"/>
                    <a:pt x="11" y="17"/>
                  </a:cubicBezTo>
                  <a:cubicBezTo>
                    <a:pt x="11" y="15"/>
                    <a:pt x="10" y="14"/>
                    <a:pt x="7" y="13"/>
                  </a:cubicBezTo>
                  <a:cubicBezTo>
                    <a:pt x="3" y="11"/>
                    <a:pt x="1" y="9"/>
                    <a:pt x="1" y="7"/>
                  </a:cubicBezTo>
                  <a:cubicBezTo>
                    <a:pt x="1" y="3"/>
                    <a:pt x="4" y="0"/>
                    <a:pt x="8" y="0"/>
                  </a:cubicBezTo>
                  <a:cubicBezTo>
                    <a:pt x="11" y="0"/>
                    <a:pt x="13" y="1"/>
                    <a:pt x="14" y="1"/>
                  </a:cubicBezTo>
                  <a:cubicBezTo>
                    <a:pt x="13" y="4"/>
                    <a:pt x="13" y="4"/>
                    <a:pt x="13" y="4"/>
                  </a:cubicBezTo>
                  <a:cubicBezTo>
                    <a:pt x="12" y="4"/>
                    <a:pt x="10" y="3"/>
                    <a:pt x="8" y="3"/>
                  </a:cubicBezTo>
                  <a:cubicBezTo>
                    <a:pt x="6" y="3"/>
                    <a:pt x="5" y="4"/>
                    <a:pt x="5" y="6"/>
                  </a:cubicBezTo>
                  <a:cubicBezTo>
                    <a:pt x="5" y="8"/>
                    <a:pt x="6" y="9"/>
                    <a:pt x="9" y="10"/>
                  </a:cubicBezTo>
                  <a:cubicBezTo>
                    <a:pt x="13" y="11"/>
                    <a:pt x="15" y="13"/>
                    <a:pt x="15" y="17"/>
                  </a:cubicBezTo>
                  <a:cubicBezTo>
                    <a:pt x="15" y="21"/>
                    <a:pt x="12" y="23"/>
                    <a:pt x="6" y="23"/>
                  </a:cubicBezTo>
                  <a:cubicBezTo>
                    <a:pt x="4" y="23"/>
                    <a:pt x="2" y="23"/>
                    <a:pt x="0" y="22"/>
                  </a:cubicBezTo>
                  <a:lnTo>
                    <a:pt x="1" y="1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313" name="Oval 169"/>
            <p:cNvSpPr>
              <a:spLocks noChangeArrowheads="1"/>
            </p:cNvSpPr>
            <p:nvPr userDrawn="1"/>
          </p:nvSpPr>
          <p:spPr bwMode="auto">
            <a:xfrm>
              <a:off x="2366" y="4202"/>
              <a:ext cx="11" cy="1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pic>
        <p:nvPicPr>
          <p:cNvPr id="6353" name="Picture 20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83263" y="5557838"/>
            <a:ext cx="318135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113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61938"/>
            <a:ext cx="2095500" cy="4935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61938"/>
            <a:ext cx="6134100" cy="4935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5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772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01302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55700"/>
            <a:ext cx="4114800" cy="4041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155700"/>
            <a:ext cx="4114800" cy="4041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845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444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764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949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946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3817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61938"/>
            <a:ext cx="8142288" cy="72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2" name="Line 8"/>
          <p:cNvSpPr>
            <a:spLocks noChangeShapeType="1"/>
          </p:cNvSpPr>
          <p:nvPr/>
        </p:nvSpPr>
        <p:spPr bwMode="auto">
          <a:xfrm>
            <a:off x="292100" y="1046163"/>
            <a:ext cx="83423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Grp="1" noChangeArrowheads="1"/>
          </p:cNvSpPr>
          <p:nvPr>
            <p:ph type="body" idx="1"/>
          </p:nvPr>
        </p:nvSpPr>
        <p:spPr bwMode="auto">
          <a:xfrm>
            <a:off x="304800" y="1155700"/>
            <a:ext cx="8382000" cy="40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190" name="Picture 16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754813" y="6232525"/>
            <a:ext cx="21574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rgbClr val="DC241F"/>
          </a:solidFill>
          <a:latin typeface="+mj-lt"/>
          <a:ea typeface="+mj-ea"/>
          <a:cs typeface="+mj-cs"/>
        </a:defRPr>
      </a:lvl1pPr>
      <a:lvl2pPr algn="l" rtl="0" eaLnBrk="1" fontAlgn="base" hangingPunct="1">
        <a:spcBef>
          <a:spcPct val="0"/>
        </a:spcBef>
        <a:spcAft>
          <a:spcPct val="0"/>
        </a:spcAft>
        <a:defRPr sz="3200" b="1">
          <a:solidFill>
            <a:srgbClr val="DC241F"/>
          </a:solidFill>
          <a:latin typeface="Gill Sans MT" pitchFamily="34" charset="0"/>
        </a:defRPr>
      </a:lvl2pPr>
      <a:lvl3pPr algn="l" rtl="0" eaLnBrk="1" fontAlgn="base" hangingPunct="1">
        <a:spcBef>
          <a:spcPct val="0"/>
        </a:spcBef>
        <a:spcAft>
          <a:spcPct val="0"/>
        </a:spcAft>
        <a:defRPr sz="3200" b="1">
          <a:solidFill>
            <a:srgbClr val="DC241F"/>
          </a:solidFill>
          <a:latin typeface="Gill Sans MT" pitchFamily="34" charset="0"/>
        </a:defRPr>
      </a:lvl3pPr>
      <a:lvl4pPr algn="l" rtl="0" eaLnBrk="1" fontAlgn="base" hangingPunct="1">
        <a:spcBef>
          <a:spcPct val="0"/>
        </a:spcBef>
        <a:spcAft>
          <a:spcPct val="0"/>
        </a:spcAft>
        <a:defRPr sz="3200" b="1">
          <a:solidFill>
            <a:srgbClr val="DC241F"/>
          </a:solidFill>
          <a:latin typeface="Gill Sans MT" pitchFamily="34" charset="0"/>
        </a:defRPr>
      </a:lvl4pPr>
      <a:lvl5pPr algn="l" rtl="0" eaLnBrk="1" fontAlgn="base" hangingPunct="1">
        <a:spcBef>
          <a:spcPct val="0"/>
        </a:spcBef>
        <a:spcAft>
          <a:spcPct val="0"/>
        </a:spcAft>
        <a:defRPr sz="3200" b="1">
          <a:solidFill>
            <a:srgbClr val="DC241F"/>
          </a:solidFill>
          <a:latin typeface="Gill Sans MT" pitchFamily="34" charset="0"/>
        </a:defRPr>
      </a:lvl5pPr>
      <a:lvl6pPr marL="457200" algn="l" rtl="0" eaLnBrk="1" fontAlgn="base" hangingPunct="1">
        <a:spcBef>
          <a:spcPct val="0"/>
        </a:spcBef>
        <a:spcAft>
          <a:spcPct val="0"/>
        </a:spcAft>
        <a:defRPr sz="3200" b="1">
          <a:solidFill>
            <a:srgbClr val="DC241F"/>
          </a:solidFill>
          <a:latin typeface="Gill Sans MT" pitchFamily="34" charset="0"/>
        </a:defRPr>
      </a:lvl6pPr>
      <a:lvl7pPr marL="914400" algn="l" rtl="0" eaLnBrk="1" fontAlgn="base" hangingPunct="1">
        <a:spcBef>
          <a:spcPct val="0"/>
        </a:spcBef>
        <a:spcAft>
          <a:spcPct val="0"/>
        </a:spcAft>
        <a:defRPr sz="3200" b="1">
          <a:solidFill>
            <a:srgbClr val="DC241F"/>
          </a:solidFill>
          <a:latin typeface="Gill Sans MT" pitchFamily="34" charset="0"/>
        </a:defRPr>
      </a:lvl7pPr>
      <a:lvl8pPr marL="1371600" algn="l" rtl="0" eaLnBrk="1" fontAlgn="base" hangingPunct="1">
        <a:spcBef>
          <a:spcPct val="0"/>
        </a:spcBef>
        <a:spcAft>
          <a:spcPct val="0"/>
        </a:spcAft>
        <a:defRPr sz="3200" b="1">
          <a:solidFill>
            <a:srgbClr val="DC241F"/>
          </a:solidFill>
          <a:latin typeface="Gill Sans MT" pitchFamily="34" charset="0"/>
        </a:defRPr>
      </a:lvl8pPr>
      <a:lvl9pPr marL="1828800" algn="l" rtl="0" eaLnBrk="1" fontAlgn="base" hangingPunct="1">
        <a:spcBef>
          <a:spcPct val="0"/>
        </a:spcBef>
        <a:spcAft>
          <a:spcPct val="0"/>
        </a:spcAft>
        <a:defRPr sz="3200" b="1">
          <a:solidFill>
            <a:srgbClr val="DC241F"/>
          </a:solidFill>
          <a:latin typeface="Gill Sans MT" pitchFamily="34" charset="0"/>
        </a:defRPr>
      </a:lvl9pPr>
    </p:titleStyle>
    <p:bodyStyle>
      <a:lvl1pPr marL="176213" indent="-176213" algn="l" rtl="0" eaLnBrk="1" fontAlgn="base" hangingPunct="1">
        <a:lnSpc>
          <a:spcPct val="95000"/>
        </a:lnSpc>
        <a:spcBef>
          <a:spcPct val="45000"/>
        </a:spcBef>
        <a:spcAft>
          <a:spcPct val="0"/>
        </a:spcAft>
        <a:buClr>
          <a:srgbClr val="DC241F"/>
        </a:buClr>
        <a:buChar char="•"/>
        <a:defRPr sz="2400">
          <a:solidFill>
            <a:schemeClr val="tx1"/>
          </a:solidFill>
          <a:latin typeface="+mn-lt"/>
          <a:ea typeface="+mn-ea"/>
          <a:cs typeface="+mn-cs"/>
        </a:defRPr>
      </a:lvl1pPr>
      <a:lvl2pPr marL="457200" indent="-166688" algn="l" rtl="0" eaLnBrk="1" fontAlgn="base" hangingPunct="1">
        <a:lnSpc>
          <a:spcPct val="95000"/>
        </a:lnSpc>
        <a:spcBef>
          <a:spcPct val="25000"/>
        </a:spcBef>
        <a:spcAft>
          <a:spcPct val="0"/>
        </a:spcAft>
        <a:buClr>
          <a:srgbClr val="DC241F"/>
        </a:buClr>
        <a:buFont typeface="Arial" charset="0"/>
        <a:buChar char="–"/>
        <a:defRPr sz="2000">
          <a:solidFill>
            <a:schemeClr val="tx1"/>
          </a:solidFill>
          <a:latin typeface="+mn-lt"/>
        </a:defRPr>
      </a:lvl2pPr>
      <a:lvl3pPr marL="796925" indent="-163513" algn="l" rtl="0" eaLnBrk="1" fontAlgn="base" hangingPunct="1">
        <a:lnSpc>
          <a:spcPct val="95000"/>
        </a:lnSpc>
        <a:spcBef>
          <a:spcPct val="25000"/>
        </a:spcBef>
        <a:spcAft>
          <a:spcPct val="0"/>
        </a:spcAft>
        <a:buClr>
          <a:srgbClr val="DC241F"/>
        </a:buClr>
        <a:buChar char="•"/>
        <a:defRPr>
          <a:solidFill>
            <a:schemeClr val="tx1"/>
          </a:solidFill>
          <a:latin typeface="+mn-lt"/>
        </a:defRPr>
      </a:lvl3pPr>
      <a:lvl4pPr marL="1195388" indent="-163513" algn="l" rtl="0" eaLnBrk="1" fontAlgn="base" hangingPunct="1">
        <a:spcBef>
          <a:spcPct val="25000"/>
        </a:spcBef>
        <a:spcAft>
          <a:spcPct val="0"/>
        </a:spcAft>
        <a:buClr>
          <a:srgbClr val="DC241F"/>
        </a:buClr>
        <a:buFont typeface="Arial" charset="0"/>
        <a:buChar char="–"/>
        <a:defRPr sz="1600">
          <a:solidFill>
            <a:schemeClr val="tx1"/>
          </a:solidFill>
          <a:latin typeface="+mn-lt"/>
        </a:defRPr>
      </a:lvl4pPr>
      <a:lvl5pPr marL="1547813" indent="-176213" algn="l" rtl="0" eaLnBrk="1" fontAlgn="base" hangingPunct="1">
        <a:spcBef>
          <a:spcPct val="25000"/>
        </a:spcBef>
        <a:spcAft>
          <a:spcPct val="0"/>
        </a:spcAft>
        <a:buClr>
          <a:srgbClr val="DC241F"/>
        </a:buClr>
        <a:buFont typeface="Arial" charset="0"/>
        <a:buChar char="»"/>
        <a:defRPr sz="1400">
          <a:solidFill>
            <a:schemeClr val="tx1"/>
          </a:solidFill>
          <a:latin typeface="+mn-lt"/>
        </a:defRPr>
      </a:lvl5pPr>
      <a:lvl6pPr marL="2005013" indent="-176213" algn="l" rtl="0" eaLnBrk="1" fontAlgn="base" hangingPunct="1">
        <a:spcBef>
          <a:spcPct val="25000"/>
        </a:spcBef>
        <a:spcAft>
          <a:spcPct val="0"/>
        </a:spcAft>
        <a:buClr>
          <a:srgbClr val="DC241F"/>
        </a:buClr>
        <a:buFont typeface="Arial" charset="0"/>
        <a:buChar char="»"/>
        <a:defRPr sz="1400">
          <a:solidFill>
            <a:schemeClr val="tx1"/>
          </a:solidFill>
          <a:latin typeface="+mn-lt"/>
        </a:defRPr>
      </a:lvl6pPr>
      <a:lvl7pPr marL="2462213" indent="-176213" algn="l" rtl="0" eaLnBrk="1" fontAlgn="base" hangingPunct="1">
        <a:spcBef>
          <a:spcPct val="25000"/>
        </a:spcBef>
        <a:spcAft>
          <a:spcPct val="0"/>
        </a:spcAft>
        <a:buClr>
          <a:srgbClr val="DC241F"/>
        </a:buClr>
        <a:buFont typeface="Arial" charset="0"/>
        <a:buChar char="»"/>
        <a:defRPr sz="1400">
          <a:solidFill>
            <a:schemeClr val="tx1"/>
          </a:solidFill>
          <a:latin typeface="+mn-lt"/>
        </a:defRPr>
      </a:lvl7pPr>
      <a:lvl8pPr marL="2919413" indent="-176213" algn="l" rtl="0" eaLnBrk="1" fontAlgn="base" hangingPunct="1">
        <a:spcBef>
          <a:spcPct val="25000"/>
        </a:spcBef>
        <a:spcAft>
          <a:spcPct val="0"/>
        </a:spcAft>
        <a:buClr>
          <a:srgbClr val="DC241F"/>
        </a:buClr>
        <a:buFont typeface="Arial" charset="0"/>
        <a:buChar char="»"/>
        <a:defRPr sz="1400">
          <a:solidFill>
            <a:schemeClr val="tx1"/>
          </a:solidFill>
          <a:latin typeface="+mn-lt"/>
        </a:defRPr>
      </a:lvl8pPr>
      <a:lvl9pPr marL="3376613" indent="-176213" algn="l" rtl="0" eaLnBrk="1" fontAlgn="base" hangingPunct="1">
        <a:spcBef>
          <a:spcPct val="25000"/>
        </a:spcBef>
        <a:spcAft>
          <a:spcPct val="0"/>
        </a:spcAft>
        <a:buClr>
          <a:srgbClr val="DC241F"/>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ctrTitle"/>
          </p:nvPr>
        </p:nvSpPr>
        <p:spPr>
          <a:xfrm>
            <a:off x="248194" y="1371599"/>
            <a:ext cx="8686800" cy="1953491"/>
          </a:xfrm>
        </p:spPr>
        <p:txBody>
          <a:bodyPr/>
          <a:lstStyle/>
          <a:p>
            <a:pPr algn="ctr"/>
            <a:r>
              <a:rPr lang="en-US" dirty="0" smtClean="0"/>
              <a:t>Ethics Awareness Training</a:t>
            </a:r>
            <a:br>
              <a:rPr lang="en-US" dirty="0" smtClean="0"/>
            </a:br>
            <a:r>
              <a:rPr lang="en-US" dirty="0" smtClean="0"/>
              <a:t>for</a:t>
            </a:r>
            <a:br>
              <a:rPr lang="en-US" dirty="0" smtClean="0"/>
            </a:br>
            <a:r>
              <a:rPr lang="en-US" dirty="0" smtClean="0"/>
              <a:t>Advisory Committee Members</a:t>
            </a:r>
            <a:endParaRPr lang="en-US" dirty="0"/>
          </a:p>
        </p:txBody>
      </p:sp>
      <p:sp>
        <p:nvSpPr>
          <p:cNvPr id="2" name="TextBox 1"/>
          <p:cNvSpPr txBox="1"/>
          <p:nvPr/>
        </p:nvSpPr>
        <p:spPr>
          <a:xfrm>
            <a:off x="5538651" y="117566"/>
            <a:ext cx="3513908" cy="338554"/>
          </a:xfrm>
          <a:prstGeom prst="rect">
            <a:avLst/>
          </a:prstGeom>
          <a:noFill/>
        </p:spPr>
        <p:txBody>
          <a:bodyPr wrap="square" rtlCol="0">
            <a:spAutoFit/>
          </a:bodyPr>
          <a:lstStyle/>
          <a:p>
            <a:pPr algn="ctr"/>
            <a:r>
              <a:rPr lang="en-US" sz="800" dirty="0" smtClean="0"/>
              <a:t>The </a:t>
            </a:r>
            <a:r>
              <a:rPr lang="en-US" sz="800" dirty="0"/>
              <a:t>contents of this </a:t>
            </a:r>
            <a:r>
              <a:rPr lang="en-US" sz="800" dirty="0" smtClean="0"/>
              <a:t>presentation and associated </a:t>
            </a:r>
            <a:r>
              <a:rPr lang="en-US" sz="800" smtClean="0"/>
              <a:t>materials were </a:t>
            </a:r>
            <a:r>
              <a:rPr lang="en-US" sz="800" dirty="0"/>
              <a:t>developed with funds from the Carl D. Perkins </a:t>
            </a:r>
            <a:r>
              <a:rPr lang="en-US" sz="800" dirty="0" smtClean="0"/>
              <a:t>Act.</a:t>
            </a:r>
            <a:endParaRPr lang="en-US" sz="800"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1371600"/>
            <a:ext cx="8686800" cy="3943442"/>
          </a:xfrm>
        </p:spPr>
        <p:txBody>
          <a:bodyPr/>
          <a:lstStyle/>
          <a:p>
            <a:pPr marL="344488" lvl="2" indent="-339725">
              <a:buFont typeface="Arial" pitchFamily="34" charset="0"/>
              <a:buChar char="•"/>
            </a:pPr>
            <a:r>
              <a:rPr lang="en-US" sz="3200" dirty="0" smtClean="0"/>
              <a:t>Let’s check our understanding of OBJECTIVITY as related to ethics.</a:t>
            </a:r>
          </a:p>
          <a:p>
            <a:pPr marL="4763" lvl="2" indent="0">
              <a:buNone/>
            </a:pPr>
            <a:endParaRPr lang="en-US" dirty="0" smtClean="0"/>
          </a:p>
          <a:p>
            <a:pPr marL="1254125" lvl="4" indent="-339725"/>
            <a:r>
              <a:rPr lang="en-US" sz="3000" dirty="0" smtClean="0"/>
              <a:t>Would </a:t>
            </a:r>
            <a:r>
              <a:rPr lang="en-US" sz="3000" dirty="0"/>
              <a:t>this be an ethics </a:t>
            </a:r>
            <a:r>
              <a:rPr lang="en-US" sz="3000" dirty="0" smtClean="0"/>
              <a:t>violation?</a:t>
            </a:r>
            <a:endParaRPr lang="en-US" sz="3000" dirty="0"/>
          </a:p>
          <a:p>
            <a:pPr marL="0" indent="0">
              <a:buNone/>
            </a:pPr>
            <a:endParaRPr lang="en-US" sz="4000" dirty="0"/>
          </a:p>
          <a:p>
            <a:endParaRPr lang="en-US" dirty="0"/>
          </a:p>
        </p:txBody>
      </p:sp>
      <p:sp>
        <p:nvSpPr>
          <p:cNvPr id="5" name="Title 1"/>
          <p:cNvSpPr>
            <a:spLocks noGrp="1"/>
          </p:cNvSpPr>
          <p:nvPr>
            <p:ph type="title"/>
          </p:nvPr>
        </p:nvSpPr>
        <p:spPr>
          <a:xfrm>
            <a:off x="304800" y="261938"/>
            <a:ext cx="8142288" cy="728662"/>
          </a:xfrm>
        </p:spPr>
        <p:txBody>
          <a:bodyPr/>
          <a:lstStyle/>
          <a:p>
            <a:r>
              <a:rPr lang="en-US" dirty="0" smtClean="0"/>
              <a:t>1.  OBJECTIVITY – Scenario #2</a:t>
            </a:r>
            <a:endParaRPr lang="en-US" dirty="0"/>
          </a:p>
        </p:txBody>
      </p:sp>
    </p:spTree>
    <p:extLst>
      <p:ext uri="{BB962C8B-B14F-4D97-AF65-F5344CB8AC3E}">
        <p14:creationId xmlns:p14="http://schemas.microsoft.com/office/powerpoint/2010/main" val="1724525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1371600"/>
            <a:ext cx="8686800" cy="3825875"/>
          </a:xfrm>
        </p:spPr>
        <p:txBody>
          <a:bodyPr/>
          <a:lstStyle/>
          <a:p>
            <a:pPr marL="344488" lvl="3" indent="-344488">
              <a:buFont typeface="Gill Sans MT" pitchFamily="34" charset="0"/>
              <a:buChar char="–"/>
            </a:pPr>
            <a:r>
              <a:rPr lang="en-US" sz="3000" dirty="0" smtClean="0"/>
              <a:t>No</a:t>
            </a:r>
            <a:endParaRPr lang="en-US" sz="3000" dirty="0"/>
          </a:p>
          <a:p>
            <a:pPr marL="0" lvl="1" indent="0">
              <a:buNone/>
            </a:pPr>
            <a:endParaRPr lang="en-US" sz="1800" dirty="0" smtClean="0"/>
          </a:p>
          <a:p>
            <a:pPr marL="1254125" lvl="4" indent="-339725"/>
            <a:r>
              <a:rPr lang="en-US" sz="3000" dirty="0" smtClean="0"/>
              <a:t>If </a:t>
            </a:r>
            <a:r>
              <a:rPr lang="en-US" sz="3000" dirty="0"/>
              <a:t>the company wants to make this donation, the </a:t>
            </a:r>
            <a:r>
              <a:rPr lang="en-US" sz="3000" dirty="0" smtClean="0"/>
              <a:t>College </a:t>
            </a:r>
            <a:r>
              <a:rPr lang="en-US" sz="3000" dirty="0"/>
              <a:t>can accept the donated </a:t>
            </a:r>
            <a:r>
              <a:rPr lang="en-US" sz="3000" dirty="0" smtClean="0"/>
              <a:t>supplies and materials</a:t>
            </a:r>
            <a:r>
              <a:rPr lang="en-US" sz="3000" dirty="0"/>
              <a:t>.</a:t>
            </a:r>
          </a:p>
          <a:p>
            <a:endParaRPr lang="en-US" sz="2800" b="1" dirty="0"/>
          </a:p>
        </p:txBody>
      </p:sp>
      <p:sp>
        <p:nvSpPr>
          <p:cNvPr id="5" name="Title 1"/>
          <p:cNvSpPr>
            <a:spLocks noGrp="1"/>
          </p:cNvSpPr>
          <p:nvPr>
            <p:ph type="title"/>
          </p:nvPr>
        </p:nvSpPr>
        <p:spPr>
          <a:xfrm>
            <a:off x="304800" y="261938"/>
            <a:ext cx="8142288" cy="728662"/>
          </a:xfrm>
        </p:spPr>
        <p:txBody>
          <a:bodyPr/>
          <a:lstStyle/>
          <a:p>
            <a:r>
              <a:rPr lang="en-US" dirty="0" smtClean="0"/>
              <a:t>1.  OBJECTIVITY – Scenario #2</a:t>
            </a:r>
            <a:endParaRPr lang="en-US" dirty="0"/>
          </a:p>
        </p:txBody>
      </p:sp>
    </p:spTree>
    <p:extLst>
      <p:ext uri="{BB962C8B-B14F-4D97-AF65-F5344CB8AC3E}">
        <p14:creationId xmlns:p14="http://schemas.microsoft.com/office/powerpoint/2010/main" val="1084350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2.  </a:t>
            </a:r>
            <a:r>
              <a:rPr lang="en-US" dirty="0" smtClean="0"/>
              <a:t>SELFLESSNESS</a:t>
            </a:r>
            <a:r>
              <a:rPr lang="en-US" dirty="0"/>
              <a:t>	</a:t>
            </a:r>
          </a:p>
        </p:txBody>
      </p:sp>
      <p:sp>
        <p:nvSpPr>
          <p:cNvPr id="55299" name="Rectangle 3"/>
          <p:cNvSpPr>
            <a:spLocks noGrp="1" noChangeArrowheads="1"/>
          </p:cNvSpPr>
          <p:nvPr>
            <p:ph type="body" idx="1"/>
          </p:nvPr>
        </p:nvSpPr>
        <p:spPr>
          <a:xfrm>
            <a:off x="248194" y="1371600"/>
            <a:ext cx="8686800" cy="3825875"/>
          </a:xfrm>
        </p:spPr>
        <p:txBody>
          <a:bodyPr/>
          <a:lstStyle/>
          <a:p>
            <a:pPr marL="4763" lvl="2" indent="0">
              <a:buNone/>
            </a:pPr>
            <a:r>
              <a:rPr lang="en-US" sz="3200" dirty="0" smtClean="0"/>
              <a:t>Public </a:t>
            </a:r>
            <a:r>
              <a:rPr lang="en-US" sz="3200" dirty="0"/>
              <a:t>employees should not make decisions in order to gain financial or other benefits for themselves, their family, or their friends.</a:t>
            </a:r>
          </a:p>
          <a:p>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2.  </a:t>
            </a:r>
            <a:r>
              <a:rPr lang="en-US" dirty="0" smtClean="0"/>
              <a:t>SELFLESSNESS – Scenario #1</a:t>
            </a:r>
            <a:r>
              <a:rPr lang="en-US" dirty="0"/>
              <a:t>	</a:t>
            </a:r>
          </a:p>
        </p:txBody>
      </p:sp>
      <p:sp>
        <p:nvSpPr>
          <p:cNvPr id="55299" name="Rectangle 3"/>
          <p:cNvSpPr>
            <a:spLocks noGrp="1" noChangeArrowheads="1"/>
          </p:cNvSpPr>
          <p:nvPr>
            <p:ph type="body" idx="1"/>
          </p:nvPr>
        </p:nvSpPr>
        <p:spPr>
          <a:xfrm>
            <a:off x="248194" y="1371600"/>
            <a:ext cx="8686800" cy="4558937"/>
          </a:xfrm>
        </p:spPr>
        <p:txBody>
          <a:bodyPr/>
          <a:lstStyle/>
          <a:p>
            <a:pPr marL="0" indent="0">
              <a:buNone/>
            </a:pPr>
            <a:r>
              <a:rPr lang="en-US" sz="3200" dirty="0"/>
              <a:t>A new advisory committee member, who is regarded as one of the premier tax accountants in the area, calls and reports that she is in a crisis with her cash flow and needs two laptop computers for her staff to use just until April 15. </a:t>
            </a:r>
          </a:p>
          <a:p>
            <a:pPr marL="0" indent="0">
              <a:buNone/>
            </a:pPr>
            <a:r>
              <a:rPr lang="en-US" sz="3200" dirty="0"/>
              <a:t>She observed at a recent advisory committee meeting that the College had laptops that were not being used. She would like to use two -- just during tax season. Today is January 7</a:t>
            </a:r>
            <a:r>
              <a:rPr lang="en-US" sz="3200" dirty="0" smtClean="0"/>
              <a:t>.</a:t>
            </a:r>
            <a:endParaRPr lang="en-US" sz="3200"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2" indent="-339725">
              <a:buFont typeface="Arial" pitchFamily="34" charset="0"/>
              <a:buChar char="•"/>
            </a:pPr>
            <a:r>
              <a:rPr lang="en-US" sz="3200" dirty="0" smtClean="0"/>
              <a:t>Let’s discuss SELFLESSNESS.</a:t>
            </a:r>
            <a:endParaRPr lang="en-US" sz="3200" dirty="0"/>
          </a:p>
          <a:p>
            <a:pPr lvl="2"/>
            <a:endParaRPr lang="en-US" dirty="0"/>
          </a:p>
          <a:p>
            <a:pPr marL="1254125" lvl="4" indent="-339725"/>
            <a:r>
              <a:rPr lang="en-US" sz="3000" dirty="0"/>
              <a:t>Is this an ethics violation?</a:t>
            </a:r>
          </a:p>
          <a:p>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a:t>2.  </a:t>
            </a:r>
            <a:r>
              <a:rPr lang="en-US" dirty="0" smtClean="0"/>
              <a:t>SELFLESSNESS – Scenario #1</a:t>
            </a:r>
            <a:r>
              <a:rPr lang="en-US" dirty="0"/>
              <a:t>	</a:t>
            </a:r>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3" indent="-344488">
              <a:buFont typeface="Gill Sans MT" pitchFamily="34" charset="0"/>
              <a:buChar char="–"/>
            </a:pPr>
            <a:r>
              <a:rPr lang="en-US" sz="3200" dirty="0" smtClean="0"/>
              <a:t>Yes</a:t>
            </a:r>
            <a:r>
              <a:rPr lang="en-US" sz="3000" dirty="0" smtClean="0"/>
              <a:t> </a:t>
            </a:r>
          </a:p>
          <a:p>
            <a:pPr lvl="2"/>
            <a:endParaRPr lang="en-US" dirty="0"/>
          </a:p>
          <a:p>
            <a:pPr marL="1254125" lvl="4" indent="-339725"/>
            <a:r>
              <a:rPr lang="en-US" sz="3000" dirty="0"/>
              <a:t>The person will have a financial </a:t>
            </a:r>
            <a:r>
              <a:rPr lang="en-US" sz="3000" dirty="0" smtClean="0"/>
              <a:t>benefit from the use of state resources.</a:t>
            </a:r>
            <a:endParaRPr lang="en-US" sz="3000" dirty="0"/>
          </a:p>
          <a:p>
            <a:pPr lvl="1"/>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a:t>2.  </a:t>
            </a:r>
            <a:r>
              <a:rPr lang="en-US" dirty="0" smtClean="0"/>
              <a:t>SELFLESSNESS – Scenario #1</a:t>
            </a:r>
            <a:r>
              <a:rPr lang="en-US" dirty="0"/>
              <a:t>	</a:t>
            </a:r>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2.  SELFLESSNESS – Scenario #2</a:t>
            </a:r>
            <a:endParaRPr lang="en-US" dirty="0"/>
          </a:p>
        </p:txBody>
      </p:sp>
      <p:sp>
        <p:nvSpPr>
          <p:cNvPr id="55299" name="Rectangle 3"/>
          <p:cNvSpPr>
            <a:spLocks noGrp="1" noChangeArrowheads="1"/>
          </p:cNvSpPr>
          <p:nvPr>
            <p:ph type="body" idx="1"/>
          </p:nvPr>
        </p:nvSpPr>
        <p:spPr>
          <a:xfrm>
            <a:off x="248194" y="1371600"/>
            <a:ext cx="8686800" cy="4149969"/>
          </a:xfrm>
        </p:spPr>
        <p:txBody>
          <a:bodyPr/>
          <a:lstStyle/>
          <a:p>
            <a:pPr marL="4763" lvl="2" indent="0">
              <a:buNone/>
            </a:pPr>
            <a:r>
              <a:rPr lang="en-US" sz="3200" dirty="0"/>
              <a:t>An advisory committee member is planning a major event for his clients and wants to use a classroom/shop space for training. </a:t>
            </a:r>
            <a:r>
              <a:rPr lang="en-US" sz="3200" dirty="0" smtClean="0"/>
              <a:t>He </a:t>
            </a:r>
            <a:r>
              <a:rPr lang="en-US" sz="3200" dirty="0"/>
              <a:t>feels the space should be available at no cost to his company because he has been an avid supporter of the program for </a:t>
            </a:r>
            <a:r>
              <a:rPr lang="en-US" sz="3200" dirty="0" smtClean="0"/>
              <a:t>years by donating </a:t>
            </a:r>
            <a:r>
              <a:rPr lang="en-US" sz="3200" dirty="0"/>
              <a:t>equipment and </a:t>
            </a:r>
            <a:r>
              <a:rPr lang="en-US" sz="3200" dirty="0" smtClean="0"/>
              <a:t>materials. He has also made a generous donation to the OC Foundation.</a:t>
            </a:r>
            <a:endParaRPr lang="en-US" sz="3200" dirty="0"/>
          </a:p>
          <a:p>
            <a:pPr lvl="1"/>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3" indent="-344488">
              <a:buFont typeface="Arial" pitchFamily="34" charset="0"/>
              <a:buChar char="•"/>
            </a:pPr>
            <a:r>
              <a:rPr lang="en-US" sz="3200" dirty="0" smtClean="0"/>
              <a:t>So </a:t>
            </a:r>
            <a:r>
              <a:rPr lang="en-US" sz="3200" dirty="0"/>
              <a:t>let’s check </a:t>
            </a:r>
            <a:r>
              <a:rPr lang="en-US" sz="3200" dirty="0" smtClean="0"/>
              <a:t>our understanding.</a:t>
            </a:r>
            <a:endParaRPr lang="en-US" sz="3200" dirty="0"/>
          </a:p>
          <a:p>
            <a:pPr marL="1019175" lvl="3" indent="0">
              <a:buNone/>
            </a:pPr>
            <a:endParaRPr lang="en-US" sz="1800" dirty="0"/>
          </a:p>
          <a:p>
            <a:pPr marL="1254125" lvl="4" indent="-339725"/>
            <a:r>
              <a:rPr lang="en-US" sz="3000" dirty="0"/>
              <a:t>Is this an ethics violation?</a:t>
            </a:r>
          </a:p>
          <a:p>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smtClean="0"/>
              <a:t>2.  SELFLESSNESS – Scenario #2</a:t>
            </a:r>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3" indent="-344488">
              <a:buFont typeface="Gill Sans MT" pitchFamily="34" charset="0"/>
              <a:buChar char="–"/>
            </a:pPr>
            <a:r>
              <a:rPr lang="en-US" sz="3200" dirty="0" smtClean="0"/>
              <a:t>Yes</a:t>
            </a:r>
          </a:p>
          <a:p>
            <a:pPr marL="0" lvl="3" indent="0">
              <a:buNone/>
            </a:pPr>
            <a:endParaRPr lang="en-US" sz="1800" dirty="0"/>
          </a:p>
          <a:p>
            <a:pPr marL="1254125" lvl="4" indent="-339725"/>
            <a:r>
              <a:rPr lang="en-US" sz="3000" dirty="0" smtClean="0"/>
              <a:t>The </a:t>
            </a:r>
            <a:r>
              <a:rPr lang="en-US" sz="3000" dirty="0"/>
              <a:t>company will benefit financially by using the space which is </a:t>
            </a:r>
            <a:r>
              <a:rPr lang="en-US" sz="3000" dirty="0" smtClean="0"/>
              <a:t>a state resource</a:t>
            </a:r>
            <a:r>
              <a:rPr lang="en-US" sz="3000" dirty="0"/>
              <a:t>.  </a:t>
            </a:r>
            <a:r>
              <a:rPr lang="en-US" sz="3000" dirty="0" smtClean="0"/>
              <a:t>     (</a:t>
            </a:r>
            <a:r>
              <a:rPr lang="en-US" sz="3000" dirty="0"/>
              <a:t>Check on renting the </a:t>
            </a:r>
            <a:r>
              <a:rPr lang="en-US" sz="3000" dirty="0" smtClean="0"/>
              <a:t>space)</a:t>
            </a:r>
            <a:endParaRPr lang="en-US" sz="3000" dirty="0"/>
          </a:p>
          <a:p>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smtClean="0"/>
              <a:t>2.  SELFLESSNESS – Scenario #2</a:t>
            </a:r>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3.  STEWARDSHIP</a:t>
            </a:r>
            <a:endParaRPr lang="en-US" dirty="0"/>
          </a:p>
        </p:txBody>
      </p:sp>
      <p:sp>
        <p:nvSpPr>
          <p:cNvPr id="55299" name="Rectangle 3"/>
          <p:cNvSpPr>
            <a:spLocks noGrp="1" noChangeArrowheads="1"/>
          </p:cNvSpPr>
          <p:nvPr>
            <p:ph type="body" idx="1"/>
          </p:nvPr>
        </p:nvSpPr>
        <p:spPr>
          <a:xfrm>
            <a:off x="248194" y="1371600"/>
            <a:ext cx="8686800" cy="4548554"/>
          </a:xfrm>
        </p:spPr>
        <p:txBody>
          <a:bodyPr/>
          <a:lstStyle/>
          <a:p>
            <a:pPr marL="0" indent="0">
              <a:buNone/>
            </a:pPr>
            <a:r>
              <a:rPr lang="en-US" sz="3200" dirty="0"/>
              <a:t>Public employees have a duty to conserve public resources and funds against misuse and abuse.</a:t>
            </a:r>
          </a:p>
          <a:p>
            <a:pPr marL="0" indent="0">
              <a:buNone/>
            </a:pPr>
            <a:r>
              <a:rPr lang="en-US" sz="3200" dirty="0" smtClean="0">
                <a:solidFill>
                  <a:srgbClr val="FF0000"/>
                </a:solidFill>
              </a:rPr>
              <a:t>What </a:t>
            </a:r>
            <a:r>
              <a:rPr lang="en-US" sz="3200" dirty="0">
                <a:solidFill>
                  <a:srgbClr val="FF0000"/>
                </a:solidFill>
              </a:rPr>
              <a:t>is a public resource</a:t>
            </a:r>
            <a:r>
              <a:rPr lang="en-US" sz="3200" dirty="0" smtClean="0">
                <a:solidFill>
                  <a:srgbClr val="FF0000"/>
                </a:solidFill>
              </a:rPr>
              <a:t>?</a:t>
            </a:r>
          </a:p>
          <a:p>
            <a:pPr marL="457200" indent="0">
              <a:buNone/>
            </a:pPr>
            <a:r>
              <a:rPr lang="en-US" sz="3200" dirty="0" smtClean="0"/>
              <a:t>Anything </a:t>
            </a:r>
            <a:r>
              <a:rPr lang="en-US" sz="3200" dirty="0"/>
              <a:t>purchased or provided by </a:t>
            </a:r>
            <a:r>
              <a:rPr lang="en-US" sz="3200" dirty="0" smtClean="0"/>
              <a:t>the state:</a:t>
            </a:r>
            <a:endParaRPr lang="en-US" sz="3200" dirty="0"/>
          </a:p>
          <a:p>
            <a:pPr marL="1371600" indent="0">
              <a:buNone/>
            </a:pPr>
            <a:r>
              <a:rPr lang="en-US" sz="3200" dirty="0" smtClean="0"/>
              <a:t>computers</a:t>
            </a:r>
            <a:r>
              <a:rPr lang="en-US" sz="3200" dirty="0"/>
              <a:t>, phones, the internet, </a:t>
            </a:r>
            <a:r>
              <a:rPr lang="en-US" sz="3200" dirty="0" smtClean="0"/>
              <a:t>vehicles</a:t>
            </a:r>
            <a:r>
              <a:rPr lang="en-US" sz="3200" dirty="0"/>
              <a:t>, </a:t>
            </a:r>
            <a:r>
              <a:rPr lang="en-US" sz="3200" dirty="0" smtClean="0"/>
              <a:t>conference rooms, paper</a:t>
            </a:r>
            <a:r>
              <a:rPr lang="en-US" sz="3200" dirty="0"/>
              <a:t>, </a:t>
            </a:r>
            <a:r>
              <a:rPr lang="en-US" sz="3200" dirty="0" smtClean="0"/>
              <a:t>pens</a:t>
            </a:r>
            <a:r>
              <a:rPr lang="en-US" sz="3200" dirty="0"/>
              <a:t>, </a:t>
            </a:r>
            <a:r>
              <a:rPr lang="en-US" sz="3200" dirty="0" smtClean="0"/>
              <a:t>etc.</a:t>
            </a:r>
            <a:endParaRPr lang="en-US" sz="3200" dirty="0"/>
          </a:p>
          <a:p>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Ethics </a:t>
            </a:r>
            <a:r>
              <a:rPr lang="en-US" dirty="0" smtClean="0"/>
              <a:t>Awareness </a:t>
            </a:r>
            <a:r>
              <a:rPr lang="en-US" dirty="0"/>
              <a:t>T</a:t>
            </a:r>
            <a:r>
              <a:rPr lang="en-US" dirty="0" smtClean="0"/>
              <a:t>raining</a:t>
            </a:r>
            <a:endParaRPr lang="en-US" dirty="0"/>
          </a:p>
        </p:txBody>
      </p:sp>
      <p:sp>
        <p:nvSpPr>
          <p:cNvPr id="55299" name="Rectangle 3"/>
          <p:cNvSpPr>
            <a:spLocks noGrp="1" noChangeArrowheads="1"/>
          </p:cNvSpPr>
          <p:nvPr>
            <p:ph type="body" idx="1"/>
          </p:nvPr>
        </p:nvSpPr>
        <p:spPr>
          <a:xfrm>
            <a:off x="248194" y="1371600"/>
            <a:ext cx="8686800" cy="3825875"/>
          </a:xfrm>
        </p:spPr>
        <p:txBody>
          <a:bodyPr/>
          <a:lstStyle/>
          <a:p>
            <a:pPr marL="0" indent="0" algn="ctr">
              <a:buNone/>
            </a:pPr>
            <a:r>
              <a:rPr lang="en-US" sz="4400" dirty="0"/>
              <a:t>WHY</a:t>
            </a:r>
            <a:r>
              <a:rPr lang="en-US" sz="4400" dirty="0" smtClean="0"/>
              <a:t>?</a:t>
            </a:r>
          </a:p>
          <a:p>
            <a:pPr marL="0" indent="0" algn="ctr">
              <a:buNone/>
            </a:pPr>
            <a:endParaRPr lang="en-US" sz="1800" dirty="0"/>
          </a:p>
          <a:p>
            <a:pPr marL="339725" indent="-339725"/>
            <a:r>
              <a:rPr lang="en-US" sz="3200" dirty="0" smtClean="0"/>
              <a:t>Required </a:t>
            </a:r>
            <a:r>
              <a:rPr lang="en-US" sz="3200" dirty="0"/>
              <a:t>by State Board for Community and Technical </a:t>
            </a:r>
            <a:r>
              <a:rPr lang="en-US" sz="3200" dirty="0" smtClean="0"/>
              <a:t>Colleges/Carl D. Perkins</a:t>
            </a:r>
          </a:p>
          <a:p>
            <a:pPr marL="0" indent="0">
              <a:buNone/>
            </a:pPr>
            <a:endParaRPr lang="en-US" sz="1800" dirty="0"/>
          </a:p>
          <a:p>
            <a:pPr marL="339725" indent="-339725"/>
            <a:r>
              <a:rPr lang="en-US" sz="3200" dirty="0" smtClean="0"/>
              <a:t>Referenced </a:t>
            </a:r>
            <a:r>
              <a:rPr lang="en-US" sz="3200" dirty="0"/>
              <a:t>in the skills standards for college faculty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3.  </a:t>
            </a:r>
            <a:r>
              <a:rPr lang="en-US" dirty="0" smtClean="0"/>
              <a:t>STEWARDSHIP – Scenario #1</a:t>
            </a:r>
            <a:endParaRPr lang="en-US" dirty="0"/>
          </a:p>
        </p:txBody>
      </p:sp>
      <p:sp>
        <p:nvSpPr>
          <p:cNvPr id="55299" name="Rectangle 3"/>
          <p:cNvSpPr>
            <a:spLocks noGrp="1" noChangeArrowheads="1"/>
          </p:cNvSpPr>
          <p:nvPr>
            <p:ph type="body" idx="1"/>
          </p:nvPr>
        </p:nvSpPr>
        <p:spPr>
          <a:xfrm>
            <a:off x="248194" y="1371600"/>
            <a:ext cx="8686800" cy="3825875"/>
          </a:xfrm>
        </p:spPr>
        <p:txBody>
          <a:bodyPr/>
          <a:lstStyle/>
          <a:p>
            <a:pPr marL="0" indent="0">
              <a:buNone/>
            </a:pPr>
            <a:r>
              <a:rPr lang="en-US" sz="3200" dirty="0"/>
              <a:t>An advisory committee member wants to “sit in” on an Olympic </a:t>
            </a:r>
            <a:r>
              <a:rPr lang="en-US" sz="3200" dirty="0" smtClean="0"/>
              <a:t>College training that the lead faculty member is </a:t>
            </a:r>
            <a:r>
              <a:rPr lang="en-US" sz="3200" dirty="0"/>
              <a:t>offering </a:t>
            </a:r>
            <a:r>
              <a:rPr lang="en-US" sz="3200" dirty="0" smtClean="0"/>
              <a:t>on </a:t>
            </a:r>
            <a:r>
              <a:rPr lang="en-US" sz="3200" dirty="0"/>
              <a:t>a new </a:t>
            </a:r>
            <a:r>
              <a:rPr lang="en-US" sz="3200" dirty="0" smtClean="0"/>
              <a:t>software program. The </a:t>
            </a:r>
            <a:r>
              <a:rPr lang="en-US" sz="3200" dirty="0"/>
              <a:t>advisory committee member has been most generous in hiring OC graduates and promoting the program to colleagues</a:t>
            </a:r>
            <a:r>
              <a:rPr lang="en-US" sz="3200" dirty="0" smtClean="0"/>
              <a:t>. This is an in-house training for faculty and staff available at no charge.</a:t>
            </a:r>
            <a:endParaRPr lang="en-US" sz="3200" dirty="0"/>
          </a:p>
          <a:p>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2" indent="-339725">
              <a:buFont typeface="Arial" pitchFamily="34" charset="0"/>
              <a:buChar char="•"/>
            </a:pPr>
            <a:r>
              <a:rPr lang="en-US" sz="3200" dirty="0" smtClean="0"/>
              <a:t>Let’s check our awareness.</a:t>
            </a:r>
          </a:p>
          <a:p>
            <a:pPr marL="4763" lvl="2" indent="0">
              <a:buNone/>
            </a:pPr>
            <a:endParaRPr lang="en-US" dirty="0" smtClean="0"/>
          </a:p>
          <a:p>
            <a:pPr marL="1254125" lvl="4" indent="-339725"/>
            <a:r>
              <a:rPr lang="en-US" sz="3000" dirty="0" smtClean="0"/>
              <a:t>Is this an ethics violation?</a:t>
            </a:r>
            <a:endParaRPr lang="en-US" sz="3000" dirty="0"/>
          </a:p>
        </p:txBody>
      </p:sp>
      <p:sp>
        <p:nvSpPr>
          <p:cNvPr id="5" name="Rectangle 2"/>
          <p:cNvSpPr>
            <a:spLocks noGrp="1" noChangeArrowheads="1"/>
          </p:cNvSpPr>
          <p:nvPr>
            <p:ph type="title"/>
          </p:nvPr>
        </p:nvSpPr>
        <p:spPr>
          <a:xfrm>
            <a:off x="304800" y="261938"/>
            <a:ext cx="8142288" cy="728662"/>
          </a:xfrm>
        </p:spPr>
        <p:txBody>
          <a:bodyPr/>
          <a:lstStyle/>
          <a:p>
            <a:r>
              <a:rPr lang="en-US" dirty="0"/>
              <a:t>3.  </a:t>
            </a:r>
            <a:r>
              <a:rPr lang="en-US" dirty="0" smtClean="0"/>
              <a:t>STEWARDSHIP – Scenario #1</a:t>
            </a:r>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4876800"/>
          </a:xfrm>
        </p:spPr>
        <p:txBody>
          <a:bodyPr/>
          <a:lstStyle/>
          <a:p>
            <a:pPr marL="339725" lvl="3" indent="-339725"/>
            <a:r>
              <a:rPr lang="en-US" sz="3200" dirty="0" smtClean="0"/>
              <a:t>Yes</a:t>
            </a:r>
          </a:p>
          <a:p>
            <a:pPr marL="339725" lvl="3" indent="-339725"/>
            <a:endParaRPr lang="en-US" sz="1800" dirty="0"/>
          </a:p>
          <a:p>
            <a:pPr marL="1254125" lvl="4" indent="-339725"/>
            <a:r>
              <a:rPr lang="en-US" sz="2800" dirty="0"/>
              <a:t>Allowing the advisory committee member to “sit-in” on </a:t>
            </a:r>
            <a:r>
              <a:rPr lang="en-US" sz="2800" dirty="0" smtClean="0"/>
              <a:t>the training </a:t>
            </a:r>
            <a:r>
              <a:rPr lang="en-US" sz="2800" dirty="0"/>
              <a:t>without paying the required fees would be considered a gift of public resources. </a:t>
            </a:r>
            <a:endParaRPr lang="en-US" sz="2800" dirty="0" smtClean="0"/>
          </a:p>
          <a:p>
            <a:pPr marL="1254125" lvl="4" indent="-339725"/>
            <a:endParaRPr lang="en-US" sz="1800" dirty="0" smtClean="0"/>
          </a:p>
          <a:p>
            <a:pPr marL="1254125" lvl="4" indent="-339725"/>
            <a:r>
              <a:rPr lang="en-US" sz="2800" dirty="0" smtClean="0"/>
              <a:t>Would you answer this differently if the advisory committee member occasionally teaches for the College as an adjunct faculty member?</a:t>
            </a:r>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a:t>3.  </a:t>
            </a:r>
            <a:r>
              <a:rPr lang="en-US" dirty="0" smtClean="0"/>
              <a:t>STEWARDSHIP – Scenario #1</a:t>
            </a:r>
            <a:endParaRPr lang="en-US" dirty="0"/>
          </a:p>
        </p:txBody>
      </p:sp>
    </p:spTree>
    <p:extLst>
      <p:ext uri="{BB962C8B-B14F-4D97-AF65-F5344CB8AC3E}">
        <p14:creationId xmlns:p14="http://schemas.microsoft.com/office/powerpoint/2010/main" val="1306994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3.  STEWARDSHIP </a:t>
            </a:r>
            <a:r>
              <a:rPr lang="en-US" dirty="0" smtClean="0"/>
              <a:t>– Scenario #2</a:t>
            </a:r>
            <a:endParaRPr lang="en-US" dirty="0"/>
          </a:p>
        </p:txBody>
      </p:sp>
      <p:sp>
        <p:nvSpPr>
          <p:cNvPr id="55299" name="Rectangle 3"/>
          <p:cNvSpPr>
            <a:spLocks noGrp="1" noChangeArrowheads="1"/>
          </p:cNvSpPr>
          <p:nvPr>
            <p:ph type="body" idx="1"/>
          </p:nvPr>
        </p:nvSpPr>
        <p:spPr>
          <a:xfrm>
            <a:off x="248194" y="1371600"/>
            <a:ext cx="8686800" cy="4720442"/>
          </a:xfrm>
        </p:spPr>
        <p:txBody>
          <a:bodyPr/>
          <a:lstStyle/>
          <a:p>
            <a:pPr marL="0" indent="0">
              <a:buNone/>
            </a:pPr>
            <a:r>
              <a:rPr lang="en-US" sz="2800" dirty="0"/>
              <a:t>A Material Science advisory committee member wants to borrow 3D high-definition projection equipment </a:t>
            </a:r>
            <a:r>
              <a:rPr lang="en-US" sz="2800" dirty="0" smtClean="0"/>
              <a:t>for private </a:t>
            </a:r>
            <a:r>
              <a:rPr lang="en-US" sz="2800" dirty="0"/>
              <a:t>use in </a:t>
            </a:r>
            <a:r>
              <a:rPr lang="en-US" sz="2800" dirty="0" smtClean="0"/>
              <a:t>her </a:t>
            </a:r>
            <a:r>
              <a:rPr lang="en-US" sz="2800" dirty="0"/>
              <a:t>home over the weekend, when College classes are not in session. </a:t>
            </a:r>
            <a:r>
              <a:rPr lang="en-US" sz="2800" dirty="0" smtClean="0"/>
              <a:t>She tells </a:t>
            </a:r>
            <a:r>
              <a:rPr lang="en-US" sz="2800" dirty="0"/>
              <a:t>the instructor </a:t>
            </a:r>
            <a:r>
              <a:rPr lang="en-US" sz="2800" dirty="0" smtClean="0"/>
              <a:t>that she </a:t>
            </a:r>
            <a:r>
              <a:rPr lang="en-US" sz="2800" dirty="0"/>
              <a:t>will </a:t>
            </a:r>
            <a:r>
              <a:rPr lang="en-US" sz="2800" dirty="0" smtClean="0"/>
              <a:t>return </a:t>
            </a:r>
            <a:r>
              <a:rPr lang="en-US" sz="2800" dirty="0"/>
              <a:t>the equipment on Monday. </a:t>
            </a:r>
          </a:p>
          <a:p>
            <a:pPr marL="0" indent="0">
              <a:buNone/>
            </a:pPr>
            <a:r>
              <a:rPr lang="en-US" sz="2800" dirty="0" smtClean="0"/>
              <a:t>Her </a:t>
            </a:r>
            <a:r>
              <a:rPr lang="en-US" sz="2800" dirty="0"/>
              <a:t>own projection equipment is broken. </a:t>
            </a:r>
            <a:r>
              <a:rPr lang="en-US" sz="2800" dirty="0" smtClean="0"/>
              <a:t>She </a:t>
            </a:r>
            <a:r>
              <a:rPr lang="en-US" sz="2800" dirty="0"/>
              <a:t>had planned on using it during the casino-themed fundraiser for the American Cancer Society that </a:t>
            </a:r>
            <a:r>
              <a:rPr lang="en-US" sz="2800" dirty="0" smtClean="0"/>
              <a:t>she </a:t>
            </a:r>
            <a:r>
              <a:rPr lang="en-US" sz="2800" dirty="0"/>
              <a:t>is hosting at </a:t>
            </a:r>
            <a:r>
              <a:rPr lang="en-US" sz="2800" dirty="0" smtClean="0"/>
              <a:t>her </a:t>
            </a:r>
            <a:r>
              <a:rPr lang="en-US" sz="2800" dirty="0"/>
              <a:t>home over the weekend. By borrowing the College’s projection equipment, </a:t>
            </a:r>
            <a:r>
              <a:rPr lang="en-US" sz="2800" dirty="0" smtClean="0"/>
              <a:t>she </a:t>
            </a:r>
            <a:r>
              <a:rPr lang="en-US" sz="2800" dirty="0"/>
              <a:t>will be able to show the movie Casablanca to </a:t>
            </a:r>
            <a:r>
              <a:rPr lang="en-US" sz="2800" dirty="0" smtClean="0"/>
              <a:t>her </a:t>
            </a:r>
            <a:r>
              <a:rPr lang="en-US" sz="2800" dirty="0"/>
              <a:t>guests.</a:t>
            </a:r>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3" indent="-344488">
              <a:buFont typeface="Arial" pitchFamily="34" charset="0"/>
              <a:buChar char="•"/>
            </a:pPr>
            <a:r>
              <a:rPr lang="en-US" sz="3200" dirty="0" smtClean="0"/>
              <a:t>Let’s </a:t>
            </a:r>
            <a:r>
              <a:rPr lang="en-US" sz="3200" dirty="0"/>
              <a:t>measure our awareness</a:t>
            </a:r>
            <a:r>
              <a:rPr lang="en-US" sz="3200" dirty="0" smtClean="0"/>
              <a:t>.</a:t>
            </a:r>
          </a:p>
          <a:p>
            <a:pPr marL="0" lvl="3" indent="0">
              <a:buNone/>
            </a:pPr>
            <a:endParaRPr lang="en-US" sz="1800" dirty="0"/>
          </a:p>
          <a:p>
            <a:pPr marL="1254125" lvl="5" indent="-339725"/>
            <a:r>
              <a:rPr lang="en-US" sz="3000" dirty="0" smtClean="0"/>
              <a:t>Is </a:t>
            </a:r>
            <a:r>
              <a:rPr lang="en-US" sz="3000" dirty="0"/>
              <a:t>this an ethics violation?</a:t>
            </a:r>
          </a:p>
          <a:p>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a:t>3.  STEWARDSHIP </a:t>
            </a:r>
            <a:r>
              <a:rPr lang="en-US" dirty="0" smtClean="0"/>
              <a:t>– Scenario #2</a:t>
            </a:r>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3" indent="-344488">
              <a:buFont typeface="Gill Sans MT" pitchFamily="34" charset="0"/>
              <a:buChar char="–"/>
            </a:pPr>
            <a:r>
              <a:rPr lang="en-US" sz="3200" dirty="0" smtClean="0"/>
              <a:t>Yes</a:t>
            </a:r>
          </a:p>
          <a:p>
            <a:pPr marL="0" lvl="3" indent="0">
              <a:buNone/>
            </a:pPr>
            <a:endParaRPr lang="en-US" sz="1800" dirty="0"/>
          </a:p>
          <a:p>
            <a:pPr marL="1254125" lvl="4" indent="-339725"/>
            <a:r>
              <a:rPr lang="en-US" sz="3000" dirty="0" smtClean="0"/>
              <a:t>Even though there is no financial benefit to the advisory committee member, public employees </a:t>
            </a:r>
            <a:r>
              <a:rPr lang="en-US" sz="3000" dirty="0"/>
              <a:t>have a responsibility to take care of </a:t>
            </a:r>
            <a:r>
              <a:rPr lang="en-US" sz="3000" dirty="0" smtClean="0"/>
              <a:t>College </a:t>
            </a:r>
            <a:r>
              <a:rPr lang="en-US" sz="3000" dirty="0"/>
              <a:t>resources </a:t>
            </a:r>
            <a:r>
              <a:rPr lang="en-US" sz="3000" dirty="0" smtClean="0"/>
              <a:t>to ensure usage </a:t>
            </a:r>
            <a:r>
              <a:rPr lang="en-US" sz="3000" dirty="0"/>
              <a:t>for the intended purposes.</a:t>
            </a:r>
          </a:p>
          <a:p>
            <a:endParaRPr lang="en-US" dirty="0"/>
          </a:p>
        </p:txBody>
      </p:sp>
      <p:sp>
        <p:nvSpPr>
          <p:cNvPr id="6" name="Rectangle 2"/>
          <p:cNvSpPr>
            <a:spLocks noGrp="1" noChangeArrowheads="1"/>
          </p:cNvSpPr>
          <p:nvPr>
            <p:ph type="title"/>
          </p:nvPr>
        </p:nvSpPr>
        <p:spPr>
          <a:xfrm>
            <a:off x="304800" y="261938"/>
            <a:ext cx="8142288" cy="728662"/>
          </a:xfrm>
        </p:spPr>
        <p:txBody>
          <a:bodyPr/>
          <a:lstStyle/>
          <a:p>
            <a:r>
              <a:rPr lang="en-US" dirty="0"/>
              <a:t>3.  STEWARDSHIP </a:t>
            </a:r>
            <a:r>
              <a:rPr lang="en-US" dirty="0" smtClean="0"/>
              <a:t>– Scenario #2</a:t>
            </a:r>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STEWARDSHIP – Scenario #3</a:t>
            </a:r>
            <a:endParaRPr lang="en-US" dirty="0"/>
          </a:p>
        </p:txBody>
      </p:sp>
      <p:sp>
        <p:nvSpPr>
          <p:cNvPr id="3" name="Content Placeholder 2"/>
          <p:cNvSpPr>
            <a:spLocks noGrp="1"/>
          </p:cNvSpPr>
          <p:nvPr>
            <p:ph idx="1"/>
          </p:nvPr>
        </p:nvSpPr>
        <p:spPr>
          <a:xfrm>
            <a:off x="248194" y="1371599"/>
            <a:ext cx="8686800" cy="4851071"/>
          </a:xfrm>
        </p:spPr>
        <p:txBody>
          <a:bodyPr/>
          <a:lstStyle/>
          <a:p>
            <a:pPr marL="0" indent="0">
              <a:buNone/>
            </a:pPr>
            <a:r>
              <a:rPr lang="en-US" sz="2600" dirty="0"/>
              <a:t>It’s 5:30 pm on a Wednesday night after a Business Technology advisory committee meeting. </a:t>
            </a:r>
            <a:r>
              <a:rPr lang="en-US" sz="2600" dirty="0" smtClean="0"/>
              <a:t>A committee </a:t>
            </a:r>
            <a:r>
              <a:rPr lang="en-US" sz="2600" dirty="0"/>
              <a:t>member needs to find the best way to get to a </a:t>
            </a:r>
            <a:r>
              <a:rPr lang="en-US" sz="2600" dirty="0" smtClean="0"/>
              <a:t>scheduled event. </a:t>
            </a:r>
            <a:r>
              <a:rPr lang="en-US" sz="2600" dirty="0"/>
              <a:t>She doesn’t have adequate time to go home </a:t>
            </a:r>
            <a:r>
              <a:rPr lang="en-US" sz="2600" dirty="0" smtClean="0"/>
              <a:t>before the event, </a:t>
            </a:r>
            <a:r>
              <a:rPr lang="en-US" sz="2600" dirty="0"/>
              <a:t>because </a:t>
            </a:r>
            <a:r>
              <a:rPr lang="en-US" sz="2600" dirty="0" smtClean="0"/>
              <a:t>the </a:t>
            </a:r>
            <a:r>
              <a:rPr lang="en-US" sz="2600" dirty="0"/>
              <a:t>advisory committee meeting lasted longer than </a:t>
            </a:r>
            <a:r>
              <a:rPr lang="en-US" sz="2600" dirty="0" smtClean="0"/>
              <a:t>expected –  there </a:t>
            </a:r>
            <a:r>
              <a:rPr lang="en-US" sz="2600" dirty="0"/>
              <a:t>was a lively discussion on new additions to the curriculum. She has the address for the </a:t>
            </a:r>
            <a:r>
              <a:rPr lang="en-US" sz="2600" dirty="0" smtClean="0"/>
              <a:t>event, </a:t>
            </a:r>
            <a:r>
              <a:rPr lang="en-US" sz="2600" dirty="0"/>
              <a:t>but is unfamiliar with the area. Normally, she </a:t>
            </a:r>
            <a:r>
              <a:rPr lang="en-US" sz="2600" dirty="0" smtClean="0"/>
              <a:t>would call her husband, but he is out of town on business.</a:t>
            </a:r>
            <a:endParaRPr lang="en-US" sz="2600" dirty="0"/>
          </a:p>
          <a:p>
            <a:pPr marL="0" indent="0">
              <a:buNone/>
            </a:pPr>
            <a:r>
              <a:rPr lang="en-US" sz="2600" dirty="0" smtClean="0"/>
              <a:t>The lead faculty of </a:t>
            </a:r>
            <a:r>
              <a:rPr lang="en-US" sz="2600" dirty="0"/>
              <a:t>the advisory </a:t>
            </a:r>
            <a:r>
              <a:rPr lang="en-US" sz="2600" dirty="0" smtClean="0"/>
              <a:t>committee </a:t>
            </a:r>
            <a:r>
              <a:rPr lang="en-US" sz="2600" dirty="0"/>
              <a:t>offers </a:t>
            </a:r>
            <a:r>
              <a:rPr lang="en-US" sz="2600" dirty="0" smtClean="0"/>
              <a:t>the usage of the College’s state-funded computer </a:t>
            </a:r>
            <a:r>
              <a:rPr lang="en-US" sz="2600" dirty="0"/>
              <a:t>to access </a:t>
            </a:r>
            <a:r>
              <a:rPr lang="en-US" sz="2600" dirty="0" smtClean="0"/>
              <a:t>MapQuest </a:t>
            </a:r>
            <a:r>
              <a:rPr lang="en-US" sz="2600" dirty="0"/>
              <a:t>and get internet </a:t>
            </a:r>
            <a:r>
              <a:rPr lang="en-US" sz="2600" dirty="0" smtClean="0"/>
              <a:t>directions.</a:t>
            </a:r>
            <a:endParaRPr lang="en-US" sz="2600" dirty="0"/>
          </a:p>
        </p:txBody>
      </p:sp>
    </p:spTree>
    <p:extLst>
      <p:ext uri="{BB962C8B-B14F-4D97-AF65-F5344CB8AC3E}">
        <p14:creationId xmlns:p14="http://schemas.microsoft.com/office/powerpoint/2010/main" val="2091467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1371600"/>
            <a:ext cx="8686800" cy="3825875"/>
          </a:xfrm>
        </p:spPr>
        <p:txBody>
          <a:bodyPr/>
          <a:lstStyle/>
          <a:p>
            <a:pPr marL="344488" lvl="2" indent="-339725">
              <a:buFont typeface="Arial" pitchFamily="34" charset="0"/>
              <a:buChar char="•"/>
            </a:pPr>
            <a:r>
              <a:rPr lang="en-US" sz="3200" dirty="0" smtClean="0"/>
              <a:t>Let’s check our understanding of STEWARDSHIP.</a:t>
            </a:r>
          </a:p>
          <a:p>
            <a:pPr marL="4763" lvl="2" indent="0">
              <a:buNone/>
            </a:pPr>
            <a:endParaRPr lang="en-US" dirty="0" smtClean="0"/>
          </a:p>
          <a:p>
            <a:pPr marL="1254125" lvl="4" indent="-339725"/>
            <a:r>
              <a:rPr lang="en-US" sz="3000" dirty="0" smtClean="0"/>
              <a:t>Is this an ethics violation?</a:t>
            </a:r>
            <a:endParaRPr lang="en-US" sz="3000" dirty="0"/>
          </a:p>
        </p:txBody>
      </p:sp>
      <p:sp>
        <p:nvSpPr>
          <p:cNvPr id="5" name="Title 1"/>
          <p:cNvSpPr>
            <a:spLocks noGrp="1"/>
          </p:cNvSpPr>
          <p:nvPr>
            <p:ph type="title"/>
          </p:nvPr>
        </p:nvSpPr>
        <p:spPr>
          <a:xfrm>
            <a:off x="304800" y="261938"/>
            <a:ext cx="8142288" cy="728662"/>
          </a:xfrm>
        </p:spPr>
        <p:txBody>
          <a:bodyPr/>
          <a:lstStyle/>
          <a:p>
            <a:r>
              <a:rPr lang="en-US" dirty="0" smtClean="0"/>
              <a:t>3.  STEWARDSHIP – Scenario #3</a:t>
            </a:r>
            <a:endParaRPr lang="en-US" dirty="0"/>
          </a:p>
        </p:txBody>
      </p:sp>
    </p:spTree>
    <p:extLst>
      <p:ext uri="{BB962C8B-B14F-4D97-AF65-F5344CB8AC3E}">
        <p14:creationId xmlns:p14="http://schemas.microsoft.com/office/powerpoint/2010/main" val="1147541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4" y="1371600"/>
            <a:ext cx="8686800" cy="3825875"/>
          </a:xfrm>
        </p:spPr>
        <p:txBody>
          <a:bodyPr/>
          <a:lstStyle/>
          <a:p>
            <a:pPr marL="344488" lvl="3" indent="-344488">
              <a:buFont typeface="Gill Sans MT" pitchFamily="34" charset="0"/>
              <a:buChar char="–"/>
            </a:pPr>
            <a:r>
              <a:rPr lang="en-US" sz="3200" dirty="0" smtClean="0"/>
              <a:t>No</a:t>
            </a:r>
          </a:p>
          <a:p>
            <a:pPr marL="0" lvl="3" indent="0">
              <a:buNone/>
            </a:pPr>
            <a:endParaRPr lang="en-US" sz="1800" dirty="0" smtClean="0"/>
          </a:p>
          <a:p>
            <a:pPr marL="1254125" lvl="4" indent="-339725"/>
            <a:r>
              <a:rPr lang="en-US" sz="3000" dirty="0" smtClean="0"/>
              <a:t>It’s </a:t>
            </a:r>
            <a:r>
              <a:rPr lang="en-US" sz="3000" dirty="0"/>
              <a:t>a brief use of state resources.</a:t>
            </a:r>
          </a:p>
          <a:p>
            <a:pPr marL="1371600" lvl="4" indent="0">
              <a:buNone/>
            </a:pPr>
            <a:endParaRPr lang="en-US" sz="3000" dirty="0" smtClean="0"/>
          </a:p>
          <a:p>
            <a:pPr lvl="7"/>
            <a:endParaRPr lang="en-US" dirty="0"/>
          </a:p>
        </p:txBody>
      </p:sp>
      <p:sp>
        <p:nvSpPr>
          <p:cNvPr id="5" name="Title 1"/>
          <p:cNvSpPr>
            <a:spLocks noGrp="1"/>
          </p:cNvSpPr>
          <p:nvPr>
            <p:ph type="title"/>
          </p:nvPr>
        </p:nvSpPr>
        <p:spPr>
          <a:xfrm>
            <a:off x="304800" y="261938"/>
            <a:ext cx="8142288" cy="728662"/>
          </a:xfrm>
        </p:spPr>
        <p:txBody>
          <a:bodyPr/>
          <a:lstStyle/>
          <a:p>
            <a:r>
              <a:rPr lang="en-US" dirty="0" smtClean="0"/>
              <a:t>3.  STEWARDSHIP – Scenario #3</a:t>
            </a:r>
            <a:endParaRPr lang="en-US" dirty="0"/>
          </a:p>
        </p:txBody>
      </p:sp>
    </p:spTree>
    <p:extLst>
      <p:ext uri="{BB962C8B-B14F-4D97-AF65-F5344CB8AC3E}">
        <p14:creationId xmlns:p14="http://schemas.microsoft.com/office/powerpoint/2010/main" val="2283951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4.  </a:t>
            </a:r>
            <a:r>
              <a:rPr lang="en-US" dirty="0" smtClean="0"/>
              <a:t>TRANSPARENCY</a:t>
            </a:r>
            <a:endParaRPr lang="en-US" dirty="0"/>
          </a:p>
        </p:txBody>
      </p:sp>
      <p:sp>
        <p:nvSpPr>
          <p:cNvPr id="55299" name="Rectangle 3"/>
          <p:cNvSpPr>
            <a:spLocks noGrp="1" noChangeArrowheads="1"/>
          </p:cNvSpPr>
          <p:nvPr>
            <p:ph type="body" idx="1"/>
          </p:nvPr>
        </p:nvSpPr>
        <p:spPr>
          <a:xfrm>
            <a:off x="248194" y="1371600"/>
            <a:ext cx="8686800" cy="3825875"/>
          </a:xfrm>
        </p:spPr>
        <p:txBody>
          <a:bodyPr/>
          <a:lstStyle/>
          <a:p>
            <a:pPr marL="4763" lvl="1" indent="0">
              <a:buNone/>
            </a:pPr>
            <a:r>
              <a:rPr lang="en-US" sz="3200" dirty="0" smtClean="0"/>
              <a:t>Public </a:t>
            </a:r>
            <a:r>
              <a:rPr lang="en-US" sz="3200" dirty="0"/>
              <a:t>employees must practice open and accountable government.</a:t>
            </a:r>
          </a:p>
          <a:p>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Ethics </a:t>
            </a:r>
            <a:r>
              <a:rPr lang="en-US" dirty="0" smtClean="0"/>
              <a:t>- </a:t>
            </a:r>
            <a:r>
              <a:rPr lang="en-US" dirty="0"/>
              <a:t>D</a:t>
            </a:r>
            <a:r>
              <a:rPr lang="en-US" dirty="0" smtClean="0"/>
              <a:t>efined</a:t>
            </a:r>
            <a:r>
              <a:rPr lang="en-US" dirty="0"/>
              <a:t>	</a:t>
            </a:r>
          </a:p>
        </p:txBody>
      </p:sp>
      <p:sp>
        <p:nvSpPr>
          <p:cNvPr id="55299" name="Rectangle 3"/>
          <p:cNvSpPr>
            <a:spLocks noGrp="1" noChangeArrowheads="1"/>
          </p:cNvSpPr>
          <p:nvPr>
            <p:ph type="body" idx="1"/>
          </p:nvPr>
        </p:nvSpPr>
        <p:spPr>
          <a:xfrm>
            <a:off x="248194" y="1371600"/>
            <a:ext cx="8686800" cy="3825875"/>
          </a:xfrm>
        </p:spPr>
        <p:txBody>
          <a:bodyPr/>
          <a:lstStyle/>
          <a:p>
            <a:pPr marL="339725" lvl="2" indent="-339725"/>
            <a:r>
              <a:rPr lang="en-US" sz="3200" dirty="0"/>
              <a:t>From Webster</a:t>
            </a:r>
          </a:p>
          <a:p>
            <a:pPr marL="1254125" lvl="3" indent="-339725"/>
            <a:r>
              <a:rPr lang="en-US" sz="3000" dirty="0"/>
              <a:t>Those values that a person or organization feels are important… proper conduct and appropriate </a:t>
            </a:r>
            <a:r>
              <a:rPr lang="en-US" sz="3000" dirty="0" smtClean="0"/>
              <a:t>action.</a:t>
            </a:r>
            <a:endParaRPr lang="en-US" sz="3000" dirty="0"/>
          </a:p>
          <a:p>
            <a:pPr lvl="2"/>
            <a:endParaRPr lang="en-US" dirty="0"/>
          </a:p>
          <a:p>
            <a:pPr marL="339725" lvl="2" indent="-339725"/>
            <a:r>
              <a:rPr lang="en-US" sz="3200" dirty="0"/>
              <a:t> Knowing and doing what is right!</a:t>
            </a:r>
          </a:p>
          <a:p>
            <a:endParaRPr lang="en-US" sz="2800"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4.  </a:t>
            </a:r>
            <a:r>
              <a:rPr lang="en-US" dirty="0" smtClean="0"/>
              <a:t>TRANSPARENCY – Scenario #1</a:t>
            </a:r>
            <a:endParaRPr lang="en-US" dirty="0"/>
          </a:p>
        </p:txBody>
      </p:sp>
      <p:sp>
        <p:nvSpPr>
          <p:cNvPr id="55299" name="Rectangle 3"/>
          <p:cNvSpPr>
            <a:spLocks noGrp="1" noChangeArrowheads="1"/>
          </p:cNvSpPr>
          <p:nvPr>
            <p:ph type="body" idx="1"/>
          </p:nvPr>
        </p:nvSpPr>
        <p:spPr>
          <a:xfrm>
            <a:off x="248194" y="1371600"/>
            <a:ext cx="8686800" cy="3825875"/>
          </a:xfrm>
        </p:spPr>
        <p:txBody>
          <a:bodyPr/>
          <a:lstStyle/>
          <a:p>
            <a:pPr marL="0" indent="0">
              <a:buNone/>
            </a:pPr>
            <a:r>
              <a:rPr lang="en-US" sz="3200" dirty="0" smtClean="0"/>
              <a:t>An </a:t>
            </a:r>
            <a:r>
              <a:rPr lang="en-US" sz="3200" dirty="0"/>
              <a:t>advisory committee member has just returned </a:t>
            </a:r>
            <a:r>
              <a:rPr lang="en-US" sz="3200" dirty="0" smtClean="0"/>
              <a:t>from </a:t>
            </a:r>
            <a:r>
              <a:rPr lang="en-US" sz="3200" dirty="0"/>
              <a:t>an </a:t>
            </a:r>
            <a:r>
              <a:rPr lang="en-US" sz="3200" dirty="0" smtClean="0"/>
              <a:t>awesome technology conference </a:t>
            </a:r>
            <a:r>
              <a:rPr lang="en-US" sz="3200" dirty="0"/>
              <a:t>in Hawaii where </a:t>
            </a:r>
            <a:r>
              <a:rPr lang="en-US" sz="3200" dirty="0" smtClean="0"/>
              <a:t>she </a:t>
            </a:r>
            <a:r>
              <a:rPr lang="en-US" sz="3200" dirty="0"/>
              <a:t>stayed at the Grand Waikikian Suites – </a:t>
            </a:r>
            <a:r>
              <a:rPr lang="en-US" sz="3200" dirty="0" smtClean="0"/>
              <a:t>Hilton. She </a:t>
            </a:r>
            <a:r>
              <a:rPr lang="en-US" sz="3200" dirty="0"/>
              <a:t>highly recommends this hotel to the other advisory committee members. </a:t>
            </a:r>
            <a:r>
              <a:rPr lang="en-US" sz="3200" dirty="0" smtClean="0"/>
              <a:t>She </a:t>
            </a:r>
            <a:r>
              <a:rPr lang="en-US" sz="3200" dirty="0"/>
              <a:t>notices that the minutes are being recorded and asks that this recommendation not be included in the minutes.</a:t>
            </a:r>
          </a:p>
          <a:p>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2" indent="-339725">
              <a:buFont typeface="Arial" pitchFamily="34" charset="0"/>
              <a:buChar char="•"/>
            </a:pPr>
            <a:r>
              <a:rPr lang="en-US" sz="3200" dirty="0" smtClean="0"/>
              <a:t>Let’s </a:t>
            </a:r>
            <a:r>
              <a:rPr lang="en-US" sz="3200" dirty="0"/>
              <a:t>check our </a:t>
            </a:r>
            <a:r>
              <a:rPr lang="en-US" sz="3200" dirty="0" smtClean="0"/>
              <a:t>understanding.</a:t>
            </a:r>
          </a:p>
          <a:p>
            <a:pPr marL="4763" lvl="2" indent="0">
              <a:buNone/>
            </a:pPr>
            <a:endParaRPr lang="en-US" dirty="0" smtClean="0"/>
          </a:p>
          <a:p>
            <a:pPr marL="1254125" lvl="4" indent="-339725"/>
            <a:r>
              <a:rPr lang="en-US" sz="3000" dirty="0" smtClean="0"/>
              <a:t>Is </a:t>
            </a:r>
            <a:r>
              <a:rPr lang="en-US" sz="3000" dirty="0"/>
              <a:t>this an ethics violation?</a:t>
            </a:r>
          </a:p>
          <a:p>
            <a:pPr lvl="1"/>
            <a:endParaRPr lang="en-US" dirty="0"/>
          </a:p>
        </p:txBody>
      </p:sp>
      <p:sp>
        <p:nvSpPr>
          <p:cNvPr id="6" name="Rectangle 2"/>
          <p:cNvSpPr>
            <a:spLocks noGrp="1" noChangeArrowheads="1"/>
          </p:cNvSpPr>
          <p:nvPr>
            <p:ph type="title"/>
          </p:nvPr>
        </p:nvSpPr>
        <p:spPr>
          <a:xfrm>
            <a:off x="304800" y="261938"/>
            <a:ext cx="8142288" cy="728662"/>
          </a:xfrm>
        </p:spPr>
        <p:txBody>
          <a:bodyPr/>
          <a:lstStyle/>
          <a:p>
            <a:r>
              <a:rPr lang="en-US" dirty="0"/>
              <a:t>4.  </a:t>
            </a:r>
            <a:r>
              <a:rPr lang="en-US" dirty="0" smtClean="0"/>
              <a:t>TRANSPARENCY – Scenario #1</a:t>
            </a:r>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4466492"/>
          </a:xfrm>
        </p:spPr>
        <p:txBody>
          <a:bodyPr/>
          <a:lstStyle/>
          <a:p>
            <a:pPr marL="344488" lvl="3" indent="-344488">
              <a:buFont typeface="Gill Sans MT" pitchFamily="34" charset="0"/>
              <a:buChar char="–"/>
            </a:pPr>
            <a:r>
              <a:rPr lang="en-US" sz="3200" dirty="0" smtClean="0"/>
              <a:t>No</a:t>
            </a:r>
          </a:p>
          <a:p>
            <a:pPr marL="0" lvl="3" indent="0">
              <a:buNone/>
            </a:pPr>
            <a:endParaRPr lang="en-US" sz="1800" dirty="0"/>
          </a:p>
          <a:p>
            <a:pPr marL="1254125" lvl="4" indent="-339725"/>
            <a:r>
              <a:rPr lang="en-US" sz="3000" dirty="0" smtClean="0"/>
              <a:t>Her recommendation was about lodging/accommodations and would not influence the conduct or running of the program. She </a:t>
            </a:r>
            <a:r>
              <a:rPr lang="en-US" sz="3000" dirty="0"/>
              <a:t>asked that the recommendation not be in the minutes because it was </a:t>
            </a:r>
            <a:r>
              <a:rPr lang="en-US" sz="3000" dirty="0" smtClean="0"/>
              <a:t>her </a:t>
            </a:r>
            <a:r>
              <a:rPr lang="en-US" sz="3000" dirty="0"/>
              <a:t>personal feeling and </a:t>
            </a:r>
            <a:r>
              <a:rPr lang="en-US" sz="3000" dirty="0" smtClean="0"/>
              <a:t>outside </a:t>
            </a:r>
            <a:r>
              <a:rPr lang="en-US" sz="3000" dirty="0"/>
              <a:t>the scope of the advisory committee meeting.</a:t>
            </a:r>
          </a:p>
          <a:p>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a:t>4.  </a:t>
            </a:r>
            <a:r>
              <a:rPr lang="en-US" dirty="0" smtClean="0"/>
              <a:t>TRANSPARENCY – Scenario #1</a:t>
            </a:r>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TRANSPARENCY – Scenario #2</a:t>
            </a:r>
            <a:endParaRPr lang="en-US" dirty="0"/>
          </a:p>
        </p:txBody>
      </p:sp>
      <p:sp>
        <p:nvSpPr>
          <p:cNvPr id="3" name="Content Placeholder 2"/>
          <p:cNvSpPr>
            <a:spLocks noGrp="1"/>
          </p:cNvSpPr>
          <p:nvPr>
            <p:ph idx="1"/>
          </p:nvPr>
        </p:nvSpPr>
        <p:spPr>
          <a:xfrm>
            <a:off x="248194" y="1371600"/>
            <a:ext cx="8686800" cy="4530436"/>
          </a:xfrm>
        </p:spPr>
        <p:txBody>
          <a:bodyPr/>
          <a:lstStyle/>
          <a:p>
            <a:pPr marL="0" indent="0">
              <a:buNone/>
            </a:pPr>
            <a:r>
              <a:rPr lang="en-US" sz="2800" dirty="0"/>
              <a:t>A teacher in one of the College’s Professional-Technical programs is rumored to have been placed on leave for inappropriate conduct with a student. At the regularly scheduled advisory committee meeting, the committee members are eager to hear the details regarding the instructor’s actions and his future. At the meeting, a</a:t>
            </a:r>
            <a:r>
              <a:rPr lang="en-US" sz="2800" dirty="0" smtClean="0"/>
              <a:t> College </a:t>
            </a:r>
            <a:r>
              <a:rPr lang="en-US" sz="2800" dirty="0"/>
              <a:t>administrator indicates that no information will be shared. A long-term committee member feels that the College has a responsibility to practice open and accountable government and should share the details surrounding this employee.</a:t>
            </a:r>
            <a:r>
              <a:rPr lang="en-US" sz="1400" dirty="0"/>
              <a:t>		</a:t>
            </a:r>
            <a:endParaRPr lang="en-US" dirty="0"/>
          </a:p>
        </p:txBody>
      </p:sp>
    </p:spTree>
    <p:extLst>
      <p:ext uri="{BB962C8B-B14F-4D97-AF65-F5344CB8AC3E}">
        <p14:creationId xmlns:p14="http://schemas.microsoft.com/office/powerpoint/2010/main" val="3169653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2" indent="-339725">
              <a:buFont typeface="Arial" pitchFamily="34" charset="0"/>
              <a:buChar char="•"/>
            </a:pPr>
            <a:r>
              <a:rPr lang="en-US" sz="3200" dirty="0" smtClean="0"/>
              <a:t>Let’s </a:t>
            </a:r>
            <a:r>
              <a:rPr lang="en-US" sz="3200" dirty="0"/>
              <a:t>check our </a:t>
            </a:r>
            <a:r>
              <a:rPr lang="en-US" sz="3200" dirty="0" smtClean="0"/>
              <a:t>understanding.</a:t>
            </a:r>
          </a:p>
          <a:p>
            <a:pPr marL="4763" lvl="2" indent="0">
              <a:buNone/>
            </a:pPr>
            <a:endParaRPr lang="en-US" dirty="0" smtClean="0"/>
          </a:p>
          <a:p>
            <a:pPr marL="1254125" lvl="4" indent="-339725"/>
            <a:r>
              <a:rPr lang="en-US" sz="3000" dirty="0" smtClean="0"/>
              <a:t>Is </a:t>
            </a:r>
            <a:r>
              <a:rPr lang="en-US" sz="3000" dirty="0"/>
              <a:t>this an ethics violation?</a:t>
            </a:r>
          </a:p>
          <a:p>
            <a:pPr lvl="1"/>
            <a:endParaRPr lang="en-US" dirty="0"/>
          </a:p>
        </p:txBody>
      </p:sp>
      <p:sp>
        <p:nvSpPr>
          <p:cNvPr id="6" name="Rectangle 2"/>
          <p:cNvSpPr>
            <a:spLocks noGrp="1" noChangeArrowheads="1"/>
          </p:cNvSpPr>
          <p:nvPr>
            <p:ph type="title"/>
          </p:nvPr>
        </p:nvSpPr>
        <p:spPr>
          <a:xfrm>
            <a:off x="304800" y="261938"/>
            <a:ext cx="8142288" cy="728662"/>
          </a:xfrm>
        </p:spPr>
        <p:txBody>
          <a:bodyPr/>
          <a:lstStyle/>
          <a:p>
            <a:r>
              <a:rPr lang="en-US" dirty="0"/>
              <a:t>4.  </a:t>
            </a:r>
            <a:r>
              <a:rPr lang="en-US" dirty="0" smtClean="0"/>
              <a:t>TRANSPARENCY – Scenario #2</a:t>
            </a:r>
            <a:endParaRPr lang="en-US" dirty="0"/>
          </a:p>
        </p:txBody>
      </p:sp>
    </p:spTree>
    <p:extLst>
      <p:ext uri="{BB962C8B-B14F-4D97-AF65-F5344CB8AC3E}">
        <p14:creationId xmlns:p14="http://schemas.microsoft.com/office/powerpoint/2010/main" val="1685810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4466492"/>
          </a:xfrm>
        </p:spPr>
        <p:txBody>
          <a:bodyPr/>
          <a:lstStyle/>
          <a:p>
            <a:pPr marL="344488" lvl="3" indent="-344488">
              <a:buFont typeface="Gill Sans MT" pitchFamily="34" charset="0"/>
              <a:buChar char="–"/>
            </a:pPr>
            <a:r>
              <a:rPr lang="en-US" sz="3200" dirty="0" smtClean="0"/>
              <a:t>No</a:t>
            </a:r>
          </a:p>
          <a:p>
            <a:pPr marL="0" lvl="3" indent="0">
              <a:buNone/>
            </a:pPr>
            <a:endParaRPr lang="en-US" sz="1800" dirty="0"/>
          </a:p>
          <a:p>
            <a:pPr marL="1254125" lvl="4" indent="-339725"/>
            <a:r>
              <a:rPr lang="en-US" sz="3000" dirty="0" smtClean="0"/>
              <a:t>Personnel matters are confidential.</a:t>
            </a:r>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a:t>4.  </a:t>
            </a:r>
            <a:r>
              <a:rPr lang="en-US" dirty="0" smtClean="0"/>
              <a:t>TRANSPARENCY – Scenario #2</a:t>
            </a:r>
            <a:endParaRPr lang="en-US" dirty="0"/>
          </a:p>
        </p:txBody>
      </p:sp>
    </p:spTree>
    <p:extLst>
      <p:ext uri="{BB962C8B-B14F-4D97-AF65-F5344CB8AC3E}">
        <p14:creationId xmlns:p14="http://schemas.microsoft.com/office/powerpoint/2010/main" val="3552602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5.  INTEGRITY</a:t>
            </a:r>
            <a:endParaRPr lang="en-US" dirty="0"/>
          </a:p>
        </p:txBody>
      </p:sp>
      <p:sp>
        <p:nvSpPr>
          <p:cNvPr id="55299" name="Rectangle 3"/>
          <p:cNvSpPr>
            <a:spLocks noGrp="1" noChangeArrowheads="1"/>
          </p:cNvSpPr>
          <p:nvPr>
            <p:ph type="body" idx="1"/>
          </p:nvPr>
        </p:nvSpPr>
        <p:spPr>
          <a:xfrm>
            <a:off x="248194" y="1371600"/>
            <a:ext cx="8686800" cy="3825875"/>
          </a:xfrm>
        </p:spPr>
        <p:txBody>
          <a:bodyPr/>
          <a:lstStyle/>
          <a:p>
            <a:pPr marL="0" indent="0">
              <a:buNone/>
            </a:pPr>
            <a:r>
              <a:rPr lang="en-US" sz="3200" dirty="0" smtClean="0"/>
              <a:t>Public </a:t>
            </a:r>
            <a:r>
              <a:rPr lang="en-US" sz="3200" dirty="0"/>
              <a:t>employees should not place themselves under any financial or other obligation to outside individuals or organizations that might influence them in the performance of their official duties.</a:t>
            </a:r>
          </a:p>
          <a:p>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4744995"/>
          </a:xfrm>
        </p:spPr>
        <p:txBody>
          <a:bodyPr/>
          <a:lstStyle/>
          <a:p>
            <a:pPr marL="0" indent="0">
              <a:buNone/>
            </a:pPr>
            <a:r>
              <a:rPr lang="en-US" sz="2800" dirty="0"/>
              <a:t>An advisory committee member is the owner of a small local </a:t>
            </a:r>
            <a:r>
              <a:rPr lang="en-US" sz="2800"/>
              <a:t>business </a:t>
            </a:r>
            <a:r>
              <a:rPr lang="en-US" sz="2800" smtClean="0"/>
              <a:t>with 15 </a:t>
            </a:r>
            <a:r>
              <a:rPr lang="en-US" sz="2800" dirty="0"/>
              <a:t>employees. With the economic downturn, he has had to layoff 30% of his personnel. The committee member has asked to increase the number of interns referred to his business from 1 per quarter to 4 per quarter. Student evaluations of this employer as an internship site have always been excellent and students consistently rate the learning experience as outstanding and very meaningful. The faculty have always wanted to place more students with this employer</a:t>
            </a:r>
            <a:r>
              <a:rPr lang="en-US" sz="2800" dirty="0" smtClean="0"/>
              <a:t>.</a:t>
            </a:r>
            <a:r>
              <a:rPr lang="en-US" dirty="0" smtClean="0"/>
              <a:t>		</a:t>
            </a:r>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smtClean="0"/>
              <a:t>5.  INTEGRITY</a:t>
            </a:r>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44488" lvl="2" indent="-339725">
              <a:buFont typeface="Arial" pitchFamily="34" charset="0"/>
              <a:buChar char="•"/>
            </a:pPr>
            <a:r>
              <a:rPr lang="en-US" sz="3200" dirty="0" smtClean="0"/>
              <a:t>Let’s </a:t>
            </a:r>
            <a:r>
              <a:rPr lang="en-US" sz="3200" dirty="0"/>
              <a:t>check our </a:t>
            </a:r>
            <a:r>
              <a:rPr lang="en-US" sz="3200" dirty="0" smtClean="0"/>
              <a:t>understanding.</a:t>
            </a:r>
          </a:p>
          <a:p>
            <a:pPr marL="4763" lvl="2" indent="0">
              <a:buNone/>
            </a:pPr>
            <a:endParaRPr lang="en-US" dirty="0" smtClean="0"/>
          </a:p>
          <a:p>
            <a:pPr marL="1254125" lvl="4" indent="-339725"/>
            <a:r>
              <a:rPr lang="en-US" sz="3000" dirty="0" smtClean="0"/>
              <a:t>Is </a:t>
            </a:r>
            <a:r>
              <a:rPr lang="en-US" sz="3000" dirty="0"/>
              <a:t>this an ethics violation?</a:t>
            </a:r>
          </a:p>
          <a:p>
            <a:pPr lvl="1"/>
            <a:endParaRPr lang="en-US" dirty="0"/>
          </a:p>
        </p:txBody>
      </p:sp>
      <p:sp>
        <p:nvSpPr>
          <p:cNvPr id="5" name="Rectangle 2"/>
          <p:cNvSpPr>
            <a:spLocks noGrp="1" noChangeArrowheads="1"/>
          </p:cNvSpPr>
          <p:nvPr>
            <p:ph type="title"/>
          </p:nvPr>
        </p:nvSpPr>
        <p:spPr>
          <a:xfrm>
            <a:off x="304800" y="261938"/>
            <a:ext cx="8142288" cy="728662"/>
          </a:xfrm>
        </p:spPr>
        <p:txBody>
          <a:bodyPr/>
          <a:lstStyle/>
          <a:p>
            <a:r>
              <a:rPr lang="en-US" dirty="0" smtClean="0"/>
              <a:t>5.  INTEGRITY</a:t>
            </a:r>
            <a:endParaRPr lang="en-US" dirty="0"/>
          </a:p>
        </p:txBody>
      </p:sp>
    </p:spTree>
    <p:extLst>
      <p:ext uri="{BB962C8B-B14F-4D97-AF65-F5344CB8AC3E}">
        <p14:creationId xmlns:p14="http://schemas.microsoft.com/office/powerpoint/2010/main" val="116334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5.  INTEGRITY</a:t>
            </a:r>
          </a:p>
        </p:txBody>
      </p:sp>
      <p:sp>
        <p:nvSpPr>
          <p:cNvPr id="55299" name="Rectangle 3"/>
          <p:cNvSpPr>
            <a:spLocks noGrp="1" noChangeArrowheads="1"/>
          </p:cNvSpPr>
          <p:nvPr>
            <p:ph type="body" idx="1"/>
          </p:nvPr>
        </p:nvSpPr>
        <p:spPr>
          <a:xfrm>
            <a:off x="248194" y="1371600"/>
            <a:ext cx="8686800" cy="4702629"/>
          </a:xfrm>
        </p:spPr>
        <p:txBody>
          <a:bodyPr/>
          <a:lstStyle/>
          <a:p>
            <a:pPr marL="344488" lvl="2" indent="-344488">
              <a:buFont typeface="Gill Sans MT" pitchFamily="34" charset="0"/>
              <a:buChar char="–"/>
            </a:pPr>
            <a:r>
              <a:rPr lang="en-US" sz="3200" dirty="0" smtClean="0"/>
              <a:t>Yes</a:t>
            </a:r>
          </a:p>
          <a:p>
            <a:pPr marL="339725" lvl="2" indent="-339725"/>
            <a:endParaRPr lang="en-US" dirty="0" smtClean="0"/>
          </a:p>
          <a:p>
            <a:pPr marL="1254125" lvl="4" indent="-339725"/>
            <a:r>
              <a:rPr lang="en-US" sz="3000" dirty="0" smtClean="0"/>
              <a:t>Even though there’s a desire to increase the number of students in the internship experience both on the employer’s side and the College’s, the employer would benefit financially.</a:t>
            </a:r>
          </a:p>
          <a:p>
            <a:pPr marL="1254125" lvl="4" indent="0">
              <a:buNone/>
            </a:pPr>
            <a:r>
              <a:rPr lang="en-US" sz="3000" dirty="0" smtClean="0"/>
              <a:t>Internship experiences are for educational purposes and should not displace regular employees.</a:t>
            </a:r>
            <a:endParaRPr lang="en-US" sz="3000"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63467" y="5525585"/>
            <a:ext cx="8382000" cy="707019"/>
          </a:xfrm>
        </p:spPr>
        <p:txBody>
          <a:bodyPr/>
          <a:lstStyle/>
          <a:p>
            <a:pPr marL="52388" indent="-52388">
              <a:buNone/>
            </a:pPr>
            <a:r>
              <a:rPr lang="en-US" dirty="0" smtClean="0"/>
              <a:t>Source: Washington </a:t>
            </a:r>
            <a:r>
              <a:rPr lang="en-US" dirty="0"/>
              <a:t>State Ethics </a:t>
            </a:r>
            <a:r>
              <a:rPr lang="en-US" dirty="0" smtClean="0"/>
              <a:t>Board, www.ethics.wa.gov</a:t>
            </a:r>
            <a:endParaRPr lang="en-US" dirty="0"/>
          </a:p>
          <a:p>
            <a:pPr marL="0" indent="0" algn="ctr">
              <a:buNone/>
            </a:pPr>
            <a:r>
              <a:rPr lang="en-US" dirty="0" smtClean="0"/>
              <a:t>		</a:t>
            </a:r>
            <a:endParaRPr lang="en-US" sz="4400" dirty="0"/>
          </a:p>
        </p:txBody>
      </p:sp>
      <p:sp>
        <p:nvSpPr>
          <p:cNvPr id="5" name="Rectangle 4"/>
          <p:cNvSpPr/>
          <p:nvPr/>
        </p:nvSpPr>
        <p:spPr>
          <a:xfrm>
            <a:off x="248194" y="1490105"/>
            <a:ext cx="8686799" cy="3576364"/>
          </a:xfrm>
          <a:prstGeom prst="rect">
            <a:avLst/>
          </a:prstGeom>
        </p:spPr>
        <p:txBody>
          <a:bodyPr wrap="square">
            <a:spAutoFit/>
          </a:bodyPr>
          <a:lstStyle/>
          <a:p>
            <a:pPr lvl="0" defTabSz="509588">
              <a:lnSpc>
                <a:spcPct val="95000"/>
              </a:lnSpc>
              <a:spcBef>
                <a:spcPct val="45000"/>
              </a:spcBef>
              <a:buClr>
                <a:srgbClr val="DC241F"/>
              </a:buClr>
            </a:pPr>
            <a:r>
              <a:rPr lang="en-US" sz="3200" kern="0" dirty="0" smtClean="0">
                <a:solidFill>
                  <a:srgbClr val="000000"/>
                </a:solidFill>
                <a:latin typeface="Gill Sans MT"/>
              </a:rPr>
              <a:t>FIVE CORE PRINCIPLES</a:t>
            </a:r>
          </a:p>
          <a:p>
            <a:pPr marL="339725" lvl="0" indent="-339725">
              <a:lnSpc>
                <a:spcPct val="95000"/>
              </a:lnSpc>
              <a:spcBef>
                <a:spcPct val="45000"/>
              </a:spcBef>
              <a:buClr>
                <a:srgbClr val="DC241F"/>
              </a:buClr>
              <a:buFont typeface="+mj-lt"/>
              <a:buAutoNum type="arabicPeriod"/>
            </a:pPr>
            <a:r>
              <a:rPr lang="en-US" sz="2800" dirty="0" smtClean="0"/>
              <a:t>Objectivity</a:t>
            </a:r>
          </a:p>
          <a:p>
            <a:pPr marL="339725" lvl="0" indent="-339725">
              <a:lnSpc>
                <a:spcPct val="95000"/>
              </a:lnSpc>
              <a:spcBef>
                <a:spcPct val="45000"/>
              </a:spcBef>
              <a:buClr>
                <a:srgbClr val="DC241F"/>
              </a:buClr>
              <a:buFont typeface="+mj-lt"/>
              <a:buAutoNum type="arabicPeriod"/>
            </a:pPr>
            <a:r>
              <a:rPr lang="en-US" sz="2800" dirty="0" smtClean="0"/>
              <a:t>Selflessness</a:t>
            </a:r>
          </a:p>
          <a:p>
            <a:pPr marL="339725" lvl="0" indent="-339725">
              <a:lnSpc>
                <a:spcPct val="95000"/>
              </a:lnSpc>
              <a:spcBef>
                <a:spcPct val="45000"/>
              </a:spcBef>
              <a:buClr>
                <a:srgbClr val="DC241F"/>
              </a:buClr>
              <a:buFont typeface="+mj-lt"/>
              <a:buAutoNum type="arabicPeriod"/>
            </a:pPr>
            <a:r>
              <a:rPr lang="en-US" sz="2800" dirty="0" smtClean="0"/>
              <a:t>Stewardship</a:t>
            </a:r>
          </a:p>
          <a:p>
            <a:pPr marL="339725" lvl="0" indent="-339725">
              <a:lnSpc>
                <a:spcPct val="95000"/>
              </a:lnSpc>
              <a:spcBef>
                <a:spcPct val="45000"/>
              </a:spcBef>
              <a:buClr>
                <a:srgbClr val="DC241F"/>
              </a:buClr>
              <a:buFont typeface="+mj-lt"/>
              <a:buAutoNum type="arabicPeriod"/>
            </a:pPr>
            <a:r>
              <a:rPr lang="en-US" sz="2800" dirty="0" smtClean="0"/>
              <a:t>Transparency</a:t>
            </a:r>
          </a:p>
          <a:p>
            <a:pPr marL="339725" lvl="0" indent="-339725">
              <a:lnSpc>
                <a:spcPct val="95000"/>
              </a:lnSpc>
              <a:spcBef>
                <a:spcPct val="45000"/>
              </a:spcBef>
              <a:buClr>
                <a:srgbClr val="DC241F"/>
              </a:buClr>
              <a:buFont typeface="+mj-lt"/>
              <a:buAutoNum type="arabicPeriod"/>
            </a:pPr>
            <a:r>
              <a:rPr lang="en-US" sz="2800" dirty="0" smtClean="0"/>
              <a:t>Integrity</a:t>
            </a:r>
          </a:p>
        </p:txBody>
      </p:sp>
      <p:sp>
        <p:nvSpPr>
          <p:cNvPr id="6" name="Rectangle 2"/>
          <p:cNvSpPr>
            <a:spLocks noGrp="1" noChangeArrowheads="1"/>
          </p:cNvSpPr>
          <p:nvPr>
            <p:ph type="title"/>
          </p:nvPr>
        </p:nvSpPr>
        <p:spPr>
          <a:xfrm>
            <a:off x="304800" y="261938"/>
            <a:ext cx="8142288" cy="728662"/>
          </a:xfrm>
        </p:spPr>
        <p:txBody>
          <a:bodyPr/>
          <a:lstStyle/>
          <a:p>
            <a:r>
              <a:rPr lang="en-US" dirty="0" smtClean="0"/>
              <a:t>Topics to be covered</a:t>
            </a:r>
            <a:r>
              <a:rPr lang="en-US" dirty="0"/>
              <a:t>	</a:t>
            </a:r>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FIVE CORE PRINCIPLES - Review</a:t>
            </a:r>
            <a:endParaRPr lang="en-US" dirty="0"/>
          </a:p>
        </p:txBody>
      </p:sp>
      <p:sp>
        <p:nvSpPr>
          <p:cNvPr id="55299" name="Rectangle 3"/>
          <p:cNvSpPr>
            <a:spLocks noGrp="1" noChangeArrowheads="1"/>
          </p:cNvSpPr>
          <p:nvPr>
            <p:ph type="body" idx="1"/>
          </p:nvPr>
        </p:nvSpPr>
        <p:spPr>
          <a:xfrm>
            <a:off x="248194" y="1371600"/>
            <a:ext cx="8686800" cy="4460789"/>
          </a:xfrm>
        </p:spPr>
        <p:txBody>
          <a:bodyPr/>
          <a:lstStyle/>
          <a:p>
            <a:pPr marL="457200" lvl="3" indent="-457200">
              <a:buFont typeface="+mj-lt"/>
              <a:buAutoNum type="arabicPeriod"/>
            </a:pPr>
            <a:r>
              <a:rPr lang="en-US" sz="3800" dirty="0" smtClean="0"/>
              <a:t>Objectivity – </a:t>
            </a:r>
            <a:r>
              <a:rPr lang="en-US" sz="2400" dirty="0"/>
              <a:t>P</a:t>
            </a:r>
            <a:r>
              <a:rPr lang="en-US" sz="2400" dirty="0" smtClean="0"/>
              <a:t>ublic’s interest first</a:t>
            </a:r>
            <a:endParaRPr lang="en-US" sz="2400" dirty="0"/>
          </a:p>
          <a:p>
            <a:pPr marL="457200" lvl="3" indent="-457200">
              <a:buFont typeface="+mj-lt"/>
              <a:buAutoNum type="arabicPeriod"/>
            </a:pPr>
            <a:r>
              <a:rPr lang="en-US" sz="3800" dirty="0" smtClean="0"/>
              <a:t>Selflessness – </a:t>
            </a:r>
            <a:r>
              <a:rPr lang="en-US" sz="2400" dirty="0" smtClean="0"/>
              <a:t>No financial gain </a:t>
            </a:r>
            <a:endParaRPr lang="en-US" sz="3800" dirty="0" smtClean="0"/>
          </a:p>
          <a:p>
            <a:pPr marL="457200" lvl="3" indent="-457200">
              <a:buFont typeface="+mj-lt"/>
              <a:buAutoNum type="arabicPeriod"/>
            </a:pPr>
            <a:r>
              <a:rPr lang="en-US" sz="3800" dirty="0" smtClean="0"/>
              <a:t>Stewardship – </a:t>
            </a:r>
            <a:r>
              <a:rPr lang="en-US" sz="2400" dirty="0" smtClean="0"/>
              <a:t>Take care of public resources</a:t>
            </a:r>
          </a:p>
          <a:p>
            <a:pPr marL="457200" lvl="3" indent="-457200">
              <a:buFont typeface="+mj-lt"/>
              <a:buAutoNum type="arabicPeriod"/>
            </a:pPr>
            <a:r>
              <a:rPr lang="en-US" sz="3800" dirty="0" smtClean="0"/>
              <a:t>Transparency – </a:t>
            </a:r>
            <a:r>
              <a:rPr lang="en-US" sz="2400" dirty="0" smtClean="0"/>
              <a:t>Open and accountable</a:t>
            </a:r>
            <a:endParaRPr lang="en-US" sz="1100" dirty="0"/>
          </a:p>
          <a:p>
            <a:pPr marL="457200" lvl="3" indent="-457200">
              <a:buFont typeface="+mj-lt"/>
              <a:buAutoNum type="arabicPeriod"/>
              <a:tabLst>
                <a:tab pos="1766888" algn="l"/>
              </a:tabLst>
            </a:pPr>
            <a:r>
              <a:rPr lang="en-US" sz="3800" dirty="0" smtClean="0"/>
              <a:t>Integrity – </a:t>
            </a:r>
            <a:r>
              <a:rPr lang="en-US" sz="2400" dirty="0" smtClean="0"/>
              <a:t>Adhere to high moral principles and 				         professional standards</a:t>
            </a:r>
            <a:endParaRPr lang="en-US" sz="2400" dirty="0"/>
          </a:p>
          <a:p>
            <a:endParaRPr lang="en-US"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235131" y="1371600"/>
            <a:ext cx="8699863" cy="3825875"/>
          </a:xfrm>
        </p:spPr>
        <p:txBody>
          <a:bodyPr/>
          <a:lstStyle/>
          <a:p>
            <a:pPr marL="0" indent="0">
              <a:buNone/>
            </a:pPr>
            <a:r>
              <a:rPr lang="en-US" sz="4000" dirty="0" smtClean="0"/>
              <a:t>Do you have </a:t>
            </a:r>
            <a:r>
              <a:rPr lang="en-US" sz="4000" dirty="0"/>
              <a:t>s</a:t>
            </a:r>
            <a:r>
              <a:rPr lang="en-US" sz="4000" dirty="0" smtClean="0"/>
              <a:t>cenarios or situations you’ve experienced that you would like to share with the group for input?</a:t>
            </a:r>
            <a:endParaRPr lang="en-US" sz="4000" dirty="0"/>
          </a:p>
          <a:p>
            <a:pPr marL="3200400" lvl="8" indent="0">
              <a:buNone/>
            </a:pPr>
            <a:r>
              <a:rPr lang="en-US" sz="5400" dirty="0" smtClean="0">
                <a:solidFill>
                  <a:srgbClr val="FF0000"/>
                </a:solidFill>
              </a:rPr>
              <a:t>? ? ? ? ?</a:t>
            </a:r>
            <a:endParaRPr lang="en-US" sz="5400" dirty="0">
              <a:solidFill>
                <a:srgbClr val="FF0000"/>
              </a:solidFill>
            </a:endParaRPr>
          </a:p>
        </p:txBody>
      </p:sp>
    </p:spTree>
    <p:extLst>
      <p:ext uri="{BB962C8B-B14F-4D97-AF65-F5344CB8AC3E}">
        <p14:creationId xmlns:p14="http://schemas.microsoft.com/office/powerpoint/2010/main" val="40831129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T H A N K S!</a:t>
            </a:r>
            <a:endParaRPr lang="en-US" dirty="0"/>
          </a:p>
        </p:txBody>
      </p:sp>
      <p:sp>
        <p:nvSpPr>
          <p:cNvPr id="55299" name="Rectangle 3"/>
          <p:cNvSpPr>
            <a:spLocks noGrp="1" noChangeArrowheads="1"/>
          </p:cNvSpPr>
          <p:nvPr>
            <p:ph type="body" idx="1"/>
          </p:nvPr>
        </p:nvSpPr>
        <p:spPr>
          <a:xfrm>
            <a:off x="248194" y="1371600"/>
            <a:ext cx="8647612" cy="4818185"/>
          </a:xfrm>
        </p:spPr>
        <p:txBody>
          <a:bodyPr/>
          <a:lstStyle/>
          <a:p>
            <a:pPr marL="0" indent="0">
              <a:buNone/>
            </a:pPr>
            <a:r>
              <a:rPr lang="en-US" dirty="0" smtClean="0"/>
              <a:t>You are critical </a:t>
            </a:r>
            <a:r>
              <a:rPr lang="en-US" dirty="0"/>
              <a:t>to the success of our </a:t>
            </a:r>
            <a:r>
              <a:rPr lang="en-US" dirty="0" smtClean="0"/>
              <a:t>Professional-Technical </a:t>
            </a:r>
            <a:r>
              <a:rPr lang="en-US" dirty="0"/>
              <a:t>programs as you develop your program of work and offer advice </a:t>
            </a:r>
            <a:r>
              <a:rPr lang="en-US" dirty="0" smtClean="0"/>
              <a:t>on:</a:t>
            </a:r>
          </a:p>
          <a:p>
            <a:pPr marL="0" indent="0">
              <a:buNone/>
            </a:pPr>
            <a:r>
              <a:rPr lang="en-US" dirty="0"/>
              <a:t>			</a:t>
            </a:r>
          </a:p>
          <a:p>
            <a:pPr marL="0" indent="0">
              <a:buNone/>
            </a:pPr>
            <a:r>
              <a:rPr lang="en-US" dirty="0"/>
              <a:t>			</a:t>
            </a:r>
          </a:p>
          <a:p>
            <a:endParaRPr lang="en-US" dirty="0"/>
          </a:p>
        </p:txBody>
      </p:sp>
      <p:sp>
        <p:nvSpPr>
          <p:cNvPr id="3" name="TextBox 2"/>
          <p:cNvSpPr txBox="1"/>
          <p:nvPr/>
        </p:nvSpPr>
        <p:spPr>
          <a:xfrm>
            <a:off x="470263" y="2586446"/>
            <a:ext cx="3722914" cy="2308324"/>
          </a:xfrm>
          <a:prstGeom prst="rect">
            <a:avLst/>
          </a:prstGeom>
          <a:noFill/>
        </p:spPr>
        <p:txBody>
          <a:bodyPr wrap="square" rtlCol="0">
            <a:spAutoFit/>
          </a:bodyPr>
          <a:lstStyle/>
          <a:p>
            <a:pPr marL="342900" lvl="0" indent="-342900">
              <a:buFont typeface="Arial" pitchFamily="34" charset="0"/>
              <a:buChar char="•"/>
            </a:pPr>
            <a:r>
              <a:rPr lang="en-US" sz="2400" dirty="0"/>
              <a:t>Community Relations</a:t>
            </a:r>
          </a:p>
          <a:p>
            <a:pPr marL="342900" lvl="0" indent="-342900">
              <a:buFont typeface="Arial" pitchFamily="34" charset="0"/>
              <a:buChar char="•"/>
            </a:pPr>
            <a:r>
              <a:rPr lang="en-US" sz="2400" dirty="0"/>
              <a:t>Community Resources</a:t>
            </a:r>
          </a:p>
          <a:p>
            <a:pPr marL="342900" lvl="0" indent="-342900">
              <a:buFont typeface="Arial" pitchFamily="34" charset="0"/>
              <a:buChar char="•"/>
            </a:pPr>
            <a:r>
              <a:rPr lang="en-US" sz="2400" dirty="0" smtClean="0"/>
              <a:t>Student </a:t>
            </a:r>
            <a:r>
              <a:rPr lang="en-US" sz="2400" dirty="0"/>
              <a:t>Organizations</a:t>
            </a:r>
          </a:p>
          <a:p>
            <a:pPr marL="342900" indent="-342900">
              <a:buFont typeface="Arial" pitchFamily="34" charset="0"/>
              <a:buChar char="•"/>
            </a:pPr>
            <a:r>
              <a:rPr lang="en-US" sz="2400" dirty="0"/>
              <a:t>Job </a:t>
            </a:r>
            <a:r>
              <a:rPr lang="en-US" sz="2400" dirty="0" smtClean="0"/>
              <a:t>Placement</a:t>
            </a:r>
          </a:p>
          <a:p>
            <a:pPr marL="342900" indent="-342900">
              <a:buFont typeface="Arial" pitchFamily="34" charset="0"/>
              <a:buChar char="•"/>
            </a:pPr>
            <a:r>
              <a:rPr lang="en-US" sz="2400" dirty="0" smtClean="0"/>
              <a:t>Staff </a:t>
            </a:r>
            <a:r>
              <a:rPr lang="en-US" sz="2400" dirty="0"/>
              <a:t>Development</a:t>
            </a:r>
          </a:p>
          <a:p>
            <a:pPr marL="342900" lvl="0" indent="-342900">
              <a:buFont typeface="Arial" pitchFamily="34" charset="0"/>
              <a:buChar char="•"/>
            </a:pPr>
            <a:endParaRPr lang="en-US" sz="2400" dirty="0"/>
          </a:p>
        </p:txBody>
      </p:sp>
      <p:sp>
        <p:nvSpPr>
          <p:cNvPr id="4" name="TextBox 3"/>
          <p:cNvSpPr txBox="1"/>
          <p:nvPr/>
        </p:nvSpPr>
        <p:spPr>
          <a:xfrm>
            <a:off x="4763987" y="2599509"/>
            <a:ext cx="4131819" cy="2308324"/>
          </a:xfrm>
          <a:prstGeom prst="rect">
            <a:avLst/>
          </a:prstGeom>
          <a:noFill/>
        </p:spPr>
        <p:txBody>
          <a:bodyPr wrap="square" rtlCol="0">
            <a:spAutoFit/>
          </a:bodyPr>
          <a:lstStyle/>
          <a:p>
            <a:pPr marL="342900" lvl="0" indent="-342900">
              <a:buFont typeface="Arial" pitchFamily="34" charset="0"/>
              <a:buChar char="•"/>
            </a:pPr>
            <a:r>
              <a:rPr lang="en-US" sz="2400" dirty="0" smtClean="0"/>
              <a:t>Legislative </a:t>
            </a:r>
            <a:r>
              <a:rPr lang="en-US" sz="2400" dirty="0"/>
              <a:t>Process</a:t>
            </a:r>
          </a:p>
          <a:p>
            <a:pPr marL="342900" lvl="0" indent="-342900">
              <a:buFont typeface="Arial" pitchFamily="34" charset="0"/>
              <a:buChar char="•"/>
            </a:pPr>
            <a:r>
              <a:rPr lang="en-US" sz="2400" dirty="0"/>
              <a:t>Program Review</a:t>
            </a:r>
          </a:p>
          <a:p>
            <a:pPr marL="342900" indent="-342900">
              <a:buFont typeface="Arial" pitchFamily="34" charset="0"/>
              <a:buChar char="•"/>
            </a:pPr>
            <a:r>
              <a:rPr lang="en-US" sz="2400" dirty="0" smtClean="0"/>
              <a:t>Recruitment</a:t>
            </a:r>
          </a:p>
          <a:p>
            <a:pPr marL="342900" indent="-342900">
              <a:buFont typeface="Arial" pitchFamily="34" charset="0"/>
              <a:buChar char="•"/>
            </a:pPr>
            <a:r>
              <a:rPr lang="en-US" sz="2400" dirty="0" smtClean="0"/>
              <a:t>Curriculum </a:t>
            </a:r>
            <a:r>
              <a:rPr lang="en-US" sz="2400" dirty="0"/>
              <a:t>Review and Updating</a:t>
            </a:r>
          </a:p>
          <a:p>
            <a:pPr marL="342900" lvl="0" indent="-342900">
              <a:buFont typeface="Arial" pitchFamily="34" charset="0"/>
              <a:buChar char="•"/>
            </a:pPr>
            <a:endParaRPr lang="en-US" sz="2400" dirty="0"/>
          </a:p>
        </p:txBody>
      </p:sp>
    </p:spTree>
    <p:extLst>
      <p:ext uri="{BB962C8B-B14F-4D97-AF65-F5344CB8AC3E}">
        <p14:creationId xmlns:p14="http://schemas.microsoft.com/office/powerpoint/2010/main" val="633268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1.  OBJECTIVITY	</a:t>
            </a:r>
          </a:p>
        </p:txBody>
      </p:sp>
      <p:sp>
        <p:nvSpPr>
          <p:cNvPr id="55299" name="Rectangle 3"/>
          <p:cNvSpPr>
            <a:spLocks noGrp="1" noChangeArrowheads="1"/>
          </p:cNvSpPr>
          <p:nvPr>
            <p:ph type="body" idx="1"/>
          </p:nvPr>
        </p:nvSpPr>
        <p:spPr>
          <a:xfrm>
            <a:off x="248194" y="1371600"/>
            <a:ext cx="8686800" cy="3825875"/>
          </a:xfrm>
        </p:spPr>
        <p:txBody>
          <a:bodyPr/>
          <a:lstStyle/>
          <a:p>
            <a:pPr marL="4763" lvl="2" indent="0">
              <a:buNone/>
            </a:pPr>
            <a:r>
              <a:rPr lang="en-US" sz="3200" dirty="0"/>
              <a:t>Public employees must place the public’s interest before any private interest or outside obligation</a:t>
            </a:r>
            <a:r>
              <a:rPr lang="en-US" sz="3200" dirty="0" smtClean="0"/>
              <a:t>.</a:t>
            </a:r>
          </a:p>
          <a:p>
            <a:pPr marL="4763" lvl="2" indent="0">
              <a:buNone/>
            </a:pPr>
            <a:endParaRPr lang="en-US" dirty="0"/>
          </a:p>
          <a:p>
            <a:pPr marL="4763" lvl="2" indent="0">
              <a:buNone/>
            </a:pPr>
            <a:r>
              <a:rPr lang="en-US" sz="3200" dirty="0" smtClean="0"/>
              <a:t>Choices </a:t>
            </a:r>
            <a:r>
              <a:rPr lang="en-US" sz="3200" dirty="0"/>
              <a:t>need to be made on the merits of the product or skill/knowledge level</a:t>
            </a:r>
            <a:r>
              <a:rPr lang="en-US" sz="3200" dirty="0" smtClean="0"/>
              <a:t>.</a:t>
            </a:r>
            <a:endParaRPr lang="en-US" sz="3200"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1.  </a:t>
            </a:r>
            <a:r>
              <a:rPr lang="en-US" dirty="0" smtClean="0"/>
              <a:t>OBJECTIVITY – Scenario #1</a:t>
            </a:r>
            <a:endParaRPr lang="en-US" dirty="0"/>
          </a:p>
        </p:txBody>
      </p:sp>
      <p:sp>
        <p:nvSpPr>
          <p:cNvPr id="55299" name="Rectangle 3"/>
          <p:cNvSpPr>
            <a:spLocks noGrp="1" noChangeArrowheads="1"/>
          </p:cNvSpPr>
          <p:nvPr>
            <p:ph type="body" idx="1"/>
          </p:nvPr>
        </p:nvSpPr>
        <p:spPr>
          <a:xfrm>
            <a:off x="248194" y="1371600"/>
            <a:ext cx="8686800" cy="5016843"/>
          </a:xfrm>
        </p:spPr>
        <p:txBody>
          <a:bodyPr/>
          <a:lstStyle/>
          <a:p>
            <a:pPr marL="0" indent="0">
              <a:buNone/>
            </a:pPr>
            <a:r>
              <a:rPr lang="en-US" dirty="0" smtClean="0"/>
              <a:t>During a committee meeting focusing on upgrades to the program, an </a:t>
            </a:r>
            <a:r>
              <a:rPr lang="en-US" dirty="0"/>
              <a:t>advisory committee </a:t>
            </a:r>
            <a:r>
              <a:rPr lang="en-US" dirty="0" smtClean="0"/>
              <a:t>member, </a:t>
            </a:r>
            <a:r>
              <a:rPr lang="en-US" dirty="0"/>
              <a:t>who owns a local </a:t>
            </a:r>
            <a:r>
              <a:rPr lang="en-US" dirty="0" smtClean="0"/>
              <a:t>dealership, encouraged the </a:t>
            </a:r>
            <a:r>
              <a:rPr lang="en-US" dirty="0"/>
              <a:t>C</a:t>
            </a:r>
            <a:r>
              <a:rPr lang="en-US" dirty="0" smtClean="0"/>
              <a:t>ollege </a:t>
            </a:r>
            <a:r>
              <a:rPr lang="en-US" dirty="0"/>
              <a:t>to purchase </a:t>
            </a:r>
            <a:r>
              <a:rPr lang="en-US" dirty="0" smtClean="0"/>
              <a:t>equipment </a:t>
            </a:r>
            <a:r>
              <a:rPr lang="en-US" dirty="0"/>
              <a:t>from his firm. </a:t>
            </a:r>
            <a:r>
              <a:rPr lang="en-US" dirty="0" smtClean="0"/>
              <a:t>His </a:t>
            </a:r>
            <a:r>
              <a:rPr lang="en-US" dirty="0"/>
              <a:t>company </a:t>
            </a:r>
            <a:r>
              <a:rPr lang="en-US" dirty="0" smtClean="0"/>
              <a:t>manufactures cutting-edge equipment used by 65 </a:t>
            </a:r>
            <a:r>
              <a:rPr lang="en-US" dirty="0"/>
              <a:t>percent of </a:t>
            </a:r>
            <a:r>
              <a:rPr lang="en-US" dirty="0" smtClean="0"/>
              <a:t>the businesses in the industry. He </a:t>
            </a:r>
            <a:r>
              <a:rPr lang="en-US" dirty="0"/>
              <a:t>is making the case that students should be exposed to quality state-of-the-art equipment, which </a:t>
            </a:r>
            <a:r>
              <a:rPr lang="en-US" dirty="0" smtClean="0"/>
              <a:t>more than half of businesses in the industry are using. The piece of equipment </a:t>
            </a:r>
            <a:r>
              <a:rPr lang="en-US" dirty="0"/>
              <a:t>has a 20-year life</a:t>
            </a:r>
            <a:r>
              <a:rPr lang="en-US" dirty="0" smtClean="0"/>
              <a:t>.</a:t>
            </a:r>
          </a:p>
          <a:p>
            <a:pPr marL="0" indent="0">
              <a:buNone/>
            </a:pPr>
            <a:r>
              <a:rPr lang="en-US" dirty="0" smtClean="0"/>
              <a:t>At </a:t>
            </a:r>
            <a:r>
              <a:rPr lang="en-US" dirty="0"/>
              <a:t>the end of the meeting, after learning </a:t>
            </a:r>
            <a:r>
              <a:rPr lang="en-US" dirty="0" smtClean="0"/>
              <a:t>of </a:t>
            </a:r>
            <a:r>
              <a:rPr lang="en-US" dirty="0"/>
              <a:t>the </a:t>
            </a:r>
            <a:r>
              <a:rPr lang="en-US" dirty="0" smtClean="0"/>
              <a:t>College’s dire </a:t>
            </a:r>
            <a:r>
              <a:rPr lang="en-US" dirty="0"/>
              <a:t>budget </a:t>
            </a:r>
            <a:r>
              <a:rPr lang="en-US" dirty="0" smtClean="0"/>
              <a:t>situation, he </a:t>
            </a:r>
            <a:r>
              <a:rPr lang="en-US" dirty="0"/>
              <a:t>approaches the instructor and says he is willing to offer the </a:t>
            </a:r>
            <a:r>
              <a:rPr lang="en-US" dirty="0" smtClean="0"/>
              <a:t>piece of equipment </a:t>
            </a:r>
            <a:r>
              <a:rPr lang="en-US" dirty="0"/>
              <a:t>at </a:t>
            </a:r>
            <a:r>
              <a:rPr lang="en-US" dirty="0" smtClean="0"/>
              <a:t>25 percent </a:t>
            </a:r>
            <a:r>
              <a:rPr lang="en-US" dirty="0"/>
              <a:t>off the going </a:t>
            </a:r>
            <a:r>
              <a:rPr lang="en-US" dirty="0" smtClean="0"/>
              <a:t>rate. </a:t>
            </a:r>
            <a:r>
              <a:rPr lang="en-US" dirty="0"/>
              <a:t>T</a:t>
            </a:r>
            <a:r>
              <a:rPr lang="en-US" dirty="0" smtClean="0"/>
              <a:t>he </a:t>
            </a:r>
            <a:r>
              <a:rPr lang="en-US" dirty="0"/>
              <a:t>deal must be accepted within two </a:t>
            </a:r>
            <a:r>
              <a:rPr lang="en-US" dirty="0" smtClean="0"/>
              <a:t>days as he </a:t>
            </a:r>
            <a:r>
              <a:rPr lang="en-US" dirty="0"/>
              <a:t>has only one in </a:t>
            </a:r>
            <a:r>
              <a:rPr lang="en-US" dirty="0" smtClean="0"/>
              <a:t>stock and another customer already lined up.</a:t>
            </a:r>
            <a:endParaRPr lang="en-US" dirty="0"/>
          </a:p>
          <a:p>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3825875"/>
          </a:xfrm>
        </p:spPr>
        <p:txBody>
          <a:bodyPr/>
          <a:lstStyle/>
          <a:p>
            <a:pPr marL="339725" lvl="2" indent="-334963">
              <a:buFont typeface="Arial" pitchFamily="34" charset="0"/>
              <a:buChar char="•"/>
            </a:pPr>
            <a:r>
              <a:rPr lang="en-US" sz="3200" dirty="0" smtClean="0"/>
              <a:t>Let’s </a:t>
            </a:r>
            <a:r>
              <a:rPr lang="en-US" sz="3200" dirty="0"/>
              <a:t>check our awareness</a:t>
            </a:r>
            <a:r>
              <a:rPr lang="en-US" sz="3200" dirty="0" smtClean="0"/>
              <a:t>.</a:t>
            </a:r>
          </a:p>
          <a:p>
            <a:pPr marL="4763" lvl="2" indent="0">
              <a:buNone/>
            </a:pPr>
            <a:endParaRPr lang="en-US" dirty="0"/>
          </a:p>
          <a:p>
            <a:pPr marL="1254125" lvl="4" indent="-339725"/>
            <a:r>
              <a:rPr lang="en-US" sz="3000" dirty="0"/>
              <a:t>Is this an ethics violation?</a:t>
            </a:r>
          </a:p>
        </p:txBody>
      </p:sp>
      <p:sp>
        <p:nvSpPr>
          <p:cNvPr id="5" name="Rectangle 2"/>
          <p:cNvSpPr>
            <a:spLocks noGrp="1" noChangeArrowheads="1"/>
          </p:cNvSpPr>
          <p:nvPr>
            <p:ph type="title"/>
          </p:nvPr>
        </p:nvSpPr>
        <p:spPr>
          <a:xfrm>
            <a:off x="304800" y="261938"/>
            <a:ext cx="8142288" cy="728662"/>
          </a:xfrm>
        </p:spPr>
        <p:txBody>
          <a:bodyPr/>
          <a:lstStyle/>
          <a:p>
            <a:r>
              <a:rPr lang="en-US" dirty="0"/>
              <a:t>1.  </a:t>
            </a:r>
            <a:r>
              <a:rPr lang="en-US" dirty="0" smtClean="0"/>
              <a:t>OBJECTIVITY – Scenario #1</a:t>
            </a:r>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48194" y="1371600"/>
            <a:ext cx="8686800" cy="4362994"/>
          </a:xfrm>
        </p:spPr>
        <p:txBody>
          <a:bodyPr/>
          <a:lstStyle/>
          <a:p>
            <a:pPr marL="344488" lvl="3" indent="-344488">
              <a:buFont typeface="Gill Sans MT" pitchFamily="34" charset="0"/>
              <a:buChar char="–"/>
            </a:pPr>
            <a:r>
              <a:rPr lang="en-US" sz="3000" dirty="0" smtClean="0"/>
              <a:t>Maybe… </a:t>
            </a:r>
          </a:p>
          <a:p>
            <a:pPr marL="0" lvl="3" indent="0">
              <a:buNone/>
            </a:pPr>
            <a:endParaRPr lang="en-US" sz="1800" dirty="0" smtClean="0"/>
          </a:p>
          <a:p>
            <a:pPr marL="1254125" lvl="4" indent="-339725"/>
            <a:r>
              <a:rPr lang="en-US" sz="2400" dirty="0" smtClean="0"/>
              <a:t>Yes, if other vendors do not have an opportunity to provide the equipment. The choice or decision on which equipment to purchase will be made on merit – price, availability, quality, etc. so all appropriate vendors must have the opportunity to provide the equipment.</a:t>
            </a:r>
          </a:p>
          <a:p>
            <a:pPr marL="1371600" lvl="4" indent="0">
              <a:buNone/>
            </a:pPr>
            <a:endParaRPr lang="en-US" sz="1800" dirty="0" smtClean="0"/>
          </a:p>
          <a:p>
            <a:pPr marL="1254125" lvl="4" indent="-339725">
              <a:tabLst>
                <a:tab pos="2570163" algn="l"/>
              </a:tabLst>
            </a:pPr>
            <a:r>
              <a:rPr lang="en-US" sz="2400" dirty="0" smtClean="0"/>
              <a:t>No, if the faculty member complies with all regulations and obtains competing bids which are evaluated against the College’s procurement standards.</a:t>
            </a:r>
            <a:endParaRPr lang="en-US" sz="2400" dirty="0"/>
          </a:p>
        </p:txBody>
      </p:sp>
      <p:sp>
        <p:nvSpPr>
          <p:cNvPr id="5" name="Rectangle 2"/>
          <p:cNvSpPr>
            <a:spLocks noGrp="1" noChangeArrowheads="1"/>
          </p:cNvSpPr>
          <p:nvPr>
            <p:ph type="title"/>
          </p:nvPr>
        </p:nvSpPr>
        <p:spPr>
          <a:xfrm>
            <a:off x="304800" y="261938"/>
            <a:ext cx="8142288" cy="728662"/>
          </a:xfrm>
        </p:spPr>
        <p:txBody>
          <a:bodyPr/>
          <a:lstStyle/>
          <a:p>
            <a:r>
              <a:rPr lang="en-US" dirty="0"/>
              <a:t>1.  </a:t>
            </a:r>
            <a:r>
              <a:rPr lang="en-US" dirty="0" smtClean="0"/>
              <a:t>OBJECTIVITY – Scenario #1</a:t>
            </a:r>
            <a:endParaRPr lang="en-US" dirty="0"/>
          </a:p>
        </p:txBody>
      </p:sp>
    </p:spTree>
    <p:extLst>
      <p:ext uri="{BB962C8B-B14F-4D97-AF65-F5344CB8AC3E}">
        <p14:creationId xmlns:p14="http://schemas.microsoft.com/office/powerpoint/2010/main" val="1301356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OBJECTIVITY – Scenario #2</a:t>
            </a:r>
            <a:endParaRPr lang="en-US" dirty="0"/>
          </a:p>
        </p:txBody>
      </p:sp>
      <p:sp>
        <p:nvSpPr>
          <p:cNvPr id="3" name="Content Placeholder 2"/>
          <p:cNvSpPr>
            <a:spLocks noGrp="1"/>
          </p:cNvSpPr>
          <p:nvPr>
            <p:ph idx="1"/>
          </p:nvPr>
        </p:nvSpPr>
        <p:spPr>
          <a:xfrm>
            <a:off x="248194" y="1371600"/>
            <a:ext cx="8686800" cy="4888522"/>
          </a:xfrm>
        </p:spPr>
        <p:txBody>
          <a:bodyPr/>
          <a:lstStyle/>
          <a:p>
            <a:pPr marL="0" indent="0">
              <a:buNone/>
            </a:pPr>
            <a:r>
              <a:rPr lang="en-US" dirty="0" smtClean="0"/>
              <a:t>At </a:t>
            </a:r>
            <a:r>
              <a:rPr lang="en-US" dirty="0"/>
              <a:t>a </a:t>
            </a:r>
            <a:r>
              <a:rPr lang="en-US" dirty="0" smtClean="0"/>
              <a:t>Welding </a:t>
            </a:r>
            <a:r>
              <a:rPr lang="en-US" dirty="0"/>
              <a:t>advisory committee </a:t>
            </a:r>
            <a:r>
              <a:rPr lang="en-US" dirty="0" smtClean="0"/>
              <a:t>meeting, </a:t>
            </a:r>
            <a:r>
              <a:rPr lang="en-US" dirty="0"/>
              <a:t>a former student of the OC Shelton Welding program and a new member of </a:t>
            </a:r>
            <a:r>
              <a:rPr lang="en-US" dirty="0" smtClean="0"/>
              <a:t>the committee wants </a:t>
            </a:r>
            <a:r>
              <a:rPr lang="en-US" dirty="0"/>
              <a:t>to make arrangements with his employer to donate scrap iron </a:t>
            </a:r>
            <a:r>
              <a:rPr lang="en-US" dirty="0" smtClean="0"/>
              <a:t>for students’ </a:t>
            </a:r>
            <a:r>
              <a:rPr lang="en-US" dirty="0"/>
              <a:t>projects. </a:t>
            </a:r>
            <a:r>
              <a:rPr lang="en-US" dirty="0" smtClean="0"/>
              <a:t>He </a:t>
            </a:r>
            <a:r>
              <a:rPr lang="en-US" dirty="0"/>
              <a:t>has been working on a welding </a:t>
            </a:r>
            <a:r>
              <a:rPr lang="en-US" dirty="0" smtClean="0"/>
              <a:t>project, which his </a:t>
            </a:r>
            <a:r>
              <a:rPr lang="en-US" dirty="0"/>
              <a:t>company </a:t>
            </a:r>
            <a:r>
              <a:rPr lang="en-US" dirty="0" smtClean="0"/>
              <a:t>just finished </a:t>
            </a:r>
            <a:r>
              <a:rPr lang="en-US" dirty="0"/>
              <a:t>on Friday. </a:t>
            </a:r>
            <a:r>
              <a:rPr lang="en-US" dirty="0" smtClean="0"/>
              <a:t>The </a:t>
            </a:r>
            <a:r>
              <a:rPr lang="en-US" dirty="0"/>
              <a:t>scrap iron is going to be hauled to a recycling plant for disposal within the next two weeks.   </a:t>
            </a:r>
          </a:p>
          <a:p>
            <a:pPr marL="0" indent="0">
              <a:buNone/>
            </a:pPr>
            <a:r>
              <a:rPr lang="en-US" dirty="0"/>
              <a:t>As a successful graduate of the program, he knows that supplies and materials budgets are limited in the Welding program and he sees this as his opportunity to help. A representative from the College will need to come to pick up the supplies and materials and transport them to the campus</a:t>
            </a:r>
            <a:r>
              <a:rPr lang="en-US" dirty="0" smtClean="0"/>
              <a:t>.</a:t>
            </a:r>
            <a:endParaRPr lang="en-US" dirty="0"/>
          </a:p>
        </p:txBody>
      </p:sp>
    </p:spTree>
    <p:extLst>
      <p:ext uri="{BB962C8B-B14F-4D97-AF65-F5344CB8AC3E}">
        <p14:creationId xmlns:p14="http://schemas.microsoft.com/office/powerpoint/2010/main" val="3438008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c_ppoint_template_4">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6405599D83D349A2709943FE71CDC3" ma:contentTypeVersion="0" ma:contentTypeDescription="Create a new document." ma:contentTypeScope="" ma:versionID="5d97b3044c7abc9bab79fe65f4f050d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43C88A-2635-44F1-99E3-936B06082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9AE5AC8-3569-45E8-A5F4-5E71BAA6289C}">
  <ds:schemaRefs>
    <ds:schemaRef ds:uri="http://schemas.microsoft.com/sharepoint/v3/contenttype/forms"/>
  </ds:schemaRefs>
</ds:datastoreItem>
</file>

<file path=customXml/itemProps3.xml><?xml version="1.0" encoding="utf-8"?>
<ds:datastoreItem xmlns:ds="http://schemas.openxmlformats.org/officeDocument/2006/customXml" ds:itemID="{E06974B7-3B3E-4EC6-B6DF-7B355BF9E0C1}">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oc_ppoint_template_4</Template>
  <TotalTime>811</TotalTime>
  <Words>1933</Words>
  <Application>Microsoft Office PowerPoint</Application>
  <PresentationFormat>On-screen Show (4:3)</PresentationFormat>
  <Paragraphs>170</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oc_ppoint_template_4</vt:lpstr>
      <vt:lpstr>Ethics Awareness Training for Advisory Committee Members</vt:lpstr>
      <vt:lpstr>Ethics Awareness Training</vt:lpstr>
      <vt:lpstr>Ethics - Defined </vt:lpstr>
      <vt:lpstr>Topics to be covered </vt:lpstr>
      <vt:lpstr>1.  OBJECTIVITY </vt:lpstr>
      <vt:lpstr>1.  OBJECTIVITY – Scenario #1</vt:lpstr>
      <vt:lpstr>1.  OBJECTIVITY – Scenario #1</vt:lpstr>
      <vt:lpstr>1.  OBJECTIVITY – Scenario #1</vt:lpstr>
      <vt:lpstr>1.  OBJECTIVITY – Scenario #2</vt:lpstr>
      <vt:lpstr>1.  OBJECTIVITY – Scenario #2</vt:lpstr>
      <vt:lpstr>1.  OBJECTIVITY – Scenario #2</vt:lpstr>
      <vt:lpstr>2.  SELFLESSNESS </vt:lpstr>
      <vt:lpstr>2.  SELFLESSNESS – Scenario #1 </vt:lpstr>
      <vt:lpstr>2.  SELFLESSNESS – Scenario #1 </vt:lpstr>
      <vt:lpstr>2.  SELFLESSNESS – Scenario #1 </vt:lpstr>
      <vt:lpstr>2.  SELFLESSNESS – Scenario #2</vt:lpstr>
      <vt:lpstr>2.  SELFLESSNESS – Scenario #2</vt:lpstr>
      <vt:lpstr>2.  SELFLESSNESS – Scenario #2</vt:lpstr>
      <vt:lpstr>3.  STEWARDSHIP</vt:lpstr>
      <vt:lpstr>3.  STEWARDSHIP – Scenario #1</vt:lpstr>
      <vt:lpstr>3.  STEWARDSHIP – Scenario #1</vt:lpstr>
      <vt:lpstr>3.  STEWARDSHIP – Scenario #1</vt:lpstr>
      <vt:lpstr>3.  STEWARDSHIP – Scenario #2</vt:lpstr>
      <vt:lpstr>3.  STEWARDSHIP – Scenario #2</vt:lpstr>
      <vt:lpstr>3.  STEWARDSHIP – Scenario #2</vt:lpstr>
      <vt:lpstr>3.  STEWARDSHIP – Scenario #3</vt:lpstr>
      <vt:lpstr>3.  STEWARDSHIP – Scenario #3</vt:lpstr>
      <vt:lpstr>3.  STEWARDSHIP – Scenario #3</vt:lpstr>
      <vt:lpstr>4.  TRANSPARENCY</vt:lpstr>
      <vt:lpstr>4.  TRANSPARENCY – Scenario #1</vt:lpstr>
      <vt:lpstr>4.  TRANSPARENCY – Scenario #1</vt:lpstr>
      <vt:lpstr>4.  TRANSPARENCY – Scenario #1</vt:lpstr>
      <vt:lpstr>4.  TRANSPARENCY – Scenario #2</vt:lpstr>
      <vt:lpstr>4.  TRANSPARENCY – Scenario #2</vt:lpstr>
      <vt:lpstr>4.  TRANSPARENCY – Scenario #2</vt:lpstr>
      <vt:lpstr>5.  INTEGRITY</vt:lpstr>
      <vt:lpstr>5.  INTEGRITY</vt:lpstr>
      <vt:lpstr>5.  INTEGRITY</vt:lpstr>
      <vt:lpstr>5.  INTEGRITY</vt:lpstr>
      <vt:lpstr>FIVE CORE PRINCIPLES - Review</vt:lpstr>
      <vt:lpstr> </vt:lpstr>
      <vt:lpstr>T H A N K S!</vt:lpstr>
    </vt:vector>
  </TitlesOfParts>
  <Company>OLYMPIC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Information Technology</dc:creator>
  <cp:lastModifiedBy>Megan Marchand</cp:lastModifiedBy>
  <cp:revision>69</cp:revision>
  <cp:lastPrinted>2011-05-10T21:31:34Z</cp:lastPrinted>
  <dcterms:created xsi:type="dcterms:W3CDTF">2011-02-17T22:29:28Z</dcterms:created>
  <dcterms:modified xsi:type="dcterms:W3CDTF">2014-09-09T19:21:45Z</dcterms:modified>
</cp:coreProperties>
</file>